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8"/>
  </p:notesMasterIdLst>
  <p:handoutMasterIdLst>
    <p:handoutMasterId r:id="rId29"/>
  </p:handoutMasterIdLst>
  <p:sldIdLst>
    <p:sldId id="319" r:id="rId6"/>
    <p:sldId id="361" r:id="rId7"/>
    <p:sldId id="336" r:id="rId8"/>
    <p:sldId id="382" r:id="rId9"/>
    <p:sldId id="370" r:id="rId10"/>
    <p:sldId id="372" r:id="rId11"/>
    <p:sldId id="371" r:id="rId12"/>
    <p:sldId id="374" r:id="rId13"/>
    <p:sldId id="373" r:id="rId14"/>
    <p:sldId id="365" r:id="rId15"/>
    <p:sldId id="381" r:id="rId16"/>
    <p:sldId id="367" r:id="rId17"/>
    <p:sldId id="384" r:id="rId18"/>
    <p:sldId id="378" r:id="rId19"/>
    <p:sldId id="379" r:id="rId20"/>
    <p:sldId id="380" r:id="rId21"/>
    <p:sldId id="375" r:id="rId22"/>
    <p:sldId id="376" r:id="rId23"/>
    <p:sldId id="385" r:id="rId24"/>
    <p:sldId id="377" r:id="rId25"/>
    <p:sldId id="386" r:id="rId26"/>
    <p:sldId id="322" r:id="rId27"/>
  </p:sldIdLst>
  <p:sldSz cx="9144000" cy="5143500" type="screen16x9"/>
  <p:notesSz cx="6669088" cy="9926638"/>
  <p:defaultTextStyle>
    <a:defPPr>
      <a:defRPr lang="it-IT"/>
    </a:defPPr>
    <a:lvl1pPr algn="l" rtl="0" fontAlgn="base">
      <a:spcBef>
        <a:spcPct val="0"/>
      </a:spcBef>
      <a:spcAft>
        <a:spcPct val="60000"/>
      </a:spcAft>
      <a:buClr>
        <a:srgbClr val="CC3300"/>
      </a:buClr>
      <a:buSzPct val="120000"/>
      <a:buFont typeface="Wingdings" pitchFamily="2" charset="2"/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60000"/>
      </a:spcAft>
      <a:buClr>
        <a:srgbClr val="CC3300"/>
      </a:buClr>
      <a:buSzPct val="120000"/>
      <a:buFont typeface="Wingdings" pitchFamily="2" charset="2"/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60000"/>
      </a:spcAft>
      <a:buClr>
        <a:srgbClr val="CC3300"/>
      </a:buClr>
      <a:buSzPct val="120000"/>
      <a:buFont typeface="Wingdings" pitchFamily="2" charset="2"/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60000"/>
      </a:spcAft>
      <a:buClr>
        <a:srgbClr val="CC3300"/>
      </a:buClr>
      <a:buSzPct val="120000"/>
      <a:buFont typeface="Wingdings" pitchFamily="2" charset="2"/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60000"/>
      </a:spcAft>
      <a:buClr>
        <a:srgbClr val="CC3300"/>
      </a:buClr>
      <a:buSzPct val="120000"/>
      <a:buFont typeface="Wingdings" pitchFamily="2" charset="2"/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CCFFCC"/>
    <a:srgbClr val="005A9E"/>
    <a:srgbClr val="00CC66"/>
    <a:srgbClr val="009999"/>
    <a:srgbClr val="33CCCC"/>
    <a:srgbClr val="FFFFFF"/>
    <a:srgbClr val="EAEAEA"/>
    <a:srgbClr val="DDDDDD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9" autoAdjust="0"/>
    <p:restoredTop sz="94857" autoAdjust="0"/>
  </p:normalViewPr>
  <p:slideViewPr>
    <p:cSldViewPr>
      <p:cViewPr varScale="1">
        <p:scale>
          <a:sx n="119" d="100"/>
          <a:sy n="119" d="100"/>
        </p:scale>
        <p:origin x="-204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48" y="-102"/>
      </p:cViewPr>
      <p:guideLst>
        <p:guide orient="horz" pos="3126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797D684-7D1F-44CE-A144-D0D6929B25B7}" type="datetimeFigureOut">
              <a:rPr lang="it-CH"/>
              <a:pPr>
                <a:defRPr/>
              </a:pPr>
              <a:t>24.10.2019</a:t>
            </a:fld>
            <a:endParaRPr lang="it-CH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3BD79C87-F7FB-442B-83F8-7CF7B6E58E23}" type="slidenum">
              <a:rPr lang="it-CH"/>
              <a:pPr>
                <a:defRPr/>
              </a:pPr>
              <a:t>‹N›</a:t>
            </a:fld>
            <a:endParaRPr lang="it-CH"/>
          </a:p>
        </p:txBody>
      </p:sp>
      <p:sp>
        <p:nvSpPr>
          <p:cNvPr id="6" name="Segnaposto intestazione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CH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530533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Aft>
                <a:spcPct val="0"/>
              </a:spcAft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t-IT" altLang="it-CH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Aft>
                <a:spcPct val="0"/>
              </a:spcAft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t-IT" altLang="it-CH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6988" y="744538"/>
            <a:ext cx="6615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4875"/>
            <a:ext cx="5335588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CH" noProof="0"/>
              <a:t>Fare clic per modificare gli stili del testo dello schema</a:t>
            </a:r>
          </a:p>
          <a:p>
            <a:pPr lvl="1"/>
            <a:r>
              <a:rPr lang="it-IT" altLang="it-CH" noProof="0"/>
              <a:t>Secondo livello</a:t>
            </a:r>
          </a:p>
          <a:p>
            <a:pPr lvl="2"/>
            <a:r>
              <a:rPr lang="it-IT" altLang="it-CH" noProof="0"/>
              <a:t>Terzo livello</a:t>
            </a:r>
          </a:p>
          <a:p>
            <a:pPr lvl="3"/>
            <a:r>
              <a:rPr lang="it-IT" altLang="it-CH" noProof="0"/>
              <a:t>Quarto livello</a:t>
            </a:r>
          </a:p>
          <a:p>
            <a:pPr lvl="4"/>
            <a:r>
              <a:rPr lang="it-IT" altLang="it-CH" noProof="0"/>
              <a:t>Quinto livello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8892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Aft>
                <a:spcPct val="0"/>
              </a:spcAft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t-IT" altLang="it-CH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Aft>
                <a:spcPct val="0"/>
              </a:spcAft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fld id="{36825716-EC5E-4A81-9E6D-5DCE54A58694}" type="slidenum">
              <a:rPr lang="it-IT" altLang="it-CH"/>
              <a:pPr>
                <a:defRPr/>
              </a:pPr>
              <a:t>‹N›</a:t>
            </a:fld>
            <a:endParaRPr lang="it-IT" altLang="it-CH"/>
          </a:p>
        </p:txBody>
      </p:sp>
    </p:spTree>
    <p:extLst>
      <p:ext uri="{BB962C8B-B14F-4D97-AF65-F5344CB8AC3E}">
        <p14:creationId xmlns:p14="http://schemas.microsoft.com/office/powerpoint/2010/main" val="24709161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825716-EC5E-4A81-9E6D-5DCE54A58694}" type="slidenum">
              <a:rPr lang="it-IT" altLang="it-CH" smtClean="0"/>
              <a:pPr>
                <a:defRPr/>
              </a:pPr>
              <a:t>3</a:t>
            </a:fld>
            <a:endParaRPr lang="it-IT" altLang="it-CH" dirty="0"/>
          </a:p>
        </p:txBody>
      </p:sp>
    </p:spTree>
    <p:extLst>
      <p:ext uri="{BB962C8B-B14F-4D97-AF65-F5344CB8AC3E}">
        <p14:creationId xmlns:p14="http://schemas.microsoft.com/office/powerpoint/2010/main" val="1385807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3568" y="1131590"/>
            <a:ext cx="7920000" cy="36004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it-CH" dirty="0"/>
          </a:p>
        </p:txBody>
      </p:sp>
      <p:sp>
        <p:nvSpPr>
          <p:cNvPr id="6" name="Rectangle 15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683568" y="339502"/>
            <a:ext cx="8208912" cy="4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it-IT" altLang="it-CH" dirty="0"/>
              <a:t>Titolo dell’argomento</a:t>
            </a:r>
          </a:p>
        </p:txBody>
      </p:sp>
    </p:spTree>
    <p:extLst>
      <p:ext uri="{BB962C8B-B14F-4D97-AF65-F5344CB8AC3E}">
        <p14:creationId xmlns:p14="http://schemas.microsoft.com/office/powerpoint/2010/main" val="3367057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Fare clic per modificare lo stile del titolo</a:t>
            </a:r>
            <a:endParaRPr lang="it-CH" dirty="0"/>
          </a:p>
        </p:txBody>
      </p:sp>
    </p:spTree>
    <p:extLst>
      <p:ext uri="{BB962C8B-B14F-4D97-AF65-F5344CB8AC3E}">
        <p14:creationId xmlns:p14="http://schemas.microsoft.com/office/powerpoint/2010/main" val="1327336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683618" y="925810"/>
            <a:ext cx="7920000" cy="3374132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CH" noProof="0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83618" y="4546798"/>
            <a:ext cx="7920830" cy="257200"/>
          </a:xfrm>
        </p:spPr>
        <p:txBody>
          <a:bodyPr/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5" name="Rectangle 15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683568" y="339502"/>
            <a:ext cx="8208912" cy="4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it-IT" altLang="it-CH" dirty="0"/>
              <a:t>Titolo dell’argomento</a:t>
            </a:r>
          </a:p>
        </p:txBody>
      </p:sp>
    </p:spTree>
    <p:extLst>
      <p:ext uri="{BB962C8B-B14F-4D97-AF65-F5344CB8AC3E}">
        <p14:creationId xmlns:p14="http://schemas.microsoft.com/office/powerpoint/2010/main" val="87754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83568" y="1151335"/>
            <a:ext cx="388843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83568" y="1631156"/>
            <a:ext cx="3888431" cy="3100834"/>
          </a:xfrm>
        </p:spPr>
        <p:txBody>
          <a:bodyPr anchor="t"/>
          <a:lstStyle>
            <a:lvl1pPr marL="0" indent="0">
              <a:buFontTx/>
              <a:buNone/>
              <a:defRPr sz="2000"/>
            </a:lvl1pPr>
            <a:lvl2pPr marL="630238" indent="0">
              <a:buFontTx/>
              <a:buNone/>
              <a:defRPr sz="2000"/>
            </a:lvl2pPr>
            <a:lvl3pPr marL="1079500" indent="0">
              <a:buFontTx/>
              <a:buNone/>
              <a:defRPr sz="2000"/>
            </a:lvl3pPr>
            <a:lvl4pPr marL="1401763" indent="0">
              <a:buFontTx/>
              <a:buNone/>
              <a:defRPr sz="2000"/>
            </a:lvl4pPr>
            <a:lvl5pPr marL="1758950" indent="0">
              <a:buFontTx/>
              <a:buNone/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it-CH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788024" y="1151335"/>
            <a:ext cx="3888000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788023" y="1631156"/>
            <a:ext cx="3888000" cy="3100834"/>
          </a:xfrm>
        </p:spPr>
        <p:txBody>
          <a:bodyPr anchor="t"/>
          <a:lstStyle>
            <a:lvl1pPr marL="0" indent="0">
              <a:buFontTx/>
              <a:buNone/>
              <a:defRPr sz="2000"/>
            </a:lvl1pPr>
            <a:lvl2pPr marL="630238" indent="0">
              <a:buFontTx/>
              <a:buNone/>
              <a:defRPr sz="2000"/>
            </a:lvl2pPr>
            <a:lvl3pPr marL="1079500" indent="0">
              <a:buFontTx/>
              <a:buNone/>
              <a:defRPr sz="2000"/>
            </a:lvl3pPr>
            <a:lvl4pPr marL="1401763" indent="0">
              <a:buFontTx/>
              <a:buNone/>
              <a:defRPr sz="2000"/>
            </a:lvl4pPr>
            <a:lvl5pPr marL="1758950" indent="0">
              <a:buFontTx/>
              <a:buNone/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it-CH" dirty="0"/>
          </a:p>
        </p:txBody>
      </p:sp>
      <p:sp>
        <p:nvSpPr>
          <p:cNvPr id="9" name="Rectangle 15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683568" y="339502"/>
            <a:ext cx="8208912" cy="4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it-IT" altLang="it-CH" dirty="0"/>
              <a:t>Titolo dell’argomento</a:t>
            </a:r>
          </a:p>
        </p:txBody>
      </p:sp>
    </p:spTree>
    <p:extLst>
      <p:ext uri="{BB962C8B-B14F-4D97-AF65-F5344CB8AC3E}">
        <p14:creationId xmlns:p14="http://schemas.microsoft.com/office/powerpoint/2010/main" val="1052430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683568" y="339502"/>
            <a:ext cx="7920038" cy="4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it-IT" altLang="it-CH" dirty="0"/>
              <a:t>Titolo dell’argomento</a:t>
            </a:r>
          </a:p>
        </p:txBody>
      </p:sp>
    </p:spTree>
    <p:extLst>
      <p:ext uri="{BB962C8B-B14F-4D97-AF65-F5344CB8AC3E}">
        <p14:creationId xmlns:p14="http://schemas.microsoft.com/office/powerpoint/2010/main" val="972238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099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inizi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fxse008\Desktop\fermo-immagine16-9_orsolin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71450"/>
            <a:ext cx="9753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logo ticino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1288"/>
            <a:ext cx="19796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DiTesto 9"/>
          <p:cNvSpPr txBox="1">
            <a:spLocks noChangeArrowheads="1"/>
          </p:cNvSpPr>
          <p:nvPr userDrawn="1"/>
        </p:nvSpPr>
        <p:spPr bwMode="auto">
          <a:xfrm>
            <a:off x="1692275" y="3867150"/>
            <a:ext cx="431958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CC3300"/>
              </a:buClr>
              <a:buSzPct val="120000"/>
              <a:buFont typeface="Wingdings" pitchFamily="2" charset="2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CC3300"/>
              </a:buClr>
              <a:buSzPct val="120000"/>
              <a:buFont typeface="Wingdings" pitchFamily="2" charset="2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CC3300"/>
              </a:buClr>
              <a:buSzPct val="120000"/>
              <a:buFont typeface="Wingdings" pitchFamily="2" charset="2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CC3300"/>
              </a:buClr>
              <a:buSzPct val="120000"/>
              <a:buFont typeface="Wingdings" pitchFamily="2" charset="2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Aft>
                <a:spcPts val="600"/>
              </a:spcAft>
              <a:buClrTx/>
              <a:buSzTx/>
              <a:defRPr/>
            </a:pPr>
            <a:r>
              <a:rPr lang="it-CH" altLang="it-CH" sz="1000" dirty="0"/>
              <a:t>Repubblica e Cantone Ticino</a:t>
            </a:r>
          </a:p>
        </p:txBody>
      </p:sp>
      <p:sp>
        <p:nvSpPr>
          <p:cNvPr id="11267" name="Sottotieolo"/>
          <p:cNvSpPr>
            <a:spLocks noGrp="1" noChangeArrowheads="1"/>
          </p:cNvSpPr>
          <p:nvPr>
            <p:ph type="subTitle" idx="1"/>
          </p:nvPr>
        </p:nvSpPr>
        <p:spPr>
          <a:xfrm>
            <a:off x="1691680" y="2283718"/>
            <a:ext cx="6840760" cy="36004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 anchor="t"/>
          <a:lstStyle>
            <a:lvl1pPr marL="0" indent="0">
              <a:spcAft>
                <a:spcPts val="0"/>
              </a:spcAft>
              <a:buFont typeface="Wingdings" pitchFamily="2" charset="2"/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it-IT" altLang="it-CH" noProof="0"/>
              <a:t>Fare clic per modificare lo stile del sottotitolo dello schema</a:t>
            </a:r>
            <a:endParaRPr lang="it-IT" altLang="it-CH" noProof="0" dirty="0"/>
          </a:p>
        </p:txBody>
      </p:sp>
      <p:sp>
        <p:nvSpPr>
          <p:cNvPr id="16" name="Titolo"/>
          <p:cNvSpPr>
            <a:spLocks noGrp="1"/>
          </p:cNvSpPr>
          <p:nvPr>
            <p:ph type="title"/>
          </p:nvPr>
        </p:nvSpPr>
        <p:spPr>
          <a:xfrm>
            <a:off x="1691680" y="1692000"/>
            <a:ext cx="6840760" cy="5917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spc="-5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it-IT" dirty="0"/>
              <a:t>Fare clic per modificare lo stile del titolo</a:t>
            </a:r>
            <a:endParaRPr lang="it-CH" dirty="0"/>
          </a:p>
        </p:txBody>
      </p:sp>
      <p:sp>
        <p:nvSpPr>
          <p:cNvPr id="29" name="Segnaposto testo 2"/>
          <p:cNvSpPr>
            <a:spLocks noGrp="1"/>
          </p:cNvSpPr>
          <p:nvPr>
            <p:ph type="body" idx="10"/>
          </p:nvPr>
        </p:nvSpPr>
        <p:spPr>
          <a:xfrm>
            <a:off x="1691680" y="3291830"/>
            <a:ext cx="4320480" cy="1800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31" name="Segnaposto testo 3"/>
          <p:cNvSpPr>
            <a:spLocks noGrp="1"/>
          </p:cNvSpPr>
          <p:nvPr>
            <p:ph type="body" sz="half" idx="2"/>
          </p:nvPr>
        </p:nvSpPr>
        <p:spPr>
          <a:xfrm>
            <a:off x="1691680" y="3507854"/>
            <a:ext cx="4320480" cy="1800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32" name="Segnaposto testo 2"/>
          <p:cNvSpPr>
            <a:spLocks noGrp="1"/>
          </p:cNvSpPr>
          <p:nvPr>
            <p:ph type="body" idx="11"/>
          </p:nvPr>
        </p:nvSpPr>
        <p:spPr>
          <a:xfrm>
            <a:off x="1691680" y="4011910"/>
            <a:ext cx="4320480" cy="432048"/>
          </a:xfrm>
        </p:spPr>
        <p:txBody>
          <a:bodyPr anchor="t">
            <a:noAutofit/>
          </a:bodyPr>
          <a:lstStyle>
            <a:lvl1pPr marL="0" indent="0">
              <a:spcAft>
                <a:spcPts val="0"/>
              </a:spcAft>
              <a:buNone/>
              <a:defRPr sz="10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36" name="Segnaposto immagine 2"/>
          <p:cNvSpPr>
            <a:spLocks noGrp="1"/>
          </p:cNvSpPr>
          <p:nvPr>
            <p:ph type="pic" idx="13"/>
          </p:nvPr>
        </p:nvSpPr>
        <p:spPr>
          <a:xfrm>
            <a:off x="7236296" y="3075806"/>
            <a:ext cx="1368016" cy="1368016"/>
          </a:xfrm>
        </p:spPr>
        <p:txBody>
          <a:bodyPr anchor="t"/>
          <a:lstStyle>
            <a:lvl1pPr marL="0" indent="0" algn="ctr">
              <a:spcAft>
                <a:spcPts val="0"/>
              </a:spcAft>
              <a:buNone/>
              <a:defRPr sz="800">
                <a:solidFill>
                  <a:schemeClr val="bg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/>
              <a:t>Fare clic sull'icona per inserire un'immagine</a:t>
            </a:r>
            <a:endParaRPr lang="it-CH" noProof="0" dirty="0"/>
          </a:p>
        </p:txBody>
      </p:sp>
    </p:spTree>
    <p:extLst>
      <p:ext uri="{BB962C8B-B14F-4D97-AF65-F5344CB8AC3E}">
        <p14:creationId xmlns:p14="http://schemas.microsoft.com/office/powerpoint/2010/main" val="3134150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relatore sing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fxse008\Desktop\fermo-immagine16-9_orsolin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71450"/>
            <a:ext cx="9753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logo ticino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1288"/>
            <a:ext cx="19796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Sottotieolo"/>
          <p:cNvSpPr>
            <a:spLocks noGrp="1" noChangeArrowheads="1"/>
          </p:cNvSpPr>
          <p:nvPr>
            <p:ph type="subTitle" idx="1"/>
          </p:nvPr>
        </p:nvSpPr>
        <p:spPr>
          <a:xfrm>
            <a:off x="1691680" y="2283718"/>
            <a:ext cx="6840760" cy="36004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 anchor="t"/>
          <a:lstStyle>
            <a:lvl1pPr marL="0" indent="0">
              <a:spcAft>
                <a:spcPts val="0"/>
              </a:spcAft>
              <a:buFont typeface="Wingdings" pitchFamily="2" charset="2"/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it-IT" altLang="it-CH" noProof="0" dirty="0"/>
              <a:t>Fare clic per modificare lo stile del sottotitolo dello schema</a:t>
            </a:r>
          </a:p>
        </p:txBody>
      </p:sp>
      <p:sp>
        <p:nvSpPr>
          <p:cNvPr id="16" name="Titolo"/>
          <p:cNvSpPr>
            <a:spLocks noGrp="1"/>
          </p:cNvSpPr>
          <p:nvPr>
            <p:ph type="title"/>
          </p:nvPr>
        </p:nvSpPr>
        <p:spPr>
          <a:xfrm>
            <a:off x="1691680" y="1692000"/>
            <a:ext cx="6840760" cy="5917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spc="-5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it-IT" dirty="0"/>
              <a:t>Fare clic per modificare lo stile del titolo</a:t>
            </a:r>
            <a:endParaRPr lang="it-CH" dirty="0"/>
          </a:p>
        </p:txBody>
      </p:sp>
      <p:sp>
        <p:nvSpPr>
          <p:cNvPr id="36" name="Segnaposto immagine 2"/>
          <p:cNvSpPr>
            <a:spLocks noGrp="1"/>
          </p:cNvSpPr>
          <p:nvPr>
            <p:ph type="pic" idx="13"/>
          </p:nvPr>
        </p:nvSpPr>
        <p:spPr>
          <a:xfrm>
            <a:off x="7236296" y="3075806"/>
            <a:ext cx="1368016" cy="1368016"/>
          </a:xfrm>
        </p:spPr>
        <p:txBody>
          <a:bodyPr anchor="t"/>
          <a:lstStyle>
            <a:lvl1pPr marL="0" indent="0" algn="ctr">
              <a:spcAft>
                <a:spcPts val="0"/>
              </a:spcAft>
              <a:buNone/>
              <a:defRPr sz="800">
                <a:solidFill>
                  <a:schemeClr val="bg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dirty="0"/>
              <a:t>Fare clic sull'icona per inserire un'immagine</a:t>
            </a:r>
            <a:endParaRPr lang="it-CH" noProof="0" dirty="0"/>
          </a:p>
        </p:txBody>
      </p:sp>
      <p:sp>
        <p:nvSpPr>
          <p:cNvPr id="11" name="Segnaposto testo 2"/>
          <p:cNvSpPr>
            <a:spLocks noGrp="1"/>
          </p:cNvSpPr>
          <p:nvPr>
            <p:ph type="body" idx="10"/>
          </p:nvPr>
        </p:nvSpPr>
        <p:spPr>
          <a:xfrm>
            <a:off x="1691680" y="3291830"/>
            <a:ext cx="4968552" cy="339196"/>
          </a:xfrm>
        </p:spPr>
        <p:txBody>
          <a:bodyPr anchor="t">
            <a:spAutoFit/>
          </a:bodyPr>
          <a:lstStyle>
            <a:lvl1pPr marL="0" indent="0">
              <a:spcAft>
                <a:spcPts val="0"/>
              </a:spcAft>
              <a:buNone/>
              <a:defRPr sz="16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2" name="Segnaposto testo 3"/>
          <p:cNvSpPr>
            <a:spLocks noGrp="1"/>
          </p:cNvSpPr>
          <p:nvPr>
            <p:ph type="body" sz="half" idx="2"/>
          </p:nvPr>
        </p:nvSpPr>
        <p:spPr>
          <a:xfrm>
            <a:off x="1691680" y="3507854"/>
            <a:ext cx="4320480" cy="246863"/>
          </a:xfrm>
        </p:spPr>
        <p:txBody>
          <a:bodyPr anchor="t">
            <a:spAutoFit/>
          </a:bodyPr>
          <a:lstStyle>
            <a:lvl1pPr marL="0" indent="0">
              <a:spcAft>
                <a:spcPts val="0"/>
              </a:spcAft>
              <a:buNone/>
              <a:defRPr sz="1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3" name="Segnaposto testo 3"/>
          <p:cNvSpPr>
            <a:spLocks noGrp="1"/>
          </p:cNvSpPr>
          <p:nvPr>
            <p:ph type="body" sz="half" idx="12"/>
          </p:nvPr>
        </p:nvSpPr>
        <p:spPr>
          <a:xfrm>
            <a:off x="1691680" y="4011910"/>
            <a:ext cx="4320480" cy="246863"/>
          </a:xfrm>
        </p:spPr>
        <p:txBody>
          <a:bodyPr anchor="t">
            <a:spAutoFit/>
          </a:bodyPr>
          <a:lstStyle>
            <a:lvl1pPr marL="0" indent="0">
              <a:spcAft>
                <a:spcPts val="0"/>
              </a:spcAft>
              <a:buNone/>
              <a:defRPr sz="1000" b="1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74457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fin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fxse008\Desktop\fermo-immagine16-9_orsoline_cortil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71450"/>
            <a:ext cx="9753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>
            <a:spLocks noChangeArrowheads="1"/>
          </p:cNvSpPr>
          <p:nvPr userDrawn="1"/>
        </p:nvSpPr>
        <p:spPr bwMode="auto">
          <a:xfrm>
            <a:off x="1692275" y="3867150"/>
            <a:ext cx="431958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CC3300"/>
              </a:buClr>
              <a:buSzPct val="120000"/>
              <a:buFont typeface="Wingdings" pitchFamily="2" charset="2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CC3300"/>
              </a:buClr>
              <a:buSzPct val="120000"/>
              <a:buFont typeface="Wingdings" pitchFamily="2" charset="2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CC3300"/>
              </a:buClr>
              <a:buSzPct val="120000"/>
              <a:buFont typeface="Wingdings" pitchFamily="2" charset="2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CC3300"/>
              </a:buClr>
              <a:buSzPct val="120000"/>
              <a:buFont typeface="Wingdings" pitchFamily="2" charset="2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Aft>
                <a:spcPts val="600"/>
              </a:spcAft>
              <a:buClrTx/>
              <a:buSzTx/>
              <a:defRPr/>
            </a:pPr>
            <a:r>
              <a:rPr lang="it-CH" altLang="it-CH" sz="1000" dirty="0"/>
              <a:t>Repubblica e Cantone Ticino</a:t>
            </a:r>
          </a:p>
        </p:txBody>
      </p:sp>
      <p:pic>
        <p:nvPicPr>
          <p:cNvPr id="8" name="Picture 5" descr="C:\Users\FXSE008\Desktop\TI-bianc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3421063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olo"/>
          <p:cNvSpPr>
            <a:spLocks noGrp="1"/>
          </p:cNvSpPr>
          <p:nvPr>
            <p:ph type="title"/>
          </p:nvPr>
        </p:nvSpPr>
        <p:spPr>
          <a:xfrm>
            <a:off x="1691680" y="1692000"/>
            <a:ext cx="6840760" cy="5917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spc="-5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it-IT" dirty="0"/>
              <a:t>Fare clic per modificare lo stile del titolo</a:t>
            </a:r>
            <a:endParaRPr lang="it-CH" dirty="0"/>
          </a:p>
        </p:txBody>
      </p:sp>
      <p:sp>
        <p:nvSpPr>
          <p:cNvPr id="29" name="Segnaposto testo 2"/>
          <p:cNvSpPr>
            <a:spLocks noGrp="1"/>
          </p:cNvSpPr>
          <p:nvPr>
            <p:ph type="body" idx="10"/>
          </p:nvPr>
        </p:nvSpPr>
        <p:spPr>
          <a:xfrm>
            <a:off x="1691680" y="2571750"/>
            <a:ext cx="4320480" cy="1800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0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31" name="Segnaposto testo 3"/>
          <p:cNvSpPr>
            <a:spLocks noGrp="1"/>
          </p:cNvSpPr>
          <p:nvPr>
            <p:ph type="body" sz="half" idx="2"/>
          </p:nvPr>
        </p:nvSpPr>
        <p:spPr>
          <a:xfrm>
            <a:off x="1691680" y="2751750"/>
            <a:ext cx="4320480" cy="246863"/>
          </a:xfrm>
        </p:spPr>
        <p:txBody>
          <a:bodyPr anchor="t">
            <a:spAutoFit/>
          </a:bodyPr>
          <a:lstStyle>
            <a:lvl1pPr marL="0" indent="0">
              <a:spcAft>
                <a:spcPts val="0"/>
              </a:spcAft>
              <a:buNone/>
              <a:defRPr sz="1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32" name="Segnaposto testo 2"/>
          <p:cNvSpPr>
            <a:spLocks noGrp="1"/>
          </p:cNvSpPr>
          <p:nvPr>
            <p:ph type="body" idx="11"/>
          </p:nvPr>
        </p:nvSpPr>
        <p:spPr>
          <a:xfrm>
            <a:off x="1691680" y="4011910"/>
            <a:ext cx="4320480" cy="288032"/>
          </a:xfrm>
        </p:spPr>
        <p:txBody>
          <a:bodyPr anchor="t">
            <a:noAutofit/>
          </a:bodyPr>
          <a:lstStyle>
            <a:lvl1pPr marL="0" indent="0">
              <a:spcAft>
                <a:spcPts val="0"/>
              </a:spcAft>
              <a:buNone/>
              <a:defRPr sz="10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0793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131888"/>
            <a:ext cx="7920037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46038" rIns="0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CH" dirty="0"/>
              <a:t>Fare clic per modificare gli stili del testo dello schema</a:t>
            </a:r>
          </a:p>
          <a:p>
            <a:pPr lvl="1"/>
            <a:r>
              <a:rPr lang="it-IT" altLang="it-CH" dirty="0"/>
              <a:t>Secondo livello</a:t>
            </a:r>
          </a:p>
          <a:p>
            <a:pPr lvl="2"/>
            <a:r>
              <a:rPr lang="it-IT" altLang="it-CH" dirty="0"/>
              <a:t>Terzo livello</a:t>
            </a:r>
          </a:p>
          <a:p>
            <a:pPr lvl="3"/>
            <a:r>
              <a:rPr lang="it-IT" altLang="it-CH" dirty="0"/>
              <a:t>Quarto livello</a:t>
            </a:r>
          </a:p>
          <a:p>
            <a:pPr lvl="4"/>
            <a:r>
              <a:rPr lang="it-IT" altLang="it-CH" dirty="0"/>
              <a:t>Quinto livello</a:t>
            </a:r>
          </a:p>
        </p:txBody>
      </p:sp>
      <p:sp>
        <p:nvSpPr>
          <p:cNvPr id="9" name="Text Box 27"/>
          <p:cNvSpPr txBox="1">
            <a:spLocks noChangeArrowheads="1"/>
          </p:cNvSpPr>
          <p:nvPr userDrawn="1"/>
        </p:nvSpPr>
        <p:spPr bwMode="auto">
          <a:xfrm>
            <a:off x="7307263" y="4876800"/>
            <a:ext cx="144145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038" rIns="0" bIns="46038">
            <a:spAutoFit/>
          </a:bodyPr>
          <a:lstStyle>
            <a:lvl1pPr marL="342900" indent="-342900"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1pPr>
            <a:lvl2pPr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2pPr>
            <a:lvl3pPr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3pPr>
            <a:lvl4pPr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4pPr>
            <a:lvl5pPr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it-IT" altLang="it-CH" sz="800" dirty="0">
                <a:solidFill>
                  <a:schemeClr val="bg2">
                    <a:lumMod val="50000"/>
                  </a:schemeClr>
                </a:solidFill>
              </a:rPr>
              <a:t># </a:t>
            </a:r>
            <a:fld id="{F494E3DE-08A6-4347-B276-E8B763229F2E}" type="slidenum">
              <a:rPr lang="it-IT" altLang="it-CH" sz="800" smtClean="0">
                <a:solidFill>
                  <a:schemeClr val="bg2">
                    <a:lumMod val="50000"/>
                  </a:schemeClr>
                </a:solidFill>
              </a:rPr>
              <a:pPr algn="r">
                <a:defRPr/>
              </a:pPr>
              <a:t>‹N›</a:t>
            </a:fld>
            <a:endParaRPr lang="it-IT" altLang="it-CH" sz="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Rettangolo 12"/>
          <p:cNvSpPr/>
          <p:nvPr userDrawn="1"/>
        </p:nvSpPr>
        <p:spPr>
          <a:xfrm>
            <a:off x="0" y="-20638"/>
            <a:ext cx="9144000" cy="833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CH" dirty="0">
              <a:cs typeface="Arial" panose="020B0604020202020204" pitchFamily="34" charset="0"/>
            </a:endParaRPr>
          </a:p>
        </p:txBody>
      </p:sp>
      <p:sp>
        <p:nvSpPr>
          <p:cNvPr id="1029" name="Rectangle 15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684213" y="339725"/>
            <a:ext cx="82073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CH" dirty="0"/>
              <a:t>Titolo dell’argomento</a:t>
            </a:r>
          </a:p>
        </p:txBody>
      </p:sp>
      <p:sp>
        <p:nvSpPr>
          <p:cNvPr id="1050" name="Text Box 26"/>
          <p:cNvSpPr txBox="1">
            <a:spLocks noChangeArrowheads="1"/>
          </p:cNvSpPr>
          <p:nvPr/>
        </p:nvSpPr>
        <p:spPr bwMode="auto">
          <a:xfrm>
            <a:off x="5508625" y="82550"/>
            <a:ext cx="3240088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038" rIns="0" bIns="46038">
            <a:spAutoFit/>
          </a:bodyPr>
          <a:lstStyle>
            <a:lvl1pPr marL="342900" indent="-342900"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1pPr>
            <a:lvl2pPr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2pPr>
            <a:lvl3pPr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3pPr>
            <a:lvl4pPr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4pPr>
            <a:lvl5pPr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algn="r">
              <a:buClrTx/>
              <a:buSzTx/>
              <a:buFontTx/>
              <a:buNone/>
              <a:defRPr/>
            </a:pPr>
            <a:r>
              <a:rPr lang="it-IT" sz="8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Gestione dei fanghi in Svizzera – Aspetti normativi</a:t>
            </a:r>
          </a:p>
          <a:p>
            <a:pPr marL="0" algn="r">
              <a:buClrTx/>
              <a:buSzTx/>
              <a:buFontTx/>
              <a:buNone/>
              <a:defRPr/>
            </a:pPr>
            <a:r>
              <a:rPr lang="it-CH" altLang="it-CH" sz="800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Convegno SEAM – Lomazzo (I)</a:t>
            </a:r>
            <a:endParaRPr lang="it-IT" altLang="it-CH" sz="7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1032" name="Picture 9" descr="C:\Users\fxse008\Desktop\Risorsa 1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71438"/>
            <a:ext cx="393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23" r:id="rId1"/>
    <p:sldLayoutId id="2147484124" r:id="rId2"/>
    <p:sldLayoutId id="2147484125" r:id="rId3"/>
    <p:sldLayoutId id="2147484126" r:id="rId4"/>
    <p:sldLayoutId id="2147484127" r:id="rId5"/>
    <p:sldLayoutId id="2147484128" r:id="rId6"/>
    <p:sldLayoutId id="2147484129" r:id="rId7"/>
    <p:sldLayoutId id="2147484130" r:id="rId8"/>
    <p:sldLayoutId id="2147484131" r:id="rId9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0"/>
        </a:spcBef>
        <a:spcAft>
          <a:spcPts val="1200"/>
        </a:spcAft>
        <a:buClr>
          <a:schemeClr val="accent1"/>
        </a:buClr>
        <a:buSzPct val="100000"/>
        <a:buFont typeface="Arial" pitchFamily="34" charset="0"/>
        <a:buChar char="●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rtl="0" eaLnBrk="0" fontAlgn="base" hangingPunct="0">
        <a:spcBef>
          <a:spcPct val="0"/>
        </a:spcBef>
        <a:spcAft>
          <a:spcPts val="1000"/>
        </a:spcAft>
        <a:buClr>
          <a:schemeClr val="accent1"/>
        </a:buClr>
        <a:buSzPct val="100000"/>
        <a:buFont typeface="Arial" pitchFamily="34" charset="0"/>
        <a:buChar char="●"/>
        <a:defRPr sz="2000">
          <a:solidFill>
            <a:schemeClr val="tx1"/>
          </a:solidFill>
          <a:latin typeface="+mn-lt"/>
        </a:defRPr>
      </a:lvl2pPr>
      <a:lvl3pPr marL="1079500" indent="-358775" algn="l" rtl="0" eaLnBrk="0" fontAlgn="base" hangingPunct="0">
        <a:spcBef>
          <a:spcPct val="0"/>
        </a:spcBef>
        <a:spcAft>
          <a:spcPct val="30000"/>
        </a:spcAft>
        <a:buClr>
          <a:schemeClr val="accent1"/>
        </a:buClr>
        <a:buFont typeface="Courier New" pitchFamily="49" charset="0"/>
        <a:buChar char="o"/>
        <a:defRPr sz="1600">
          <a:solidFill>
            <a:schemeClr val="tx1"/>
          </a:solidFill>
          <a:latin typeface="+mn-lt"/>
        </a:defRPr>
      </a:lvl3pPr>
      <a:lvl4pPr marL="1439863" indent="-358775" algn="l" rtl="0" eaLnBrk="0" fontAlgn="base" hangingPunct="0">
        <a:spcBef>
          <a:spcPct val="0"/>
        </a:spcBef>
        <a:spcAft>
          <a:spcPct val="30000"/>
        </a:spcAft>
        <a:buClr>
          <a:schemeClr val="accent1"/>
        </a:buClr>
        <a:buFont typeface="Courier New" pitchFamily="49" charset="0"/>
        <a:buChar char="o"/>
        <a:defRPr sz="1600">
          <a:solidFill>
            <a:schemeClr val="tx1"/>
          </a:solidFill>
          <a:latin typeface="+mn-lt"/>
        </a:defRPr>
      </a:lvl4pPr>
      <a:lvl5pPr marL="1798638" indent="-358775" algn="l" rtl="0" eaLnBrk="0" fontAlgn="base" hangingPunct="0">
        <a:spcBef>
          <a:spcPct val="0"/>
        </a:spcBef>
        <a:spcAft>
          <a:spcPct val="30000"/>
        </a:spcAft>
        <a:buClr>
          <a:schemeClr val="accent1"/>
        </a:buClr>
        <a:buFont typeface="Courier New" pitchFamily="49" charset="0"/>
        <a:buChar char="o"/>
        <a:defRPr sz="1600">
          <a:solidFill>
            <a:schemeClr val="tx1"/>
          </a:solidFill>
          <a:latin typeface="+mn-lt"/>
        </a:defRPr>
      </a:lvl5pPr>
      <a:lvl6pPr marL="2393950" indent="-177800" algn="l" rtl="0" fontAlgn="base">
        <a:lnSpc>
          <a:spcPct val="90000"/>
        </a:lnSpc>
        <a:spcBef>
          <a:spcPct val="0"/>
        </a:spcBef>
        <a:spcAft>
          <a:spcPct val="30000"/>
        </a:spcAft>
        <a:buClr>
          <a:srgbClr val="CC3300"/>
        </a:buClr>
        <a:buFont typeface="Symbol" pitchFamily="18" charset="2"/>
        <a:buChar char="·"/>
        <a:defRPr sz="1200">
          <a:solidFill>
            <a:schemeClr val="tx1"/>
          </a:solidFill>
          <a:latin typeface="+mn-lt"/>
        </a:defRPr>
      </a:lvl6pPr>
      <a:lvl7pPr marL="2851150" indent="-177800" algn="l" rtl="0" fontAlgn="base">
        <a:lnSpc>
          <a:spcPct val="90000"/>
        </a:lnSpc>
        <a:spcBef>
          <a:spcPct val="0"/>
        </a:spcBef>
        <a:spcAft>
          <a:spcPct val="30000"/>
        </a:spcAft>
        <a:buClr>
          <a:srgbClr val="CC3300"/>
        </a:buClr>
        <a:buFont typeface="Symbol" pitchFamily="18" charset="2"/>
        <a:buChar char="·"/>
        <a:defRPr sz="1200">
          <a:solidFill>
            <a:schemeClr val="tx1"/>
          </a:solidFill>
          <a:latin typeface="+mn-lt"/>
        </a:defRPr>
      </a:lvl7pPr>
      <a:lvl8pPr marL="3308350" indent="-177800" algn="l" rtl="0" fontAlgn="base">
        <a:lnSpc>
          <a:spcPct val="90000"/>
        </a:lnSpc>
        <a:spcBef>
          <a:spcPct val="0"/>
        </a:spcBef>
        <a:spcAft>
          <a:spcPct val="30000"/>
        </a:spcAft>
        <a:buClr>
          <a:srgbClr val="CC3300"/>
        </a:buClr>
        <a:buFont typeface="Symbol" pitchFamily="18" charset="2"/>
        <a:buChar char="·"/>
        <a:defRPr sz="1200">
          <a:solidFill>
            <a:schemeClr val="tx1"/>
          </a:solidFill>
          <a:latin typeface="+mn-lt"/>
        </a:defRPr>
      </a:lvl8pPr>
      <a:lvl9pPr marL="3765550" indent="-177800" algn="l" rtl="0" fontAlgn="base">
        <a:lnSpc>
          <a:spcPct val="90000"/>
        </a:lnSpc>
        <a:spcBef>
          <a:spcPct val="0"/>
        </a:spcBef>
        <a:spcAft>
          <a:spcPct val="30000"/>
        </a:spcAft>
        <a:buClr>
          <a:srgbClr val="CC3300"/>
        </a:buClr>
        <a:buFont typeface="Symbol" pitchFamily="18" charset="2"/>
        <a:buChar char="·"/>
        <a:defRPr sz="1200">
          <a:solidFill>
            <a:schemeClr val="tx1"/>
          </a:solidFill>
          <a:latin typeface="+mn-lt"/>
        </a:defRPr>
      </a:lvl9pPr>
    </p:bodyStyle>
    <p:otherStyle>
      <a:defPPr>
        <a:defRPr lang="it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i.ch/acqua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dmin.ch/opc/it/classified-compilation/19830267/index.html#a31b" TargetMode="External"/><Relationship Id="rId2" Type="http://schemas.openxmlformats.org/officeDocument/2006/relationships/hyperlink" Target="https://www.admin.ch/opc/it/classified-compilation/19830267/index.html#a31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dmin.ch/opc/it/classified-compilation/19983281/index.html#a18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ti.ch/acqua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hyperlink" Target="http://pxch.ch/" TargetMode="External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i.ch/acqua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.ch/acqua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dmin.ch/opc/it/classified-compilation/20141858/index.html#a15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dmin.ch/opc/it/classified-compilation/20141858/index.html#a15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1692275" y="1692275"/>
            <a:ext cx="6840538" cy="5921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it-IT" sz="1800" spc="20" dirty="0"/>
              <a:t>GESTIONE DEI FANGHI IN SVIZZERA – ASPETTI NORMATIVI</a:t>
            </a:r>
            <a:endParaRPr lang="it-CH" sz="1800" spc="20" dirty="0"/>
          </a:p>
        </p:txBody>
      </p:sp>
      <p:sp>
        <p:nvSpPr>
          <p:cNvPr id="6148" name="Segnaposto testo 3"/>
          <p:cNvSpPr>
            <a:spLocks noGrp="1"/>
          </p:cNvSpPr>
          <p:nvPr>
            <p:ph type="body" idx="10"/>
          </p:nvPr>
        </p:nvSpPr>
        <p:spPr>
          <a:xfrm>
            <a:off x="1692275" y="3219822"/>
            <a:ext cx="4319588" cy="359395"/>
          </a:xfrm>
        </p:spPr>
        <p:txBody>
          <a:bodyPr/>
          <a:lstStyle/>
          <a:p>
            <a:pPr eaLnBrk="1" hangingPunct="1"/>
            <a:r>
              <a:rPr lang="it-CH" altLang="it-CH" dirty="0"/>
              <a:t>Convegno SEAM</a:t>
            </a:r>
          </a:p>
          <a:p>
            <a:pPr>
              <a:spcAft>
                <a:spcPct val="0"/>
              </a:spcAft>
            </a:pPr>
            <a:endParaRPr lang="it-CH" altLang="it-CH" dirty="0"/>
          </a:p>
        </p:txBody>
      </p:sp>
      <p:sp>
        <p:nvSpPr>
          <p:cNvPr id="6149" name="Segnaposto testo 4"/>
          <p:cNvSpPr>
            <a:spLocks noGrp="1"/>
          </p:cNvSpPr>
          <p:nvPr>
            <p:ph type="body" sz="half" idx="2"/>
          </p:nvPr>
        </p:nvSpPr>
        <p:spPr>
          <a:xfrm>
            <a:off x="1692275" y="3471863"/>
            <a:ext cx="4319588" cy="179387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it-CH" altLang="it-CH" dirty="0"/>
              <a:t>Lomazzo (I) – 25.10.2019</a:t>
            </a:r>
          </a:p>
          <a:p>
            <a:pPr>
              <a:spcAft>
                <a:spcPct val="0"/>
              </a:spcAft>
            </a:pPr>
            <a:endParaRPr lang="it-CH" altLang="it-CH" dirty="0"/>
          </a:p>
        </p:txBody>
      </p:sp>
      <p:sp>
        <p:nvSpPr>
          <p:cNvPr id="6150" name="Segnaposto testo 5"/>
          <p:cNvSpPr>
            <a:spLocks noGrp="1"/>
          </p:cNvSpPr>
          <p:nvPr>
            <p:ph type="body" idx="11"/>
          </p:nvPr>
        </p:nvSpPr>
        <p:spPr>
          <a:xfrm>
            <a:off x="1692274" y="3985622"/>
            <a:ext cx="6552134" cy="576361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it-CH" altLang="it-CH" dirty="0"/>
              <a:t>Dipartimento del territorio</a:t>
            </a:r>
          </a:p>
          <a:p>
            <a:pPr>
              <a:spcAft>
                <a:spcPct val="0"/>
              </a:spcAft>
            </a:pPr>
            <a:r>
              <a:rPr lang="it-CH" altLang="it-CH" dirty="0"/>
              <a:t>Divisione dell’ambiente</a:t>
            </a:r>
          </a:p>
          <a:p>
            <a:pPr>
              <a:spcAft>
                <a:spcPct val="0"/>
              </a:spcAft>
            </a:pPr>
            <a:r>
              <a:rPr lang="it-IT" altLang="it-CH" dirty="0"/>
              <a:t>Ufficio della protezione delle acque e dell’approvvigionamento idrico (UPAAI)   </a:t>
            </a:r>
            <a:r>
              <a:rPr lang="it-IT" altLang="it-CH" dirty="0">
                <a:hlinkClick r:id="rId2"/>
              </a:rPr>
              <a:t>www.ti.ch/acqua</a:t>
            </a:r>
            <a:r>
              <a:rPr lang="it-IT" altLang="it-CH" dirty="0"/>
              <a:t> </a:t>
            </a:r>
          </a:p>
          <a:p>
            <a:pPr>
              <a:spcAft>
                <a:spcPct val="0"/>
              </a:spcAft>
            </a:pPr>
            <a:endParaRPr lang="it-CH" altLang="it-CH" dirty="0"/>
          </a:p>
        </p:txBody>
      </p:sp>
      <p:sp>
        <p:nvSpPr>
          <p:cNvPr id="8" name="Sottotitolo 10"/>
          <p:cNvSpPr>
            <a:spLocks noGrp="1"/>
          </p:cNvSpPr>
          <p:nvPr>
            <p:ph type="subTitle" idx="1"/>
          </p:nvPr>
        </p:nvSpPr>
        <p:spPr>
          <a:xfrm>
            <a:off x="1691680" y="2571750"/>
            <a:ext cx="6840760" cy="360040"/>
          </a:xfrm>
        </p:spPr>
        <p:txBody>
          <a:bodyPr/>
          <a:lstStyle/>
          <a:p>
            <a:r>
              <a:rPr lang="it-CH" sz="1400" dirty="0" smtClean="0"/>
              <a:t>Dr </a:t>
            </a:r>
            <a:r>
              <a:rPr lang="it-CH" sz="1400" dirty="0"/>
              <a:t>Antonio Pessina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9725"/>
            <a:ext cx="2545833" cy="3600000"/>
          </a:xfrm>
          <a:prstGeom prst="rect">
            <a:avLst/>
          </a:prstGeom>
          <a:noFill/>
          <a:ln w="6350">
            <a:solidFill>
              <a:srgbClr val="005A9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43558"/>
            <a:ext cx="2534694" cy="3600000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>
                <a:solidFill>
                  <a:srgbClr val="0070C0"/>
                </a:solidFill>
              </a:rPr>
              <a:t>Basi legali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24738"/>
            <a:ext cx="2540991" cy="3600000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19622"/>
            <a:ext cx="2551236" cy="3600000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itolo 1">
            <a:extLst>
              <a:ext uri="{FF2B5EF4-FFF2-40B4-BE49-F238E27FC236}">
                <a16:creationId xmlns="" xmlns:a16="http://schemas.microsoft.com/office/drawing/2014/main" id="{83D25107-A10E-4FC1-AF2C-3C67AFFCD34D}"/>
              </a:ext>
            </a:extLst>
          </p:cNvPr>
          <p:cNvSpPr txBox="1">
            <a:spLocks/>
          </p:cNvSpPr>
          <p:nvPr/>
        </p:nvSpPr>
        <p:spPr bwMode="auto">
          <a:xfrm>
            <a:off x="395533" y="1114276"/>
            <a:ext cx="1224139" cy="44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tabLst>
                <a:tab pos="8159750" algn="r"/>
              </a:tabLst>
            </a:pPr>
            <a:r>
              <a:rPr lang="it-CH" sz="2400" dirty="0">
                <a:solidFill>
                  <a:schemeClr val="tx1"/>
                </a:solidFill>
              </a:rPr>
              <a:t>Studi</a:t>
            </a:r>
            <a:endParaRPr lang="it-IT" sz="12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4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>
                <a:solidFill>
                  <a:srgbClr val="0070C0"/>
                </a:solidFill>
              </a:rPr>
              <a:t>Basi legali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 bwMode="auto">
          <a:xfrm>
            <a:off x="395535" y="1131590"/>
            <a:ext cx="5040561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it-CH" sz="2000" dirty="0" smtClean="0">
                <a:solidFill>
                  <a:schemeClr val="tx1"/>
                </a:solidFill>
              </a:rPr>
              <a:t>Aiuto all’esecuzione</a:t>
            </a:r>
            <a:r>
              <a:rPr lang="it-CH" sz="2000" b="0" dirty="0" smtClean="0">
                <a:solidFill>
                  <a:schemeClr val="tx1"/>
                </a:solidFill>
              </a:rPr>
              <a:t>,</a:t>
            </a:r>
            <a:r>
              <a:rPr lang="it-CH" sz="2000" dirty="0" smtClean="0">
                <a:solidFill>
                  <a:schemeClr val="tx1"/>
                </a:solidFill>
              </a:rPr>
              <a:t> </a:t>
            </a:r>
            <a:r>
              <a:rPr lang="it-CH" altLang="it-CH" sz="2000" b="0" kern="0" dirty="0" smtClean="0">
                <a:solidFill>
                  <a:schemeClr val="tx1"/>
                </a:solidFill>
              </a:rPr>
              <a:t>UFAM</a:t>
            </a:r>
            <a:r>
              <a:rPr lang="it-CH" altLang="it-CH" sz="2000" b="0" kern="0" dirty="0">
                <a:solidFill>
                  <a:schemeClr val="tx1"/>
                </a:solidFill>
              </a:rPr>
              <a:t>, </a:t>
            </a:r>
            <a:r>
              <a:rPr lang="it-CH" altLang="it-CH" sz="2000" b="0" kern="0" dirty="0" smtClean="0">
                <a:solidFill>
                  <a:schemeClr val="tx1"/>
                </a:solidFill>
              </a:rPr>
              <a:t>giugno 2019</a:t>
            </a:r>
            <a:endParaRPr lang="it-CH" altLang="it-CH" sz="2000" b="0" kern="0" dirty="0">
              <a:solidFill>
                <a:schemeClr val="tx1"/>
              </a:solidFill>
            </a:endParaRPr>
          </a:p>
          <a:p>
            <a:r>
              <a:rPr lang="it-CH" altLang="it-CH" sz="2000" kern="0" dirty="0">
                <a:solidFill>
                  <a:srgbClr val="FF0000"/>
                </a:solidFill>
              </a:rPr>
              <a:t>Bozza in consultazione</a:t>
            </a:r>
            <a:br>
              <a:rPr lang="it-CH" altLang="it-CH" sz="2000" kern="0" dirty="0">
                <a:solidFill>
                  <a:srgbClr val="FF0000"/>
                </a:solidFill>
              </a:rPr>
            </a:br>
            <a:endParaRPr lang="it-CH" altLang="it-CH" sz="2000" b="0" kern="0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27785"/>
            <a:ext cx="3096344" cy="4375684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olo 1">
            <a:extLst>
              <a:ext uri="{FF2B5EF4-FFF2-40B4-BE49-F238E27FC236}">
                <a16:creationId xmlns="" xmlns:a16="http://schemas.microsoft.com/office/drawing/2014/main" id="{C1B501E9-7A4B-4B21-BD22-ADF2B61A0D29}"/>
              </a:ext>
            </a:extLst>
          </p:cNvPr>
          <p:cNvSpPr txBox="1">
            <a:spLocks/>
          </p:cNvSpPr>
          <p:nvPr/>
        </p:nvSpPr>
        <p:spPr bwMode="auto">
          <a:xfrm>
            <a:off x="395535" y="1995033"/>
            <a:ext cx="5184577" cy="3024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it-CH" sz="1800" b="0" dirty="0" smtClean="0">
                <a:solidFill>
                  <a:schemeClr val="tx1"/>
                </a:solidFill>
              </a:rPr>
              <a:t>Obiettivo:</a:t>
            </a:r>
          </a:p>
          <a:p>
            <a:pPr marL="541338" indent="-2714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CH" sz="1800" b="0" dirty="0" smtClean="0">
                <a:solidFill>
                  <a:schemeClr val="tx1"/>
                </a:solidFill>
              </a:rPr>
              <a:t>Recupero del </a:t>
            </a:r>
            <a:r>
              <a:rPr lang="it-CH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75</a:t>
            </a:r>
            <a:r>
              <a:rPr lang="it-CH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r>
              <a:rPr lang="it-CH" sz="1800" b="0" dirty="0">
                <a:solidFill>
                  <a:schemeClr val="tx1"/>
                </a:solidFill>
              </a:rPr>
              <a:t> del fosforo dalla filiera dei rifiuti </a:t>
            </a:r>
          </a:p>
          <a:p>
            <a:pPr>
              <a:spcBef>
                <a:spcPts val="600"/>
              </a:spcBef>
            </a:pPr>
            <a:r>
              <a:rPr lang="it-CH" sz="1800" b="0" dirty="0">
                <a:solidFill>
                  <a:schemeClr val="tx1"/>
                </a:solidFill>
              </a:rPr>
              <a:t>Requisiti quantitativi, recupero del:</a:t>
            </a:r>
            <a:endParaRPr lang="it-IT" sz="1800" b="0" dirty="0">
              <a:solidFill>
                <a:schemeClr val="tx1"/>
              </a:solidFill>
            </a:endParaRPr>
          </a:p>
          <a:p>
            <a:pPr marL="541338" indent="-2714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CH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45%</a:t>
            </a:r>
            <a:r>
              <a:rPr lang="it-CH" sz="1800" b="0" dirty="0" smtClean="0">
                <a:solidFill>
                  <a:schemeClr val="tx1"/>
                </a:solidFill>
              </a:rPr>
              <a:t> dalle acque di scarico e dai fanghi</a:t>
            </a:r>
          </a:p>
          <a:p>
            <a:pPr marL="541338" indent="-2714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CH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80%</a:t>
            </a:r>
            <a:r>
              <a:rPr lang="it-CH" sz="1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CH" sz="1800" b="0" dirty="0" smtClean="0">
                <a:solidFill>
                  <a:schemeClr val="tx1"/>
                </a:solidFill>
              </a:rPr>
              <a:t>dalle ceneri dei fanghi</a:t>
            </a:r>
            <a:endParaRPr lang="it-CH" sz="1800" b="0" dirty="0">
              <a:solidFill>
                <a:schemeClr val="tx1"/>
              </a:solidFill>
            </a:endParaRPr>
          </a:p>
          <a:p>
            <a:pPr>
              <a:spcBef>
                <a:spcPts val="600"/>
              </a:spcBef>
            </a:pPr>
            <a:r>
              <a:rPr lang="it-CH" sz="1400" b="0" dirty="0">
                <a:solidFill>
                  <a:schemeClr val="tx1"/>
                </a:solidFill>
              </a:rPr>
              <a:t>Eccezioni:</a:t>
            </a:r>
          </a:p>
          <a:p>
            <a:pPr marL="541338" indent="-271463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it-CH" sz="1400" b="0" dirty="0" smtClean="0">
                <a:solidFill>
                  <a:schemeClr val="tx1"/>
                </a:solidFill>
              </a:rPr>
              <a:t>Piccoli depuratori </a:t>
            </a:r>
            <a:r>
              <a:rPr lang="it-CH" sz="1400" b="0" dirty="0">
                <a:solidFill>
                  <a:schemeClr val="tx1"/>
                </a:solidFill>
              </a:rPr>
              <a:t>piccoli (&lt;200 AE</a:t>
            </a:r>
            <a:r>
              <a:rPr lang="it-CH" sz="1400" b="0" dirty="0" smtClean="0">
                <a:solidFill>
                  <a:schemeClr val="tx1"/>
                </a:solidFill>
              </a:rPr>
              <a:t>)</a:t>
            </a:r>
          </a:p>
          <a:p>
            <a:pPr marL="541338" indent="-271463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it-CH" sz="1400" b="0" dirty="0" smtClean="0">
                <a:solidFill>
                  <a:schemeClr val="tx1"/>
                </a:solidFill>
              </a:rPr>
              <a:t>Depuratori con carichi industriali importanti (competenza cantonale)</a:t>
            </a:r>
            <a:endParaRPr lang="it-IT" sz="1400" b="0" dirty="0">
              <a:solidFill>
                <a:schemeClr val="tx1"/>
              </a:solidFill>
            </a:endParaRPr>
          </a:p>
          <a:p>
            <a:endParaRPr lang="it-CH" altLang="it-CH" sz="1600" b="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83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>
                <a:solidFill>
                  <a:srgbClr val="0070C0"/>
                </a:solidFill>
              </a:rPr>
              <a:t>Basi legali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 bwMode="auto">
          <a:xfrm>
            <a:off x="395535" y="1131590"/>
            <a:ext cx="8207375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tabLst>
                <a:tab pos="8159750" algn="r"/>
              </a:tabLst>
            </a:pPr>
            <a:r>
              <a:rPr lang="it-CH" sz="2400" dirty="0">
                <a:solidFill>
                  <a:schemeClr val="tx1"/>
                </a:solidFill>
              </a:rPr>
              <a:t>Diritto federale 	</a:t>
            </a:r>
            <a:r>
              <a:rPr lang="it-IT" sz="2000" b="0" dirty="0">
                <a:solidFill>
                  <a:schemeClr val="tx1"/>
                </a:solidFill>
              </a:rPr>
              <a:t>Legge sulla protezione </a:t>
            </a:r>
            <a:r>
              <a:rPr lang="it-IT" sz="2000" b="0" dirty="0" smtClean="0">
                <a:solidFill>
                  <a:schemeClr val="tx1"/>
                </a:solidFill>
              </a:rPr>
              <a:t>dell'ambiente</a:t>
            </a:r>
            <a:endParaRPr lang="it-IT" sz="2000" b="0" kern="0" dirty="0">
              <a:solidFill>
                <a:schemeClr val="tx1"/>
              </a:solidFill>
            </a:endParaRPr>
          </a:p>
          <a:p>
            <a:pPr marL="361950" algn="just">
              <a:tabLst>
                <a:tab pos="8159750" algn="r"/>
              </a:tabLst>
            </a:pPr>
            <a:r>
              <a:rPr lang="it-IT" sz="2000" b="0" kern="0" dirty="0">
                <a:solidFill>
                  <a:schemeClr val="tx1"/>
                </a:solidFill>
              </a:rPr>
              <a:t>	</a:t>
            </a:r>
            <a:r>
              <a:rPr lang="it-IT" sz="2000" b="0" kern="0" dirty="0" smtClean="0">
                <a:solidFill>
                  <a:schemeClr val="tx1"/>
                </a:solidFill>
              </a:rPr>
              <a:t>(LPAmb,1983)</a:t>
            </a:r>
            <a:endParaRPr lang="it-IT" sz="2000" b="0" kern="0" dirty="0">
              <a:solidFill>
                <a:schemeClr val="tx1"/>
              </a:solidFill>
            </a:endParaRPr>
          </a:p>
          <a:p>
            <a:pPr marL="357188" indent="-357188"/>
            <a:r>
              <a:rPr lang="it-CH" sz="2400" b="0" dirty="0"/>
              <a:t/>
            </a:r>
            <a:br>
              <a:rPr lang="it-CH" sz="2400" b="0" dirty="0"/>
            </a:br>
            <a:r>
              <a:rPr lang="it-IT" sz="1600" dirty="0">
                <a:hlinkClick r:id="rId2"/>
              </a:rPr>
              <a:t>Art. 31</a:t>
            </a:r>
            <a:r>
              <a:rPr lang="it-IT" sz="1600" b="0" dirty="0">
                <a:hlinkClick r:id="rId2"/>
              </a:rPr>
              <a:t> Pianificazione della gestione dei rifiuti</a:t>
            </a:r>
            <a:endParaRPr lang="it-IT" sz="1600" b="0" dirty="0"/>
          </a:p>
          <a:p>
            <a:pPr marL="539750" indent="-177800" algn="just">
              <a:spcAft>
                <a:spcPts val="300"/>
              </a:spcAft>
            </a:pPr>
            <a:r>
              <a:rPr lang="it-IT" sz="1600" b="0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</a:t>
            </a:r>
            <a:r>
              <a:rPr lang="it-IT" sz="1600" dirty="0">
                <a:solidFill>
                  <a:schemeClr val="tx1"/>
                </a:solidFill>
              </a:rPr>
              <a:t>I Cantoni elaborano un piano di gestione dei rifiuti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In particolare determinano il loro fabbisogno di impianti per i rifiuti, evitano le sovracapacità e stabiliscono l'ubicazione di tali </a:t>
            </a:r>
            <a:r>
              <a:rPr lang="it-IT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impianti.</a:t>
            </a:r>
          </a:p>
          <a:p>
            <a:pPr marL="539750" indent="-177800" algn="just">
              <a:spcAft>
                <a:spcPts val="300"/>
              </a:spcAft>
            </a:pPr>
            <a:r>
              <a:rPr lang="it-CH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it-IT" sz="1600" b="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39750" indent="-177800" algn="just">
              <a:spcAft>
                <a:spcPts val="300"/>
              </a:spcAft>
            </a:pPr>
            <a:r>
              <a:rPr lang="it-IT" sz="1600" dirty="0">
                <a:hlinkClick r:id="rId3"/>
              </a:rPr>
              <a:t>Art. 31</a:t>
            </a:r>
            <a:r>
              <a:rPr lang="it-IT" sz="1600" b="0" i="1" dirty="0">
                <a:hlinkClick r:id="rId3"/>
              </a:rPr>
              <a:t>b</a:t>
            </a:r>
            <a:r>
              <a:rPr lang="it-IT" sz="1600" b="0" dirty="0">
                <a:hlinkClick r:id="rId3"/>
              </a:rPr>
              <a:t> Smaltimento dei rifiuti urbani</a:t>
            </a:r>
            <a:endParaRPr lang="it-IT" sz="1600" b="0" dirty="0"/>
          </a:p>
          <a:p>
            <a:pPr marL="539750" indent="-177800" algn="just">
              <a:spcAft>
                <a:spcPts val="300"/>
              </a:spcAft>
            </a:pPr>
            <a:r>
              <a:rPr lang="it-IT" sz="1600" b="0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	</a:t>
            </a:r>
            <a:r>
              <a:rPr lang="it-IT" sz="1600" dirty="0" smtClean="0">
                <a:solidFill>
                  <a:schemeClr val="tx1"/>
                </a:solidFill>
              </a:rPr>
              <a:t>I </a:t>
            </a:r>
            <a:r>
              <a:rPr lang="it-IT" sz="1600" dirty="0">
                <a:solidFill>
                  <a:schemeClr val="tx1"/>
                </a:solidFill>
              </a:rPr>
              <a:t>rifiuti 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urbani, quelli </a:t>
            </a:r>
            <a:r>
              <a:rPr lang="it-IT" sz="1600" dirty="0">
                <a:solidFill>
                  <a:schemeClr val="tx1"/>
                </a:solidFill>
              </a:rPr>
              <a:t>provenienti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dalla manutenzione pubblica delle strade e </a:t>
            </a:r>
            <a:r>
              <a:rPr lang="it-IT" sz="1600" dirty="0">
                <a:solidFill>
                  <a:schemeClr val="tx1"/>
                </a:solidFill>
              </a:rPr>
              <a:t>dagli impianti pubblici di depurazione delle acque di scarico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nonché i rifiuti il cui detentore non è identificabile o è insolvente, </a:t>
            </a:r>
            <a:r>
              <a:rPr lang="it-IT" sz="1600" dirty="0">
                <a:solidFill>
                  <a:schemeClr val="tx1"/>
                </a:solidFill>
              </a:rPr>
              <a:t>sono smaltiti dai Cantoni</a:t>
            </a:r>
            <a:r>
              <a:rPr lang="it-IT" sz="1600" dirty="0" smtClean="0">
                <a:solidFill>
                  <a:schemeClr val="tx1"/>
                </a:solidFill>
              </a:rPr>
              <a:t>.</a:t>
            </a:r>
          </a:p>
          <a:p>
            <a:pPr marL="539750" indent="-177800" algn="just">
              <a:spcAft>
                <a:spcPts val="300"/>
              </a:spcAft>
            </a:pPr>
            <a:r>
              <a:rPr lang="it-IT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it-IT" sz="16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39750" indent="-177800"/>
            <a:endParaRPr lang="it-CH" sz="16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39750" indent="-177800"/>
            <a:endParaRPr lang="it-IT" sz="1200" b="0" dirty="0"/>
          </a:p>
          <a:p>
            <a:pPr marL="628650" indent="-266700">
              <a:buClrTx/>
              <a:buFont typeface="+mj-lt"/>
              <a:buAutoNum type="alphaLcPeriod"/>
            </a:pPr>
            <a:endParaRPr lang="it-IT" sz="12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58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>
                <a:solidFill>
                  <a:srgbClr val="0070C0"/>
                </a:solidFill>
              </a:rPr>
              <a:t>Basi legali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 bwMode="auto">
          <a:xfrm>
            <a:off x="395535" y="1131590"/>
            <a:ext cx="8207375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tabLst>
                <a:tab pos="8159750" algn="r"/>
              </a:tabLst>
            </a:pPr>
            <a:r>
              <a:rPr lang="it-CH" sz="2400" dirty="0">
                <a:solidFill>
                  <a:schemeClr val="tx1"/>
                </a:solidFill>
              </a:rPr>
              <a:t>Diritto federale 	</a:t>
            </a:r>
            <a:r>
              <a:rPr lang="it-IT" sz="2000" b="0" kern="0" dirty="0">
                <a:solidFill>
                  <a:schemeClr val="tx1"/>
                </a:solidFill>
              </a:rPr>
              <a:t>Ordinanza sulla protezione delle acque</a:t>
            </a:r>
          </a:p>
          <a:p>
            <a:pPr marL="361950" algn="just">
              <a:tabLst>
                <a:tab pos="8159750" algn="r"/>
              </a:tabLst>
            </a:pPr>
            <a:r>
              <a:rPr lang="it-IT" sz="2000" b="0" kern="0" dirty="0">
                <a:solidFill>
                  <a:schemeClr val="tx1"/>
                </a:solidFill>
              </a:rPr>
              <a:t>	(OPAc,1998)</a:t>
            </a:r>
          </a:p>
          <a:p>
            <a:pPr marL="361950" algn="just">
              <a:spcAft>
                <a:spcPts val="300"/>
              </a:spcAft>
              <a:tabLst>
                <a:tab pos="8159750" algn="r"/>
              </a:tabLst>
            </a:pPr>
            <a:r>
              <a:rPr lang="it-CH" sz="2400" b="0" dirty="0"/>
              <a:t/>
            </a:r>
            <a:br>
              <a:rPr lang="it-CH" sz="2400" b="0" dirty="0"/>
            </a:br>
            <a:r>
              <a:rPr lang="it-IT" sz="1600" dirty="0">
                <a:hlinkClick r:id="rId2"/>
              </a:rPr>
              <a:t>Art. 18</a:t>
            </a:r>
            <a:r>
              <a:rPr lang="it-IT" sz="1600" b="0" dirty="0">
                <a:hlinkClick r:id="rId2"/>
              </a:rPr>
              <a:t> Piano di smaltimento dei fanghi di depurazione</a:t>
            </a:r>
            <a:endParaRPr lang="it-IT" sz="1600" b="0" dirty="0"/>
          </a:p>
          <a:p>
            <a:pPr marL="539750" indent="-177800" algn="just">
              <a:spcAft>
                <a:spcPts val="300"/>
              </a:spcAft>
            </a:pPr>
            <a:r>
              <a:rPr lang="it-IT" sz="1600" b="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</a:t>
            </a:r>
            <a:r>
              <a:rPr lang="it-IT" sz="1600" u="sng" dirty="0">
                <a:solidFill>
                  <a:schemeClr val="tx1"/>
                </a:solidFill>
              </a:rPr>
              <a:t>I Cantoni</a:t>
            </a:r>
            <a:r>
              <a:rPr lang="it-IT" sz="1600" dirty="0">
                <a:solidFill>
                  <a:schemeClr val="tx1"/>
                </a:solidFill>
              </a:rPr>
              <a:t> elaborano un piano per lo smaltimento dei fanghi di depurazione e lo adattano periodicamente alle nuove esigenze.</a:t>
            </a:r>
          </a:p>
          <a:p>
            <a:pPr marL="539750" indent="-177800" algn="just">
              <a:spcAft>
                <a:spcPts val="300"/>
              </a:spcAft>
            </a:pPr>
            <a:r>
              <a:rPr lang="it-IT" sz="1600" b="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	</a:t>
            </a:r>
            <a:r>
              <a:rPr lang="it-IT" sz="1600" dirty="0">
                <a:solidFill>
                  <a:schemeClr val="tx1"/>
                </a:solidFill>
              </a:rPr>
              <a:t>Il piano di smaltimento definisce 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almeno:</a:t>
            </a:r>
          </a:p>
          <a:p>
            <a:pPr marL="717550" indent="-355600" algn="just">
              <a:spcAft>
                <a:spcPts val="300"/>
              </a:spcAft>
              <a:tabLst>
                <a:tab pos="539750" algn="l"/>
              </a:tabLst>
            </a:pP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a.</a:t>
            </a:r>
            <a:r>
              <a:rPr lang="it-IT" sz="1600" b="0" dirty="0">
                <a:solidFill>
                  <a:schemeClr val="tx1"/>
                </a:solidFill>
              </a:rPr>
              <a:t>	</a:t>
            </a:r>
            <a:r>
              <a:rPr lang="it-IT" sz="1600" dirty="0">
                <a:solidFill>
                  <a:schemeClr val="tx1"/>
                </a:solidFill>
              </a:rPr>
              <a:t>le modalità di smaltimento dei fanghi 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prodotti nelle stazioni centrali di depurazione delle acque di scarico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;</a:t>
            </a:r>
          </a:p>
          <a:p>
            <a:pPr marL="717550" indent="-355600" algn="just">
              <a:spcAft>
                <a:spcPts val="300"/>
              </a:spcAft>
              <a:tabLst>
                <a:tab pos="539750" algn="l"/>
              </a:tabLst>
            </a:pP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b.	</a:t>
            </a:r>
            <a:r>
              <a:rPr lang="it-IT" sz="1600" dirty="0">
                <a:solidFill>
                  <a:schemeClr val="tx1"/>
                </a:solidFill>
              </a:rPr>
              <a:t>le misure necessarie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comprese la costruzione e la modificazione degli impianti destinati allo smaltimento dei fanghi di depurazione, e </a:t>
            </a:r>
            <a:r>
              <a:rPr lang="it-IT" sz="1600" dirty="0">
                <a:solidFill>
                  <a:schemeClr val="tx1"/>
                </a:solidFill>
              </a:rPr>
              <a:t>le scadenze 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della loro realizzazione.</a:t>
            </a:r>
          </a:p>
          <a:p>
            <a:pPr marL="539750" indent="-177800" algn="just">
              <a:spcAft>
                <a:spcPts val="300"/>
              </a:spcAft>
            </a:pPr>
            <a:r>
              <a:rPr lang="it-IT" sz="1600" b="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	Il piano di smaltimento è accessibile al pubblico.</a:t>
            </a:r>
          </a:p>
          <a:p>
            <a:pPr marL="539750" indent="-177800"/>
            <a:endParaRPr lang="it-CH" sz="16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39750" indent="-177800"/>
            <a:endParaRPr lang="it-IT" sz="1200" b="0" dirty="0"/>
          </a:p>
          <a:p>
            <a:pPr marL="628650" indent="-266700">
              <a:buClrTx/>
              <a:buFont typeface="+mj-lt"/>
              <a:buAutoNum type="alphaLcPeriod"/>
            </a:pPr>
            <a:endParaRPr lang="it-IT" sz="12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25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Comune\COMUNE UPDA\UFFICIO\UPAAI DOCUMENTI SITO E INTERNI\DOCUMENTI IN USO\D IDA\D1 Pianificazione e progettazione\Mappe e immagini IDA\IDA_smaltimento_fanghi_cartinaTI_1906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71141"/>
            <a:ext cx="3536755" cy="500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>
                <a:solidFill>
                  <a:srgbClr val="0070C0"/>
                </a:solidFill>
              </a:rPr>
              <a:t>Ticino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="" xmlns:a16="http://schemas.microsoft.com/office/drawing/2014/main" id="{DCD28FA0-B3DD-4F35-972A-2DE40E0AC803}"/>
              </a:ext>
            </a:extLst>
          </p:cNvPr>
          <p:cNvGrpSpPr/>
          <p:nvPr/>
        </p:nvGrpSpPr>
        <p:grpSpPr>
          <a:xfrm>
            <a:off x="4286439" y="899641"/>
            <a:ext cx="4590618" cy="2320181"/>
            <a:chOff x="4251311" y="778056"/>
            <a:chExt cx="4590618" cy="2320181"/>
          </a:xfrm>
        </p:grpSpPr>
        <p:grpSp>
          <p:nvGrpSpPr>
            <p:cNvPr id="9" name="Gruppo 8">
              <a:extLst>
                <a:ext uri="{FF2B5EF4-FFF2-40B4-BE49-F238E27FC236}">
                  <a16:creationId xmlns="" xmlns:a16="http://schemas.microsoft.com/office/drawing/2014/main" id="{DF16DDAF-1437-4899-8DA5-0CD6353C2952}"/>
                </a:ext>
              </a:extLst>
            </p:cNvPr>
            <p:cNvGrpSpPr/>
            <p:nvPr/>
          </p:nvGrpSpPr>
          <p:grpSpPr>
            <a:xfrm>
              <a:off x="6044815" y="778056"/>
              <a:ext cx="2797114" cy="2320181"/>
              <a:chOff x="6044815" y="778056"/>
              <a:chExt cx="2797114" cy="2320181"/>
            </a:xfrm>
          </p:grpSpPr>
          <p:pic>
            <p:nvPicPr>
              <p:cNvPr id="3" name="Immagine 2">
                <a:extLst>
                  <a:ext uri="{FF2B5EF4-FFF2-40B4-BE49-F238E27FC236}">
                    <a16:creationId xmlns="" xmlns:a16="http://schemas.microsoft.com/office/drawing/2014/main" id="{24FB2B42-9931-4078-B9B0-E9FFCCE362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44815" y="778056"/>
                <a:ext cx="2797114" cy="1872109"/>
              </a:xfrm>
              <a:prstGeom prst="rect">
                <a:avLst/>
              </a:prstGeom>
            </p:spPr>
          </p:pic>
          <p:pic>
            <p:nvPicPr>
              <p:cNvPr id="8" name="Immagine 7">
                <a:extLst>
                  <a:ext uri="{FF2B5EF4-FFF2-40B4-BE49-F238E27FC236}">
                    <a16:creationId xmlns="" xmlns:a16="http://schemas.microsoft.com/office/drawing/2014/main" id="{B2379568-A941-47DA-A849-2B5D8CFB68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63288" y="2715766"/>
                <a:ext cx="633929" cy="382471"/>
              </a:xfrm>
              <a:prstGeom prst="rect">
                <a:avLst/>
              </a:prstGeom>
            </p:spPr>
          </p:pic>
        </p:grpSp>
        <p:sp>
          <p:nvSpPr>
            <p:cNvPr id="10" name="Ovale 9">
              <a:extLst>
                <a:ext uri="{FF2B5EF4-FFF2-40B4-BE49-F238E27FC236}">
                  <a16:creationId xmlns="" xmlns:a16="http://schemas.microsoft.com/office/drawing/2014/main" id="{FD7C0CA4-BCC4-4B3C-B171-53A598CA157F}"/>
                </a:ext>
              </a:extLst>
            </p:cNvPr>
            <p:cNvSpPr/>
            <p:nvPr/>
          </p:nvSpPr>
          <p:spPr bwMode="auto">
            <a:xfrm>
              <a:off x="4251311" y="2571725"/>
              <a:ext cx="368403" cy="398771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  <a:headEnd type="none" w="med" len="med"/>
              <a:tailEnd type="none" w="med" len="med"/>
            </a:ln>
            <a:effectLst>
              <a:outerShdw dist="12700" dir="2700000" algn="tl" rotWithShape="0">
                <a:prstClr val="black">
                  <a:alpha val="45000"/>
                </a:prstClr>
              </a:outerShdw>
            </a:effectLst>
            <a:extLst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 lIns="0" tIns="46038" rIns="0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450850" marR="0" indent="-4508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60000"/>
                </a:spcAft>
                <a:buClr>
                  <a:srgbClr val="CC3300"/>
                </a:buClr>
                <a:buSzPct val="120000"/>
                <a:buFont typeface="Wingdings" pitchFamily="2" charset="2"/>
                <a:buNone/>
                <a:tabLst/>
              </a:pPr>
              <a:endParaRPr kumimoji="0" lang="it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3" name="Connettore curvo 12">
              <a:extLst>
                <a:ext uri="{FF2B5EF4-FFF2-40B4-BE49-F238E27FC236}">
                  <a16:creationId xmlns="" xmlns:a16="http://schemas.microsoft.com/office/drawing/2014/main" id="{019627BD-F344-40C9-857A-DD6407939FB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619714" y="1775957"/>
              <a:ext cx="1719829" cy="964527"/>
            </a:xfrm>
            <a:prstGeom prst="curvedConnector3">
              <a:avLst>
                <a:gd name="adj1" fmla="val 50000"/>
              </a:avLst>
            </a:prstGeom>
            <a:ln w="57150" cap="flat" cmpd="sng" algn="ctr">
              <a:solidFill>
                <a:srgbClr val="FFFF00"/>
              </a:solidFill>
              <a:prstDash val="solid"/>
              <a:round/>
              <a:headEnd type="triangle" w="med" len="med"/>
              <a:tailEnd type="none" w="med" len="med"/>
            </a:ln>
            <a:effectLst>
              <a:outerShdw dist="12700" dir="2700000" algn="ctr" rotWithShape="0">
                <a:srgbClr val="80808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21" name="Rettangolo 20">
            <a:extLst>
              <a:ext uri="{FF2B5EF4-FFF2-40B4-BE49-F238E27FC236}">
                <a16:creationId xmlns="" xmlns:a16="http://schemas.microsoft.com/office/drawing/2014/main" id="{3DD1A86B-348B-4560-8C31-23A417FE5FC8}"/>
              </a:ext>
            </a:extLst>
          </p:cNvPr>
          <p:cNvSpPr/>
          <p:nvPr/>
        </p:nvSpPr>
        <p:spPr>
          <a:xfrm>
            <a:off x="5971522" y="2834536"/>
            <a:ext cx="25438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Termovalorizzatore</a:t>
            </a:r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Giubiasco</a:t>
            </a:r>
            <a:br>
              <a:rPr lang="it-I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it-I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2018: </a:t>
            </a:r>
            <a:r>
              <a:rPr lang="it-IT" b="1" dirty="0" smtClean="0"/>
              <a:t>17’385 t</a:t>
            </a:r>
            <a:r>
              <a:rPr lang="it-I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[25% </a:t>
            </a:r>
            <a:r>
              <a:rPr lang="it-IT" sz="1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ss</a:t>
            </a:r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endParaRPr lang="it-CH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Rettangolo 15"/>
          <p:cNvSpPr/>
          <p:nvPr/>
        </p:nvSpPr>
        <p:spPr bwMode="auto">
          <a:xfrm>
            <a:off x="2051720" y="3704664"/>
            <a:ext cx="1512168" cy="117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46038" rIns="0" bIns="46038" numCol="1" rtlCol="0" anchor="ctr" anchorCtr="0" compatLnSpc="1">
            <a:prstTxWarp prst="textNoShape">
              <a:avLst/>
            </a:prstTxWarp>
          </a:bodyPr>
          <a:lstStyle/>
          <a:p>
            <a:pPr marL="450850" marR="0" indent="-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60000"/>
              </a:spcAft>
              <a:buClr>
                <a:srgbClr val="CC3300"/>
              </a:buClr>
              <a:buSzPct val="120000"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ttangolo 21">
            <a:extLst>
              <a:ext uri="{FF2B5EF4-FFF2-40B4-BE49-F238E27FC236}">
                <a16:creationId xmlns="" xmlns:a16="http://schemas.microsoft.com/office/drawing/2014/main" id="{059C907A-AB86-431F-BD50-1157D50C19A9}"/>
              </a:ext>
            </a:extLst>
          </p:cNvPr>
          <p:cNvSpPr/>
          <p:nvPr/>
        </p:nvSpPr>
        <p:spPr>
          <a:xfrm>
            <a:off x="1331640" y="3642716"/>
            <a:ext cx="2304255" cy="123328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/>
            <a:endParaRPr lang="it-CH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="" xmlns:a16="http://schemas.microsoft.com/office/drawing/2014/main" id="{059C907A-AB86-431F-BD50-1157D50C19A9}"/>
              </a:ext>
            </a:extLst>
          </p:cNvPr>
          <p:cNvSpPr/>
          <p:nvPr/>
        </p:nvSpPr>
        <p:spPr>
          <a:xfrm>
            <a:off x="1710242" y="4259360"/>
            <a:ext cx="2275515" cy="7690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/>
            <a:endParaRPr lang="it-CH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9" name="Gruppo 18"/>
          <p:cNvGrpSpPr/>
          <p:nvPr/>
        </p:nvGrpSpPr>
        <p:grpSpPr>
          <a:xfrm>
            <a:off x="337346" y="3027163"/>
            <a:ext cx="2861398" cy="769369"/>
            <a:chOff x="337346" y="3027163"/>
            <a:chExt cx="2861398" cy="769369"/>
          </a:xfrm>
        </p:grpSpPr>
        <p:sp>
          <p:nvSpPr>
            <p:cNvPr id="17" name="Rettangolo 16">
              <a:extLst>
                <a:ext uri="{FF2B5EF4-FFF2-40B4-BE49-F238E27FC236}">
                  <a16:creationId xmlns="" xmlns:a16="http://schemas.microsoft.com/office/drawing/2014/main" id="{059C907A-AB86-431F-BD50-1157D50C19A9}"/>
                </a:ext>
              </a:extLst>
            </p:cNvPr>
            <p:cNvSpPr/>
            <p:nvPr/>
          </p:nvSpPr>
          <p:spPr>
            <a:xfrm>
              <a:off x="337346" y="3027163"/>
              <a:ext cx="2387415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r"/>
              <a:r>
                <a:rPr lang="it-IT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Cementifici </a:t>
              </a:r>
              <a:r>
                <a:rPr lang="it-IT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svizzeri</a:t>
              </a:r>
              <a:r>
                <a:rPr lang="it-IT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/>
              </a:r>
              <a:br>
                <a:rPr lang="it-IT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it-IT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2018: </a:t>
              </a:r>
              <a:r>
                <a:rPr lang="it-IT" b="1" dirty="0" smtClean="0"/>
                <a:t>5264 t</a:t>
              </a:r>
              <a:r>
                <a:rPr lang="it-IT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it-IT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[25% </a:t>
              </a:r>
              <a:r>
                <a:rPr lang="it-IT" sz="14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ss</a:t>
              </a:r>
              <a:r>
                <a:rPr lang="it-IT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]</a:t>
              </a:r>
              <a:endParaRPr lang="it-CH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Rettangolo 23">
              <a:extLst>
                <a:ext uri="{FF2B5EF4-FFF2-40B4-BE49-F238E27FC236}">
                  <a16:creationId xmlns="" xmlns:a16="http://schemas.microsoft.com/office/drawing/2014/main" id="{059C907A-AB86-431F-BD50-1157D50C19A9}"/>
                </a:ext>
              </a:extLst>
            </p:cNvPr>
            <p:cNvSpPr/>
            <p:nvPr/>
          </p:nvSpPr>
          <p:spPr>
            <a:xfrm>
              <a:off x="2699792" y="3412009"/>
              <a:ext cx="498952" cy="38452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r"/>
              <a:endParaRPr lang="it-CH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0" name="Rettangolo 19"/>
          <p:cNvSpPr/>
          <p:nvPr/>
        </p:nvSpPr>
        <p:spPr>
          <a:xfrm>
            <a:off x="251520" y="4537451"/>
            <a:ext cx="16561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accent1">
                    <a:lumMod val="75000"/>
                  </a:schemeClr>
                </a:solidFill>
                <a:hlinkClick r:id="rId5"/>
              </a:rPr>
              <a:t>www.ti.ch/acqua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it-IT" sz="16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1676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>
                <a:solidFill>
                  <a:srgbClr val="0070C0"/>
                </a:solidFill>
              </a:rPr>
              <a:t>Ticino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sp>
        <p:nvSpPr>
          <p:cNvPr id="12" name="Titolo 1">
            <a:extLst>
              <a:ext uri="{FF2B5EF4-FFF2-40B4-BE49-F238E27FC236}">
                <a16:creationId xmlns="" xmlns:a16="http://schemas.microsoft.com/office/drawing/2014/main" id="{D30AD7D8-596A-43A3-B17F-2B7CE7685680}"/>
              </a:ext>
            </a:extLst>
          </p:cNvPr>
          <p:cNvSpPr txBox="1">
            <a:spLocks/>
          </p:cNvSpPr>
          <p:nvPr/>
        </p:nvSpPr>
        <p:spPr bwMode="auto">
          <a:xfrm>
            <a:off x="395535" y="1124999"/>
            <a:ext cx="561662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tabLst>
                <a:tab pos="8159750" algn="r"/>
              </a:tabLst>
            </a:pPr>
            <a:r>
              <a:rPr lang="it-CH" sz="2400" dirty="0">
                <a:solidFill>
                  <a:schemeClr val="tx1"/>
                </a:solidFill>
                <a:latin typeface="+mn-lt"/>
              </a:rPr>
              <a:t>Termovalorizzatore cantonale</a:t>
            </a:r>
          </a:p>
          <a:p>
            <a:pPr>
              <a:tabLst>
                <a:tab pos="8159750" algn="r"/>
              </a:tabLst>
            </a:pPr>
            <a:r>
              <a:rPr lang="it-CH" sz="2400" b="0" dirty="0" smtClean="0">
                <a:solidFill>
                  <a:schemeClr val="tx1"/>
                </a:solidFill>
                <a:latin typeface="+mn-lt"/>
              </a:rPr>
              <a:t>Giubiasco</a:t>
            </a:r>
            <a:r>
              <a:rPr lang="it-CH" sz="2400" b="0" dirty="0">
                <a:solidFill>
                  <a:schemeClr val="tx1"/>
                </a:solidFill>
                <a:latin typeface="+mn-lt"/>
              </a:rPr>
              <a:t/>
            </a:r>
            <a:br>
              <a:rPr lang="it-CH" sz="2400" b="0" dirty="0">
                <a:solidFill>
                  <a:schemeClr val="tx1"/>
                </a:solidFill>
                <a:latin typeface="+mn-lt"/>
              </a:rPr>
            </a:br>
            <a:r>
              <a:rPr lang="it-CH" sz="1600" b="0" dirty="0">
                <a:solidFill>
                  <a:schemeClr val="tx1"/>
                </a:solidFill>
                <a:latin typeface="+mn-lt"/>
              </a:rPr>
              <a:t>Attivo dal 2009</a:t>
            </a:r>
            <a:endParaRPr lang="it-CH" sz="1600" dirty="0">
              <a:solidFill>
                <a:schemeClr val="tx1"/>
              </a:solidFill>
              <a:latin typeface="+mn-lt"/>
            </a:endParaRPr>
          </a:p>
          <a:p>
            <a:pPr algn="just">
              <a:tabLst>
                <a:tab pos="8159750" algn="r"/>
              </a:tabLst>
            </a:pPr>
            <a:endParaRPr lang="it-CH" sz="1600" b="0" dirty="0" smtClean="0">
              <a:solidFill>
                <a:schemeClr val="tx1"/>
              </a:solidFill>
              <a:latin typeface="+mn-lt"/>
            </a:endParaRPr>
          </a:p>
          <a:p>
            <a:pPr>
              <a:spcAft>
                <a:spcPts val="0"/>
              </a:spcAft>
              <a:tabLst>
                <a:tab pos="8159750" algn="r"/>
              </a:tabLst>
            </a:pPr>
            <a:r>
              <a:rPr lang="it-CH" sz="1600" b="0" dirty="0" smtClean="0">
                <a:solidFill>
                  <a:schemeClr val="tx1"/>
                </a:solidFill>
                <a:latin typeface="+mn-lt"/>
              </a:rPr>
              <a:t>Impianto </a:t>
            </a:r>
            <a:r>
              <a:rPr lang="it-CH" sz="1600" b="0" dirty="0">
                <a:solidFill>
                  <a:schemeClr val="tx1"/>
                </a:solidFill>
                <a:latin typeface="+mn-lt"/>
              </a:rPr>
              <a:t>per trattamento RSU </a:t>
            </a:r>
          </a:p>
          <a:p>
            <a:pPr marL="354013" indent="-171450">
              <a:spcAft>
                <a:spcPts val="0"/>
              </a:spcAft>
              <a:buClrTx/>
              <a:buFont typeface="Arial" panose="020B0604020202020204" pitchFamily="34" charset="0"/>
              <a:buChar char="•"/>
              <a:tabLst>
                <a:tab pos="8159750" algn="r"/>
              </a:tabLst>
            </a:pPr>
            <a:r>
              <a:rPr lang="it-CH" sz="1600" b="0" dirty="0">
                <a:solidFill>
                  <a:schemeClr val="tx1"/>
                </a:solidFill>
                <a:latin typeface="+mn-lt"/>
              </a:rPr>
              <a:t>Rifiuti urbani non riciclabili</a:t>
            </a:r>
          </a:p>
          <a:p>
            <a:pPr marL="354013" indent="-171450">
              <a:spcAft>
                <a:spcPts val="0"/>
              </a:spcAft>
              <a:buClrTx/>
              <a:buFont typeface="Arial" panose="020B0604020202020204" pitchFamily="34" charset="0"/>
              <a:buChar char="•"/>
              <a:tabLst>
                <a:tab pos="8159750" algn="r"/>
              </a:tabLst>
            </a:pPr>
            <a:r>
              <a:rPr lang="it-CH" sz="1600" b="0" dirty="0">
                <a:solidFill>
                  <a:schemeClr val="tx1"/>
                </a:solidFill>
                <a:latin typeface="+mn-lt"/>
              </a:rPr>
              <a:t>Rifiuti speciali</a:t>
            </a:r>
          </a:p>
          <a:p>
            <a:pPr marL="354013" indent="-171450">
              <a:spcAft>
                <a:spcPts val="600"/>
              </a:spcAft>
              <a:buClrTx/>
              <a:buFont typeface="Arial" panose="020B0604020202020204" pitchFamily="34" charset="0"/>
              <a:buChar char="•"/>
              <a:tabLst>
                <a:tab pos="8159750" algn="r"/>
              </a:tabLst>
            </a:pPr>
            <a:r>
              <a:rPr lang="it-CH" sz="1600" b="0" dirty="0">
                <a:solidFill>
                  <a:schemeClr val="tx1"/>
                </a:solidFill>
                <a:latin typeface="+mn-lt"/>
              </a:rPr>
              <a:t>Fanghi da depurazione disidratati</a:t>
            </a:r>
          </a:p>
          <a:p>
            <a:pPr>
              <a:spcAft>
                <a:spcPts val="600"/>
              </a:spcAft>
              <a:tabLst>
                <a:tab pos="8159750" algn="r"/>
              </a:tabLst>
            </a:pPr>
            <a:r>
              <a:rPr lang="it-IT" sz="1600" b="0" dirty="0" smtClean="0">
                <a:solidFill>
                  <a:schemeClr val="tx1"/>
                </a:solidFill>
                <a:latin typeface="+mn-lt"/>
              </a:rPr>
              <a:t>2 </a:t>
            </a:r>
            <a:r>
              <a:rPr lang="it-CH" altLang="it-CH" sz="1600" b="0" dirty="0">
                <a:solidFill>
                  <a:schemeClr val="tx1"/>
                </a:solidFill>
                <a:latin typeface="+mn-lt"/>
              </a:rPr>
              <a:t>linee </a:t>
            </a:r>
            <a:r>
              <a:rPr lang="it-CH" altLang="it-CH" sz="1600" b="0" dirty="0" smtClean="0">
                <a:solidFill>
                  <a:schemeClr val="tx1"/>
                </a:solidFill>
                <a:latin typeface="+mn-lt"/>
              </a:rPr>
              <a:t>parallele indipendenti (griglie mobili)</a:t>
            </a:r>
            <a:endParaRPr lang="it-CH" altLang="it-CH" sz="1600" b="0" dirty="0">
              <a:solidFill>
                <a:schemeClr val="tx1"/>
              </a:solidFill>
              <a:latin typeface="+mn-lt"/>
            </a:endParaRPr>
          </a:p>
          <a:p>
            <a:pPr>
              <a:spcAft>
                <a:spcPts val="600"/>
              </a:spcAft>
              <a:tabLst>
                <a:tab pos="8159750" algn="r"/>
              </a:tabLst>
            </a:pPr>
            <a:r>
              <a:rPr lang="it-IT" sz="1600" b="0" dirty="0" smtClean="0">
                <a:solidFill>
                  <a:schemeClr val="tx1"/>
                </a:solidFill>
                <a:latin typeface="+mn-lt"/>
              </a:rPr>
              <a:t>Potenza </a:t>
            </a:r>
            <a:r>
              <a:rPr lang="it-IT" sz="1600" b="0" dirty="0">
                <a:solidFill>
                  <a:schemeClr val="tx1"/>
                </a:solidFill>
                <a:latin typeface="+mn-lt"/>
              </a:rPr>
              <a:t>termica 67 MW (140’000 t di rifiuti)</a:t>
            </a:r>
            <a:endParaRPr lang="it-CH" sz="1600" b="0" dirty="0">
              <a:solidFill>
                <a:schemeClr val="tx1"/>
              </a:solidFill>
              <a:latin typeface="+mn-lt"/>
            </a:endParaRPr>
          </a:p>
          <a:p>
            <a:pPr>
              <a:spcAft>
                <a:spcPts val="600"/>
              </a:spcAft>
              <a:tabLst>
                <a:tab pos="8159750" algn="r"/>
              </a:tabLst>
            </a:pPr>
            <a:r>
              <a:rPr lang="it-CH" sz="1600" b="0" dirty="0" smtClean="0">
                <a:solidFill>
                  <a:schemeClr val="tx1"/>
                </a:solidFill>
                <a:latin typeface="+mn-lt"/>
              </a:rPr>
              <a:t>Cogenerazione </a:t>
            </a:r>
            <a:endParaRPr lang="it-CH" sz="1600" b="0" dirty="0">
              <a:solidFill>
                <a:schemeClr val="tx1"/>
              </a:solidFill>
              <a:latin typeface="+mn-lt"/>
            </a:endParaRPr>
          </a:p>
          <a:p>
            <a:pPr>
              <a:spcAft>
                <a:spcPts val="600"/>
              </a:spcAft>
              <a:tabLst>
                <a:tab pos="8159750" algn="r"/>
              </a:tabLst>
            </a:pPr>
            <a:r>
              <a:rPr lang="it-CH" sz="1600" b="0" dirty="0">
                <a:solidFill>
                  <a:schemeClr val="tx1"/>
                </a:solidFill>
                <a:latin typeface="+mn-lt"/>
              </a:rPr>
              <a:t>Rete di teleriscaldamento</a:t>
            </a:r>
          </a:p>
          <a:p>
            <a:pPr>
              <a:tabLst>
                <a:tab pos="8159750" algn="r"/>
              </a:tabLst>
            </a:pPr>
            <a:endParaRPr lang="it-IT" sz="1200" b="0" dirty="0">
              <a:solidFill>
                <a:schemeClr val="tx1"/>
              </a:solidFill>
              <a:latin typeface="+mn-lt"/>
            </a:endParaRPr>
          </a:p>
          <a:p>
            <a:pPr>
              <a:tabLst>
                <a:tab pos="8159750" algn="r"/>
              </a:tabLst>
            </a:pPr>
            <a:endParaRPr lang="it-IT" sz="1200" b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pic>
        <p:nvPicPr>
          <p:cNvPr id="20" name="Immagine 19">
            <a:extLst>
              <a:ext uri="{FF2B5EF4-FFF2-40B4-BE49-F238E27FC236}">
                <a16:creationId xmlns="" xmlns:a16="http://schemas.microsoft.com/office/drawing/2014/main" id="{09D15395-775A-47F1-86CD-68A18A51A0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943" y="899641"/>
            <a:ext cx="2797114" cy="1872109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="" xmlns:a16="http://schemas.microsoft.com/office/drawing/2014/main" id="{E9B5814F-BF13-480B-B5A4-4ED5CFEB76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942" y="2850522"/>
            <a:ext cx="2797115" cy="1881468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="" xmlns:a16="http://schemas.microsoft.com/office/drawing/2014/main" id="{F6869768-4660-4424-8DB8-624D319BBC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435" y="4258118"/>
            <a:ext cx="738432" cy="44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9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58" y="51470"/>
            <a:ext cx="4065601" cy="4948921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itolo 1"/>
          <p:cNvSpPr txBox="1">
            <a:spLocks/>
          </p:cNvSpPr>
          <p:nvPr/>
        </p:nvSpPr>
        <p:spPr bwMode="auto">
          <a:xfrm>
            <a:off x="4283968" y="1059582"/>
            <a:ext cx="4608513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it-CH" sz="2000" dirty="0" smtClean="0">
                <a:solidFill>
                  <a:schemeClr val="tx1"/>
                </a:solidFill>
              </a:rPr>
              <a:t>Studio cantonale</a:t>
            </a:r>
            <a:r>
              <a:rPr lang="it-CH" sz="2000" b="0" dirty="0" smtClean="0">
                <a:solidFill>
                  <a:schemeClr val="tx1"/>
                </a:solidFill>
              </a:rPr>
              <a:t>, URSI, ottobre 2019</a:t>
            </a:r>
            <a:endParaRPr lang="it-CH" altLang="it-CH" sz="2000" b="0" kern="0" dirty="0">
              <a:solidFill>
                <a:schemeClr val="tx1"/>
              </a:solidFill>
            </a:endParaRPr>
          </a:p>
          <a:p>
            <a:pPr algn="r"/>
            <a:r>
              <a:rPr lang="it-CH" altLang="it-CH" sz="2000" kern="0" dirty="0" smtClean="0">
                <a:solidFill>
                  <a:srgbClr val="FF0000"/>
                </a:solidFill>
              </a:rPr>
              <a:t>Bozza</a:t>
            </a:r>
            <a:r>
              <a:rPr lang="it-CH" altLang="it-CH" sz="2000" kern="0" dirty="0">
                <a:solidFill>
                  <a:srgbClr val="FF0000"/>
                </a:solidFill>
              </a:rPr>
              <a:t/>
            </a:r>
            <a:br>
              <a:rPr lang="it-CH" altLang="it-CH" sz="2000" kern="0" dirty="0">
                <a:solidFill>
                  <a:srgbClr val="FF0000"/>
                </a:solidFill>
              </a:rPr>
            </a:br>
            <a:endParaRPr lang="it-CH" altLang="it-CH" sz="2000" b="0" kern="0" dirty="0">
              <a:solidFill>
                <a:schemeClr val="tx1"/>
              </a:solidFill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="" xmlns:a16="http://schemas.microsoft.com/office/drawing/2014/main" id="{C1B501E9-7A4B-4B21-BD22-ADF2B61A0D29}"/>
              </a:ext>
            </a:extLst>
          </p:cNvPr>
          <p:cNvSpPr txBox="1">
            <a:spLocks/>
          </p:cNvSpPr>
          <p:nvPr/>
        </p:nvSpPr>
        <p:spPr bwMode="auto">
          <a:xfrm>
            <a:off x="4283968" y="1779661"/>
            <a:ext cx="4604277" cy="3024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it-CH" sz="1600" b="0" dirty="0" smtClean="0">
                <a:solidFill>
                  <a:schemeClr val="tx1"/>
                </a:solidFill>
              </a:rPr>
              <a:t>Obiettivo:</a:t>
            </a:r>
          </a:p>
          <a:p>
            <a:pPr marL="447675" indent="-177800"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CH" sz="1600" b="0" dirty="0" smtClean="0">
                <a:solidFill>
                  <a:schemeClr val="tx1"/>
                </a:solidFill>
              </a:rPr>
              <a:t>Definire la strategia cantonale per il recupero del fosforo dalla depurazione delle acque</a:t>
            </a:r>
            <a:endParaRPr lang="it-CH" sz="1600" b="0" dirty="0">
              <a:solidFill>
                <a:schemeClr val="tx1"/>
              </a:solidFill>
            </a:endParaRPr>
          </a:p>
          <a:p>
            <a:pPr>
              <a:spcAft>
                <a:spcPts val="300"/>
              </a:spcAft>
            </a:pPr>
            <a:endParaRPr lang="it-CH" altLang="it-CH" sz="100" b="0" kern="0" dirty="0" smtClean="0">
              <a:solidFill>
                <a:schemeClr val="tx1"/>
              </a:solidFill>
            </a:endParaRPr>
          </a:p>
          <a:p>
            <a:pPr>
              <a:spcAft>
                <a:spcPts val="300"/>
              </a:spcAft>
            </a:pPr>
            <a:r>
              <a:rPr lang="it-CH" altLang="it-CH" sz="1600" b="0" kern="0" dirty="0" smtClean="0">
                <a:solidFill>
                  <a:schemeClr val="tx1"/>
                </a:solidFill>
              </a:rPr>
              <a:t>Studio di varianti</a:t>
            </a:r>
          </a:p>
          <a:p>
            <a:pPr marL="447675" indent="-177800"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CH" altLang="it-CH" sz="1600" b="0" dirty="0" smtClean="0">
                <a:solidFill>
                  <a:schemeClr val="tx1"/>
                </a:solidFill>
              </a:rPr>
              <a:t>Linea di mono-incenerimento all’ICTR di Giubiasco e invio delle ceneri per il trattamento finale in un impianto fuori cantone</a:t>
            </a:r>
          </a:p>
          <a:p>
            <a:pPr marL="447675" indent="-177800"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CH" altLang="it-CH" sz="1600" b="0" dirty="0" smtClean="0">
                <a:solidFill>
                  <a:schemeClr val="tx1"/>
                </a:solidFill>
              </a:rPr>
              <a:t>Impianto di trattamento per il recupero del fosforo presso l’ICTR di Giubiasco</a:t>
            </a:r>
          </a:p>
          <a:p>
            <a:pPr marL="447675" indent="-177800"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CH" altLang="it-CH" sz="1600" b="0" dirty="0" smtClean="0">
                <a:solidFill>
                  <a:schemeClr val="tx1"/>
                </a:solidFill>
              </a:rPr>
              <a:t>Recupero del fosforo presso gli impianti di depurazione</a:t>
            </a:r>
            <a:endParaRPr lang="it-CH" altLang="it-CH" sz="1600" b="0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r>
              <a:rPr lang="it-CH" altLang="it-CH" sz="1400" b="0" kern="0" dirty="0" smtClean="0">
                <a:solidFill>
                  <a:schemeClr val="tx1"/>
                </a:solidFill>
              </a:rPr>
              <a:t> </a:t>
            </a:r>
            <a:endParaRPr lang="it-CH" altLang="it-CH" sz="1400" b="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14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06927"/>
            <a:ext cx="6499891" cy="3925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</p:pic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>
                <a:solidFill>
                  <a:srgbClr val="0070C0"/>
                </a:solidFill>
              </a:rPr>
              <a:t>Svizzera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23528" y="1233677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CH" b="1" dirty="0" smtClean="0"/>
              <a:t>Dati </a:t>
            </a:r>
            <a:r>
              <a:rPr lang="it-IT" b="1" dirty="0" smtClean="0"/>
              <a:t>2016</a:t>
            </a:r>
            <a:r>
              <a:rPr lang="it-CH" b="1" dirty="0"/>
              <a:t/>
            </a:r>
            <a:br>
              <a:rPr lang="it-CH" b="1" dirty="0"/>
            </a:br>
            <a:r>
              <a:rPr lang="it-CH" sz="1400" dirty="0" smtClean="0"/>
              <a:t>(UFAM)</a:t>
            </a:r>
            <a:endParaRPr lang="it-IT" sz="1400" dirty="0" smtClean="0"/>
          </a:p>
        </p:txBody>
      </p:sp>
      <p:sp>
        <p:nvSpPr>
          <p:cNvPr id="4" name="Rettangolo 3"/>
          <p:cNvSpPr/>
          <p:nvPr/>
        </p:nvSpPr>
        <p:spPr bwMode="auto">
          <a:xfrm>
            <a:off x="539552" y="4371950"/>
            <a:ext cx="7272808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46038" rIns="0" bIns="46038" numCol="1" rtlCol="0" anchor="ctr" anchorCtr="0" compatLnSpc="1">
            <a:prstTxWarp prst="textNoShape">
              <a:avLst/>
            </a:prstTxWarp>
          </a:bodyPr>
          <a:lstStyle/>
          <a:p>
            <a:pPr marL="450850" marR="0" indent="-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60000"/>
              </a:spcAft>
              <a:buClr>
                <a:srgbClr val="CC3300"/>
              </a:buClr>
              <a:buSzPct val="120000"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076488" y="2222743"/>
            <a:ext cx="2454518" cy="646331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it-IT" b="1" dirty="0" smtClean="0">
                <a:solidFill>
                  <a:srgbClr val="0070C0"/>
                </a:solidFill>
              </a:rPr>
              <a:t>Mono-incenerimento</a:t>
            </a: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b="1" dirty="0" smtClean="0">
                <a:solidFill>
                  <a:srgbClr val="0070C0"/>
                </a:solidFill>
              </a:rPr>
              <a:t>11 impianti</a:t>
            </a:r>
          </a:p>
        </p:txBody>
      </p:sp>
      <p:sp>
        <p:nvSpPr>
          <p:cNvPr id="10" name="Rettangolo 9"/>
          <p:cNvSpPr/>
          <p:nvPr/>
        </p:nvSpPr>
        <p:spPr>
          <a:xfrm>
            <a:off x="5292080" y="2446292"/>
            <a:ext cx="1428596" cy="646331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txBody>
          <a:bodyPr wrap="none">
            <a:spAutoFit/>
          </a:bodyPr>
          <a:lstStyle/>
          <a:p>
            <a:r>
              <a:rPr lang="it-IT" b="1" dirty="0" smtClean="0"/>
              <a:t>Cementifici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b="1" dirty="0" smtClean="0"/>
              <a:t>9 impianti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2821266" y="1294743"/>
            <a:ext cx="250549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7030A0"/>
                </a:solidFill>
              </a:rPr>
              <a:t>Inceneritori per RSU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2837117" y="1664075"/>
            <a:ext cx="1261884" cy="369332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it-IT" b="1" dirty="0" smtClean="0">
                <a:solidFill>
                  <a:srgbClr val="7030A0"/>
                </a:solidFill>
              </a:rPr>
              <a:t>9 impianti</a:t>
            </a:r>
          </a:p>
        </p:txBody>
      </p:sp>
      <p:sp>
        <p:nvSpPr>
          <p:cNvPr id="7" name="Rettangolo 6"/>
          <p:cNvSpPr/>
          <p:nvPr/>
        </p:nvSpPr>
        <p:spPr>
          <a:xfrm>
            <a:off x="6687401" y="4251109"/>
            <a:ext cx="178766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it-IT" sz="2000" b="1" dirty="0"/>
              <a:t>~ 193'600 t </a:t>
            </a:r>
            <a:r>
              <a:rPr lang="it-IT" sz="1400" dirty="0"/>
              <a:t>S</a:t>
            </a:r>
            <a:r>
              <a:rPr lang="it-IT" sz="1400" dirty="0" smtClean="0"/>
              <a:t>S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65878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o 10"/>
          <p:cNvGrpSpPr/>
          <p:nvPr/>
        </p:nvGrpSpPr>
        <p:grpSpPr>
          <a:xfrm>
            <a:off x="255566" y="1837559"/>
            <a:ext cx="1466099" cy="299162"/>
            <a:chOff x="461731" y="3003798"/>
            <a:chExt cx="1466099" cy="299162"/>
          </a:xfrm>
        </p:grpSpPr>
        <p:sp>
          <p:nvSpPr>
            <p:cNvPr id="12" name="Rettangolo 11"/>
            <p:cNvSpPr/>
            <p:nvPr/>
          </p:nvSpPr>
          <p:spPr bwMode="auto">
            <a:xfrm>
              <a:off x="467544" y="3003798"/>
              <a:ext cx="1440160" cy="288032"/>
            </a:xfrm>
            <a:prstGeom prst="rect">
              <a:avLst/>
            </a:prstGeom>
            <a:solidFill>
              <a:srgbClr val="FF0000">
                <a:alpha val="25000"/>
              </a:srgbClr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46038" rIns="0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450850" marR="0" indent="-4508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60000"/>
                </a:spcAft>
                <a:buClr>
                  <a:srgbClr val="CC3300"/>
                </a:buClr>
                <a:buSzPct val="120000"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Rettangolo 12"/>
            <p:cNvSpPr/>
            <p:nvPr/>
          </p:nvSpPr>
          <p:spPr>
            <a:xfrm>
              <a:off x="461731" y="3025961"/>
              <a:ext cx="146609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CH" sz="1200" b="1" dirty="0" smtClean="0"/>
                <a:t>Ceneri</a:t>
              </a:r>
              <a:endParaRPr lang="it-IT" sz="1200" b="1" dirty="0"/>
            </a:p>
          </p:txBody>
        </p:sp>
      </p:grpSp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>
                <a:solidFill>
                  <a:srgbClr val="0070C0"/>
                </a:solidFill>
              </a:rPr>
              <a:t>Svizzera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grpSp>
        <p:nvGrpSpPr>
          <p:cNvPr id="5" name="Gruppo 4"/>
          <p:cNvGrpSpPr/>
          <p:nvPr/>
        </p:nvGrpSpPr>
        <p:grpSpPr>
          <a:xfrm>
            <a:off x="253465" y="1504330"/>
            <a:ext cx="1466099" cy="299162"/>
            <a:chOff x="461731" y="3003798"/>
            <a:chExt cx="1466099" cy="299162"/>
          </a:xfrm>
        </p:grpSpPr>
        <p:sp>
          <p:nvSpPr>
            <p:cNvPr id="4" name="Rettangolo 3"/>
            <p:cNvSpPr/>
            <p:nvPr/>
          </p:nvSpPr>
          <p:spPr bwMode="auto">
            <a:xfrm>
              <a:off x="467544" y="3003798"/>
              <a:ext cx="1440160" cy="2880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46038" rIns="0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450850" marR="0" indent="-4508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60000"/>
                </a:spcAft>
                <a:buClr>
                  <a:srgbClr val="CC3300"/>
                </a:buClr>
                <a:buSzPct val="120000"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" name="Rettangolo 1"/>
            <p:cNvSpPr/>
            <p:nvPr/>
          </p:nvSpPr>
          <p:spPr>
            <a:xfrm>
              <a:off x="461731" y="3025961"/>
              <a:ext cx="146609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CH" sz="1200" b="1" dirty="0" smtClean="0"/>
                <a:t>Fanghi</a:t>
              </a:r>
              <a:endParaRPr lang="it-IT" sz="1200" b="1" dirty="0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28675"/>
            <a:ext cx="6048672" cy="4179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uppo 7"/>
          <p:cNvGrpSpPr/>
          <p:nvPr/>
        </p:nvGrpSpPr>
        <p:grpSpPr>
          <a:xfrm>
            <a:off x="232455" y="808484"/>
            <a:ext cx="3744417" cy="288032"/>
            <a:chOff x="461731" y="3003798"/>
            <a:chExt cx="1466099" cy="288032"/>
          </a:xfrm>
        </p:grpSpPr>
        <p:sp>
          <p:nvSpPr>
            <p:cNvPr id="9" name="Rettangolo 8"/>
            <p:cNvSpPr/>
            <p:nvPr/>
          </p:nvSpPr>
          <p:spPr bwMode="auto">
            <a:xfrm>
              <a:off x="467544" y="3003798"/>
              <a:ext cx="1440160" cy="28803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46038" rIns="0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450850" marR="0" indent="-4508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60000"/>
                </a:spcAft>
                <a:buClr>
                  <a:srgbClr val="CC3300"/>
                </a:buClr>
                <a:buSzPct val="120000"/>
                <a:buFont typeface="Wingdings" pitchFamily="2" charset="2"/>
                <a:buNone/>
                <a:tabLst/>
              </a:pPr>
              <a:endPara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ttangolo 9"/>
            <p:cNvSpPr/>
            <p:nvPr/>
          </p:nvSpPr>
          <p:spPr>
            <a:xfrm>
              <a:off x="461731" y="3025961"/>
              <a:ext cx="146609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it-IT" sz="1050" dirty="0"/>
            </a:p>
          </p:txBody>
        </p:sp>
      </p:grpSp>
      <p:sp>
        <p:nvSpPr>
          <p:cNvPr id="15" name="Rettangolo 14"/>
          <p:cNvSpPr/>
          <p:nvPr/>
        </p:nvSpPr>
        <p:spPr bwMode="auto">
          <a:xfrm>
            <a:off x="6084168" y="938059"/>
            <a:ext cx="2835867" cy="68194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36000" rIns="36000" bIns="36000" numCol="1" rtlCol="0" anchor="ctr" anchorCtr="0" compatLnSpc="1">
            <a:prstTxWarp prst="textNoShape">
              <a:avLst/>
            </a:prstTxWarp>
          </a:bodyPr>
          <a:lstStyle/>
          <a:p>
            <a:pPr marL="450850" marR="0" indent="-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CC3300"/>
              </a:buClr>
              <a:buSzPct val="120000"/>
              <a:buFont typeface="Wingdings" pitchFamily="2" charset="2"/>
              <a:buNone/>
              <a:tabLst/>
            </a:pPr>
            <a:r>
              <a:rPr lang="it-CH" sz="1600" b="1" dirty="0" smtClean="0">
                <a:latin typeface="Arial" charset="0"/>
              </a:rPr>
              <a:t>Scenari per il recupero del</a:t>
            </a:r>
          </a:p>
          <a:p>
            <a:pPr marL="450850" marR="0" indent="-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CC3300"/>
              </a:buClr>
              <a:buSzPct val="120000"/>
              <a:buFont typeface="Wingdings" pitchFamily="2" charset="2"/>
              <a:buNone/>
              <a:tabLst/>
            </a:pPr>
            <a:r>
              <a:rPr lang="it-CH" sz="1600" b="1" dirty="0" smtClean="0">
                <a:latin typeface="Arial" charset="0"/>
              </a:rPr>
              <a:t>fosforo in Svizzera</a:t>
            </a:r>
          </a:p>
          <a:p>
            <a:pPr marL="450850" marR="0" indent="-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60000"/>
              </a:spcAft>
              <a:buClr>
                <a:srgbClr val="CC3300"/>
              </a:buClr>
              <a:buSzPct val="120000"/>
              <a:buFont typeface="Wingdings" pitchFamily="2" charset="2"/>
              <a:buNone/>
              <a:tabLst/>
            </a:pPr>
            <a:r>
              <a:rPr lang="it-CH" sz="1400" dirty="0" smtClean="0">
                <a:latin typeface="Arial" charset="0"/>
              </a:rPr>
              <a:t>(stato marzo 2019)</a:t>
            </a:r>
            <a:endParaRPr kumimoji="0" lang="it-IT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6516217" y="1041293"/>
            <a:ext cx="2485683" cy="601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1050" dirty="0"/>
          </a:p>
        </p:txBody>
      </p:sp>
    </p:spTree>
    <p:extLst>
      <p:ext uri="{BB962C8B-B14F-4D97-AF65-F5344CB8AC3E}">
        <p14:creationId xmlns:p14="http://schemas.microsoft.com/office/powerpoint/2010/main" val="141298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i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31590"/>
            <a:ext cx="5572125" cy="344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4248472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 smtClean="0">
                <a:solidFill>
                  <a:srgbClr val="0070C0"/>
                </a:solidFill>
              </a:rPr>
              <a:t>Svizzera – Progetti in corso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grpSp>
        <p:nvGrpSpPr>
          <p:cNvPr id="5" name="Gruppo 4"/>
          <p:cNvGrpSpPr/>
          <p:nvPr/>
        </p:nvGrpSpPr>
        <p:grpSpPr>
          <a:xfrm>
            <a:off x="5756553" y="1870720"/>
            <a:ext cx="1466099" cy="288032"/>
            <a:chOff x="461731" y="3003798"/>
            <a:chExt cx="1466099" cy="288032"/>
          </a:xfrm>
        </p:grpSpPr>
        <p:sp>
          <p:nvSpPr>
            <p:cNvPr id="4" name="Rettangolo 3"/>
            <p:cNvSpPr/>
            <p:nvPr/>
          </p:nvSpPr>
          <p:spPr bwMode="auto">
            <a:xfrm>
              <a:off x="467544" y="3003798"/>
              <a:ext cx="1440160" cy="288032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46038" rIns="0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450850" marR="0" indent="-4508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60000"/>
                </a:spcAft>
                <a:buClr>
                  <a:srgbClr val="CC3300"/>
                </a:buClr>
                <a:buSzPct val="120000"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" name="Rettangolo 1"/>
            <p:cNvSpPr/>
            <p:nvPr/>
          </p:nvSpPr>
          <p:spPr>
            <a:xfrm>
              <a:off x="461731" y="3025961"/>
              <a:ext cx="146609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CH" sz="1050" dirty="0" smtClean="0"/>
                <a:t>ZAB (</a:t>
              </a:r>
              <a:r>
                <a:rPr lang="it-CH" sz="1050" dirty="0" err="1" smtClean="0"/>
                <a:t>Bazenheid</a:t>
              </a:r>
              <a:r>
                <a:rPr lang="it-CH" sz="1050" dirty="0" smtClean="0"/>
                <a:t>, SG)</a:t>
              </a:r>
              <a:endParaRPr lang="it-IT" sz="1050" dirty="0"/>
            </a:p>
          </p:txBody>
        </p:sp>
      </p:grpSp>
      <p:grpSp>
        <p:nvGrpSpPr>
          <p:cNvPr id="7" name="Gruppo 6"/>
          <p:cNvGrpSpPr/>
          <p:nvPr/>
        </p:nvGrpSpPr>
        <p:grpSpPr>
          <a:xfrm>
            <a:off x="6181776" y="1419622"/>
            <a:ext cx="1800200" cy="288032"/>
            <a:chOff x="383911" y="3003798"/>
            <a:chExt cx="1800200" cy="288032"/>
          </a:xfrm>
        </p:grpSpPr>
        <p:sp>
          <p:nvSpPr>
            <p:cNvPr id="8" name="Rettangolo 7"/>
            <p:cNvSpPr/>
            <p:nvPr/>
          </p:nvSpPr>
          <p:spPr bwMode="auto">
            <a:xfrm>
              <a:off x="467544" y="3003798"/>
              <a:ext cx="1572550" cy="288032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46038" rIns="0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450850" marR="0" indent="-4508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60000"/>
                </a:spcAft>
                <a:buClr>
                  <a:srgbClr val="CC3300"/>
                </a:buClr>
                <a:buSzPct val="120000"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ttangolo 8"/>
            <p:cNvSpPr/>
            <p:nvPr/>
          </p:nvSpPr>
          <p:spPr>
            <a:xfrm>
              <a:off x="383911" y="3025961"/>
              <a:ext cx="180020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CH" sz="1050" dirty="0" err="1" smtClean="0"/>
                <a:t>Pyrophos</a:t>
              </a:r>
              <a:r>
                <a:rPr lang="it-CH" sz="1050" dirty="0" smtClean="0"/>
                <a:t> (</a:t>
              </a:r>
              <a:r>
                <a:rPr lang="it-CH" sz="1050" dirty="0" err="1" smtClean="0"/>
                <a:t>Altenrhein</a:t>
              </a:r>
              <a:r>
                <a:rPr lang="it-CH" sz="1050" dirty="0" smtClean="0"/>
                <a:t>, SG)</a:t>
              </a:r>
              <a:endParaRPr lang="it-IT" sz="1050" dirty="0"/>
            </a:p>
          </p:txBody>
        </p:sp>
      </p:grpSp>
      <p:grpSp>
        <p:nvGrpSpPr>
          <p:cNvPr id="11" name="Gruppo 10"/>
          <p:cNvGrpSpPr/>
          <p:nvPr/>
        </p:nvGrpSpPr>
        <p:grpSpPr>
          <a:xfrm>
            <a:off x="7380312" y="1743369"/>
            <a:ext cx="1494038" cy="1332155"/>
            <a:chOff x="7380312" y="1743369"/>
            <a:chExt cx="1494038" cy="1332155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0312" y="1743369"/>
              <a:ext cx="1476404" cy="10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CasellaDiTesto 9"/>
            <p:cNvSpPr txBox="1"/>
            <p:nvPr/>
          </p:nvSpPr>
          <p:spPr bwMode="auto">
            <a:xfrm>
              <a:off x="8327725" y="2860080"/>
              <a:ext cx="546625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>
                <a:spcAft>
                  <a:spcPts val="600"/>
                </a:spcAft>
                <a:buClrTx/>
                <a:buSzTx/>
              </a:pPr>
              <a:r>
                <a:rPr lang="it-CH" sz="1400" dirty="0" smtClean="0">
                  <a:latin typeface="+mn-lt"/>
                </a:rPr>
                <a:t>Fanghi</a:t>
              </a:r>
              <a:endParaRPr lang="it-IT" sz="1400" dirty="0" smtClean="0">
                <a:latin typeface="+mn-lt"/>
              </a:endParaRPr>
            </a:p>
          </p:txBody>
        </p:sp>
      </p:grpSp>
      <p:sp>
        <p:nvSpPr>
          <p:cNvPr id="14" name="Rettangolo 13"/>
          <p:cNvSpPr/>
          <p:nvPr/>
        </p:nvSpPr>
        <p:spPr>
          <a:xfrm>
            <a:off x="395536" y="4371950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hlinkClick r:id="rId4"/>
              </a:rPr>
              <a:t>http://</a:t>
            </a:r>
            <a:r>
              <a:rPr lang="it-IT" b="1" dirty="0" smtClean="0">
                <a:hlinkClick r:id="rId4"/>
              </a:rPr>
              <a:t>pxch.ch</a:t>
            </a:r>
            <a:r>
              <a:rPr lang="it-IT" b="1" dirty="0" smtClean="0"/>
              <a:t> </a:t>
            </a:r>
            <a:endParaRPr lang="it-IT" b="1" dirty="0"/>
          </a:p>
        </p:txBody>
      </p:sp>
      <p:pic>
        <p:nvPicPr>
          <p:cNvPr id="2052" name="Picture 4" descr="Pictur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01" y="898314"/>
            <a:ext cx="2938463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uppo 20"/>
          <p:cNvGrpSpPr/>
          <p:nvPr/>
        </p:nvGrpSpPr>
        <p:grpSpPr>
          <a:xfrm>
            <a:off x="3527515" y="3359166"/>
            <a:ext cx="1980589" cy="431005"/>
            <a:chOff x="-278815" y="2581221"/>
            <a:chExt cx="2220656" cy="474106"/>
          </a:xfrm>
        </p:grpSpPr>
        <p:sp>
          <p:nvSpPr>
            <p:cNvPr id="22" name="Rettangolo 21"/>
            <p:cNvSpPr/>
            <p:nvPr/>
          </p:nvSpPr>
          <p:spPr bwMode="auto">
            <a:xfrm>
              <a:off x="-278815" y="2581221"/>
              <a:ext cx="2220656" cy="288032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46038" rIns="0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450850" marR="0" indent="-4508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60000"/>
                </a:spcAft>
                <a:buClr>
                  <a:srgbClr val="CC3300"/>
                </a:buClr>
                <a:buSzPct val="120000"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Rettangolo 22"/>
            <p:cNvSpPr/>
            <p:nvPr/>
          </p:nvSpPr>
          <p:spPr>
            <a:xfrm>
              <a:off x="-276544" y="2598279"/>
              <a:ext cx="2218385" cy="457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CH" sz="1050" dirty="0" smtClean="0"/>
                <a:t>CIMO </a:t>
              </a:r>
              <a:r>
                <a:rPr lang="it-CH" sz="1050" dirty="0" err="1" smtClean="0"/>
                <a:t>Sepholix</a:t>
              </a:r>
              <a:r>
                <a:rPr lang="it-CH" sz="1050" dirty="0" smtClean="0"/>
                <a:t> (</a:t>
              </a:r>
              <a:r>
                <a:rPr lang="it-CH" sz="1050" dirty="0" err="1" smtClean="0"/>
                <a:t>Monthey</a:t>
              </a:r>
              <a:r>
                <a:rPr lang="it-CH" sz="1050" dirty="0" smtClean="0"/>
                <a:t>, VS)</a:t>
              </a:r>
              <a:endParaRPr lang="it-IT" sz="1050" dirty="0"/>
            </a:p>
          </p:txBody>
        </p:sp>
      </p:grpSp>
      <p:grpSp>
        <p:nvGrpSpPr>
          <p:cNvPr id="17" name="Gruppo 16"/>
          <p:cNvGrpSpPr/>
          <p:nvPr/>
        </p:nvGrpSpPr>
        <p:grpSpPr>
          <a:xfrm>
            <a:off x="1652821" y="2144869"/>
            <a:ext cx="2455108" cy="1166339"/>
            <a:chOff x="1652821" y="2144869"/>
            <a:chExt cx="2455108" cy="1166339"/>
          </a:xfrm>
        </p:grpSpPr>
        <p:sp>
          <p:nvSpPr>
            <p:cNvPr id="16" name="Rettangolo 15"/>
            <p:cNvSpPr/>
            <p:nvPr/>
          </p:nvSpPr>
          <p:spPr>
            <a:xfrm>
              <a:off x="1652821" y="2144869"/>
              <a:ext cx="63511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it-IT" sz="1200" dirty="0" smtClean="0"/>
                <a:t>Ceneri</a:t>
              </a:r>
              <a:endParaRPr lang="it-IT" sz="1200" dirty="0"/>
            </a:p>
          </p:txBody>
        </p:sp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0751" y="2400021"/>
              <a:ext cx="2387178" cy="911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Gruppo 26"/>
          <p:cNvGrpSpPr/>
          <p:nvPr/>
        </p:nvGrpSpPr>
        <p:grpSpPr>
          <a:xfrm>
            <a:off x="2304402" y="1763958"/>
            <a:ext cx="1673199" cy="269423"/>
            <a:chOff x="-278815" y="2581221"/>
            <a:chExt cx="2044667" cy="296366"/>
          </a:xfrm>
        </p:grpSpPr>
        <p:sp>
          <p:nvSpPr>
            <p:cNvPr id="28" name="Rettangolo 27"/>
            <p:cNvSpPr/>
            <p:nvPr/>
          </p:nvSpPr>
          <p:spPr bwMode="auto">
            <a:xfrm>
              <a:off x="-278815" y="2581221"/>
              <a:ext cx="2044667" cy="288032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46038" rIns="0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450850" marR="0" indent="-4508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60000"/>
                </a:spcAft>
                <a:buClr>
                  <a:srgbClr val="CC3300"/>
                </a:buClr>
                <a:buSzPct val="120000"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Rettangolo 28"/>
            <p:cNvSpPr/>
            <p:nvPr/>
          </p:nvSpPr>
          <p:spPr>
            <a:xfrm>
              <a:off x="-276546" y="2598279"/>
              <a:ext cx="2042397" cy="2793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it-CH" sz="1050" dirty="0" smtClean="0"/>
                <a:t>Phos4life (</a:t>
              </a:r>
              <a:r>
                <a:rPr lang="it-CH" sz="1050" dirty="0" err="1" smtClean="0"/>
                <a:t>Zuchwil</a:t>
              </a:r>
              <a:r>
                <a:rPr lang="it-CH" sz="1050" dirty="0" smtClean="0"/>
                <a:t>, SO)</a:t>
              </a:r>
              <a:endParaRPr lang="it-IT" sz="1050" dirty="0"/>
            </a:p>
          </p:txBody>
        </p:sp>
      </p:grpSp>
      <p:grpSp>
        <p:nvGrpSpPr>
          <p:cNvPr id="19" name="Gruppo 18"/>
          <p:cNvGrpSpPr/>
          <p:nvPr/>
        </p:nvGrpSpPr>
        <p:grpSpPr>
          <a:xfrm>
            <a:off x="1983076" y="2063473"/>
            <a:ext cx="1994525" cy="1526588"/>
            <a:chOff x="1983075" y="2014736"/>
            <a:chExt cx="1994525" cy="1526588"/>
          </a:xfrm>
        </p:grpSpPr>
        <p:pic>
          <p:nvPicPr>
            <p:cNvPr id="2056" name="Picture 8" descr="Zusammen mit dem Ersatzneubau der Kehrichtverwertungsanlage in Zuchwil (SO) soll auch eine Anlage zur überregionalen Rückgewinnung von Phosphorsäure aus Klärschlamm-Asche mehrerer Projektpartner entstehen, die auf den gleichen Recyclingweg setzen.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3075" y="2014736"/>
              <a:ext cx="1994525" cy="12078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Rettangolo 30"/>
            <p:cNvSpPr/>
            <p:nvPr/>
          </p:nvSpPr>
          <p:spPr>
            <a:xfrm>
              <a:off x="1983075" y="3233547"/>
              <a:ext cx="71205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eaLnBrk="1" hangingPunct="1">
                <a:spcAft>
                  <a:spcPts val="600"/>
                </a:spcAft>
                <a:buClrTx/>
                <a:buSzTx/>
              </a:pPr>
              <a:r>
                <a:rPr lang="it-CH" sz="1400" dirty="0" smtClean="0"/>
                <a:t>Ceneri</a:t>
              </a:r>
              <a:endParaRPr lang="it-IT" sz="1400" dirty="0"/>
            </a:p>
          </p:txBody>
        </p:sp>
      </p:grpSp>
      <p:grpSp>
        <p:nvGrpSpPr>
          <p:cNvPr id="33" name="Gruppo 32"/>
          <p:cNvGrpSpPr/>
          <p:nvPr/>
        </p:nvGrpSpPr>
        <p:grpSpPr>
          <a:xfrm>
            <a:off x="4482188" y="1418802"/>
            <a:ext cx="1062303" cy="521532"/>
            <a:chOff x="-278815" y="2581221"/>
            <a:chExt cx="2044667" cy="288032"/>
          </a:xfrm>
        </p:grpSpPr>
        <p:sp>
          <p:nvSpPr>
            <p:cNvPr id="34" name="Rettangolo 33"/>
            <p:cNvSpPr/>
            <p:nvPr/>
          </p:nvSpPr>
          <p:spPr bwMode="auto">
            <a:xfrm>
              <a:off x="-278815" y="2581221"/>
              <a:ext cx="2044667" cy="288032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46038" rIns="0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450850" marR="0" indent="-4508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60000"/>
                </a:spcAft>
                <a:buClr>
                  <a:srgbClr val="CC3300"/>
                </a:buClr>
                <a:buSzPct val="120000"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Rettangolo 34"/>
            <p:cNvSpPr/>
            <p:nvPr/>
          </p:nvSpPr>
          <p:spPr>
            <a:xfrm>
              <a:off x="-276545" y="2598279"/>
              <a:ext cx="2042397" cy="2294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CH" sz="1050" dirty="0" err="1" smtClean="0"/>
                <a:t>EuPhoRe</a:t>
              </a:r>
              <a:r>
                <a:rPr lang="it-CH" sz="1050" dirty="0" smtClean="0"/>
                <a:t> (</a:t>
              </a:r>
              <a:r>
                <a:rPr lang="it-CH" sz="1050" dirty="0" err="1" smtClean="0"/>
                <a:t>Zofingen</a:t>
              </a:r>
              <a:r>
                <a:rPr lang="it-CH" sz="1050" dirty="0" smtClean="0"/>
                <a:t>, AG)</a:t>
              </a:r>
              <a:endParaRPr lang="it-IT" sz="1050" dirty="0"/>
            </a:p>
          </p:txBody>
        </p:sp>
      </p:grpSp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782" y="2211710"/>
            <a:ext cx="1952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5" name="Gruppo 44"/>
          <p:cNvGrpSpPr/>
          <p:nvPr/>
        </p:nvGrpSpPr>
        <p:grpSpPr>
          <a:xfrm>
            <a:off x="5037792" y="2241670"/>
            <a:ext cx="1636729" cy="437661"/>
            <a:chOff x="461731" y="3003798"/>
            <a:chExt cx="1466099" cy="437661"/>
          </a:xfrm>
        </p:grpSpPr>
        <p:sp>
          <p:nvSpPr>
            <p:cNvPr id="46" name="Rettangolo 45"/>
            <p:cNvSpPr/>
            <p:nvPr/>
          </p:nvSpPr>
          <p:spPr bwMode="auto">
            <a:xfrm>
              <a:off x="467544" y="3003798"/>
              <a:ext cx="1440160" cy="288032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46038" rIns="0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450850" marR="0" indent="-4508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60000"/>
                </a:spcAft>
                <a:buClr>
                  <a:srgbClr val="CC3300"/>
                </a:buClr>
                <a:buSzPct val="120000"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Rettangolo 46"/>
            <p:cNvSpPr/>
            <p:nvPr/>
          </p:nvSpPr>
          <p:spPr>
            <a:xfrm>
              <a:off x="461731" y="3025961"/>
              <a:ext cx="1466099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CH" sz="1050" dirty="0" err="1" smtClean="0"/>
                <a:t>RealPhos</a:t>
              </a:r>
              <a:r>
                <a:rPr lang="it-CH" sz="1050" dirty="0" smtClean="0"/>
                <a:t> (Emmen, LU)</a:t>
              </a:r>
              <a:endParaRPr lang="it-IT" sz="1050" dirty="0"/>
            </a:p>
          </p:txBody>
        </p:sp>
      </p:grpSp>
      <p:grpSp>
        <p:nvGrpSpPr>
          <p:cNvPr id="13" name="Gruppo 12"/>
          <p:cNvGrpSpPr/>
          <p:nvPr/>
        </p:nvGrpSpPr>
        <p:grpSpPr>
          <a:xfrm>
            <a:off x="6173501" y="2211710"/>
            <a:ext cx="1741079" cy="1367784"/>
            <a:chOff x="6173501" y="2211710"/>
            <a:chExt cx="1741079" cy="1367784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3501" y="2211710"/>
              <a:ext cx="1664458" cy="1075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ttangolo 11"/>
            <p:cNvSpPr/>
            <p:nvPr/>
          </p:nvSpPr>
          <p:spPr>
            <a:xfrm>
              <a:off x="7202526" y="3271717"/>
              <a:ext cx="71205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spcAft>
                  <a:spcPts val="600"/>
                </a:spcAft>
                <a:buClrTx/>
                <a:buSzTx/>
              </a:pPr>
              <a:r>
                <a:rPr lang="it-CH" sz="1400" dirty="0" smtClean="0"/>
                <a:t>Ceneri</a:t>
              </a:r>
              <a:endParaRPr lang="it-IT" sz="1400" dirty="0"/>
            </a:p>
          </p:txBody>
        </p:sp>
      </p:grpSp>
      <p:grpSp>
        <p:nvGrpSpPr>
          <p:cNvPr id="2048" name="Gruppo 2047"/>
          <p:cNvGrpSpPr/>
          <p:nvPr/>
        </p:nvGrpSpPr>
        <p:grpSpPr>
          <a:xfrm>
            <a:off x="5037792" y="2569547"/>
            <a:ext cx="1561926" cy="1238038"/>
            <a:chOff x="5037792" y="2569547"/>
            <a:chExt cx="1561926" cy="1238038"/>
          </a:xfrm>
        </p:grpSpPr>
        <p:pic>
          <p:nvPicPr>
            <p:cNvPr id="2064" name="Picture 1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7792" y="2569547"/>
              <a:ext cx="1561926" cy="920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Rettangolo 48"/>
            <p:cNvSpPr/>
            <p:nvPr/>
          </p:nvSpPr>
          <p:spPr>
            <a:xfrm>
              <a:off x="5887664" y="3499808"/>
              <a:ext cx="71205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spcAft>
                  <a:spcPts val="600"/>
                </a:spcAft>
                <a:buClrTx/>
                <a:buSzTx/>
              </a:pPr>
              <a:r>
                <a:rPr lang="it-CH" sz="1400" dirty="0" smtClean="0"/>
                <a:t>Ceneri</a:t>
              </a:r>
              <a:endParaRPr lang="it-IT" sz="1400" dirty="0"/>
            </a:p>
          </p:txBody>
        </p:sp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014" y="2097075"/>
            <a:ext cx="6944046" cy="186548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30" name="Gruppo 29"/>
          <p:cNvGrpSpPr/>
          <p:nvPr/>
        </p:nvGrpSpPr>
        <p:grpSpPr>
          <a:xfrm>
            <a:off x="4483367" y="1975466"/>
            <a:ext cx="1458171" cy="1188162"/>
            <a:chOff x="4486799" y="1959072"/>
            <a:chExt cx="1458171" cy="1188162"/>
          </a:xfrm>
        </p:grpSpPr>
        <p:pic>
          <p:nvPicPr>
            <p:cNvPr id="2063" name="Picture 15" descr="C:\Users\t000084\Desktop\x805_337687_DSC_08331.jpg.pagespeed.ic.IWWZzyQ0qM.jp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6799" y="1959072"/>
              <a:ext cx="1458171" cy="972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CasellaDiTesto 40"/>
            <p:cNvSpPr txBox="1"/>
            <p:nvPr/>
          </p:nvSpPr>
          <p:spPr bwMode="auto">
            <a:xfrm>
              <a:off x="5398345" y="2931790"/>
              <a:ext cx="546625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eaLnBrk="1" hangingPunct="1">
                <a:spcAft>
                  <a:spcPts val="600"/>
                </a:spcAft>
                <a:buClrTx/>
                <a:buSzTx/>
              </a:pPr>
              <a:r>
                <a:rPr lang="it-CH" sz="1400" dirty="0" smtClean="0">
                  <a:latin typeface="+mn-lt"/>
                </a:rPr>
                <a:t>Fanghi</a:t>
              </a:r>
              <a:endParaRPr lang="it-IT" sz="1400" dirty="0" smtClean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200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olo 1"/>
          <p:cNvSpPr>
            <a:spLocks noGrp="1"/>
          </p:cNvSpPr>
          <p:nvPr>
            <p:ph type="title"/>
          </p:nvPr>
        </p:nvSpPr>
        <p:spPr>
          <a:xfrm>
            <a:off x="683569" y="339725"/>
            <a:ext cx="1080120" cy="431800"/>
          </a:xfrm>
        </p:spPr>
        <p:txBody>
          <a:bodyPr/>
          <a:lstStyle/>
          <a:p>
            <a:r>
              <a:rPr lang="it-IT" altLang="it-CH" sz="2400" dirty="0">
                <a:solidFill>
                  <a:srgbClr val="0070C0"/>
                </a:solidFill>
              </a:rPr>
              <a:t>Indice</a:t>
            </a:r>
            <a:endParaRPr lang="it-CH" altLang="it-CH" sz="2400" dirty="0">
              <a:solidFill>
                <a:srgbClr val="0070C0"/>
              </a:solidFill>
            </a:endParaRPr>
          </a:p>
        </p:txBody>
      </p:sp>
      <p:sp>
        <p:nvSpPr>
          <p:cNvPr id="6" name="Titolo 1"/>
          <p:cNvSpPr txBox="1">
            <a:spLocks/>
          </p:cNvSpPr>
          <p:nvPr/>
        </p:nvSpPr>
        <p:spPr bwMode="auto">
          <a:xfrm>
            <a:off x="395535" y="1419622"/>
            <a:ext cx="820737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it-IT" altLang="it-CH" sz="2400" b="0" kern="0" dirty="0" smtClean="0">
                <a:solidFill>
                  <a:schemeClr val="tx1"/>
                </a:solidFill>
              </a:rPr>
              <a:t>Uffici </a:t>
            </a:r>
            <a:r>
              <a:rPr lang="it-IT" altLang="it-CH" sz="2400" b="0" kern="0" dirty="0">
                <a:solidFill>
                  <a:schemeClr val="tx1"/>
                </a:solidFill>
              </a:rPr>
              <a:t>cantonali</a:t>
            </a:r>
          </a:p>
          <a:p>
            <a:pPr marL="342900" indent="-342900"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it-CH" altLang="it-CH" sz="2400" b="0" kern="0" dirty="0" smtClean="0">
                <a:solidFill>
                  <a:schemeClr val="tx1"/>
                </a:solidFill>
              </a:rPr>
              <a:t>Obiettivi </a:t>
            </a:r>
            <a:r>
              <a:rPr lang="it-CH" altLang="it-CH" sz="2400" b="0" kern="0" dirty="0">
                <a:solidFill>
                  <a:schemeClr val="tx1"/>
                </a:solidFill>
              </a:rPr>
              <a:t>del </a:t>
            </a:r>
            <a:r>
              <a:rPr lang="it-CH" altLang="it-CH" sz="2400" b="0" kern="0" dirty="0" smtClean="0">
                <a:solidFill>
                  <a:schemeClr val="tx1"/>
                </a:solidFill>
              </a:rPr>
              <a:t>recupero del fosforo</a:t>
            </a:r>
          </a:p>
          <a:p>
            <a:pPr marL="342900" indent="-342900"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it-CH" altLang="it-CH" sz="2400" b="0" kern="0" dirty="0">
                <a:solidFill>
                  <a:schemeClr val="tx1"/>
                </a:solidFill>
              </a:rPr>
              <a:t>Basi legali</a:t>
            </a:r>
          </a:p>
          <a:p>
            <a:pPr marL="342900" indent="-342900"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it-CH" altLang="it-CH" sz="2400" b="0" kern="0" dirty="0" smtClean="0">
                <a:solidFill>
                  <a:schemeClr val="tx1"/>
                </a:solidFill>
              </a:rPr>
              <a:t>Fanghi, flussi in TI e CH</a:t>
            </a:r>
          </a:p>
          <a:p>
            <a:pPr marL="342900" indent="-342900"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it-CH" altLang="it-CH" sz="2400" b="0" kern="0" dirty="0" smtClean="0">
                <a:solidFill>
                  <a:schemeClr val="tx1"/>
                </a:solidFill>
              </a:rPr>
              <a:t>Progetti pilota e progetto </a:t>
            </a:r>
            <a:r>
              <a:rPr lang="it-CH" altLang="it-CH" sz="2400" b="0" kern="0" dirty="0" err="1" smtClean="0">
                <a:solidFill>
                  <a:schemeClr val="tx1"/>
                </a:solidFill>
              </a:rPr>
              <a:t>Swissphosphor</a:t>
            </a:r>
            <a:endParaRPr lang="it-CH" altLang="it-CH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17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/>
          <p:cNvSpPr txBox="1">
            <a:spLocks/>
          </p:cNvSpPr>
          <p:nvPr/>
        </p:nvSpPr>
        <p:spPr bwMode="auto">
          <a:xfrm>
            <a:off x="683568" y="339725"/>
            <a:ext cx="5184576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CH" altLang="it-CH" sz="2400" kern="0" dirty="0" smtClean="0">
                <a:solidFill>
                  <a:srgbClr val="0070C0"/>
                </a:solidFill>
              </a:rPr>
              <a:t>Progetto </a:t>
            </a:r>
            <a:r>
              <a:rPr lang="it-CH" altLang="it-CH" sz="2400" kern="0" dirty="0" err="1" smtClean="0">
                <a:solidFill>
                  <a:srgbClr val="0070C0"/>
                </a:solidFill>
              </a:rPr>
              <a:t>Swiss</a:t>
            </a:r>
            <a:r>
              <a:rPr lang="it-CH" altLang="it-CH" sz="2400" kern="0" dirty="0" smtClean="0">
                <a:solidFill>
                  <a:srgbClr val="0070C0"/>
                </a:solidFill>
              </a:rPr>
              <a:t> </a:t>
            </a:r>
            <a:r>
              <a:rPr lang="it-CH" altLang="it-CH" sz="2400" kern="0" dirty="0" err="1" smtClean="0">
                <a:solidFill>
                  <a:srgbClr val="0070C0"/>
                </a:solidFill>
              </a:rPr>
              <a:t>Phosphor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323528" y="1059582"/>
            <a:ext cx="849694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de-DE" sz="2400" b="1" dirty="0" err="1" smtClean="0">
                <a:latin typeface="+mn-lt"/>
                <a:ea typeface="+mj-ea"/>
                <a:cs typeface="+mj-cs"/>
              </a:rPr>
              <a:t>Motivazioni</a:t>
            </a:r>
            <a:endParaRPr lang="de-DE" sz="2400" b="1" dirty="0">
              <a:latin typeface="+mn-lt"/>
              <a:ea typeface="+mj-ea"/>
              <a:cs typeface="+mj-cs"/>
            </a:endParaRPr>
          </a:p>
          <a:p>
            <a:pPr marL="717550" indent="-34290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de-DE" dirty="0" err="1"/>
              <a:t>Concretizzare</a:t>
            </a:r>
            <a:r>
              <a:rPr lang="de-DE" dirty="0"/>
              <a:t> </a:t>
            </a:r>
            <a:r>
              <a:rPr lang="de-DE" dirty="0" err="1"/>
              <a:t>l‘applicazione</a:t>
            </a:r>
            <a:r>
              <a:rPr lang="de-DE" dirty="0"/>
              <a:t> della </a:t>
            </a:r>
            <a:r>
              <a:rPr lang="de-DE" dirty="0" err="1"/>
              <a:t>legge</a:t>
            </a:r>
            <a:endParaRPr lang="de-DE" dirty="0"/>
          </a:p>
          <a:p>
            <a:pPr marL="717550" indent="-34290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de-DE" dirty="0" err="1" smtClean="0"/>
              <a:t>Coordinare</a:t>
            </a:r>
            <a:r>
              <a:rPr lang="de-DE" dirty="0" smtClean="0"/>
              <a:t> le </a:t>
            </a:r>
            <a:r>
              <a:rPr lang="de-DE" dirty="0" err="1" smtClean="0"/>
              <a:t>attività</a:t>
            </a:r>
            <a:r>
              <a:rPr lang="de-DE" dirty="0" smtClean="0"/>
              <a:t> </a:t>
            </a:r>
            <a:r>
              <a:rPr lang="de-DE" dirty="0" err="1" smtClean="0"/>
              <a:t>nel</a:t>
            </a:r>
            <a:r>
              <a:rPr lang="de-DE" dirty="0" smtClean="0"/>
              <a:t> </a:t>
            </a:r>
            <a:r>
              <a:rPr lang="de-DE" dirty="0" err="1" smtClean="0"/>
              <a:t>campo</a:t>
            </a:r>
            <a:r>
              <a:rPr lang="de-DE" dirty="0" smtClean="0"/>
              <a:t> del </a:t>
            </a:r>
            <a:r>
              <a:rPr lang="de-DE" dirty="0" err="1" smtClean="0"/>
              <a:t>riciclaggio</a:t>
            </a:r>
            <a:r>
              <a:rPr lang="de-DE" dirty="0" smtClean="0"/>
              <a:t> del </a:t>
            </a:r>
            <a:r>
              <a:rPr lang="de-DE" dirty="0" err="1" smtClean="0"/>
              <a:t>fosforo</a:t>
            </a:r>
            <a:r>
              <a:rPr lang="de-DE" dirty="0" smtClean="0"/>
              <a:t> in </a:t>
            </a:r>
            <a:r>
              <a:rPr lang="de-DE" dirty="0" err="1" smtClean="0"/>
              <a:t>Svizzera</a:t>
            </a:r>
            <a:endParaRPr lang="de-DE" dirty="0" smtClean="0"/>
          </a:p>
          <a:p>
            <a:pPr marL="717550" indent="-34290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de-DE" dirty="0" err="1" smtClean="0"/>
              <a:t>Favorire</a:t>
            </a:r>
            <a:r>
              <a:rPr lang="de-DE" dirty="0" smtClean="0"/>
              <a:t> </a:t>
            </a:r>
            <a:r>
              <a:rPr lang="de-DE" dirty="0" err="1" smtClean="0"/>
              <a:t>lo</a:t>
            </a:r>
            <a:r>
              <a:rPr lang="de-DE" dirty="0" smtClean="0"/>
              <a:t> </a:t>
            </a:r>
            <a:r>
              <a:rPr lang="de-DE" dirty="0" err="1" smtClean="0"/>
              <a:t>scambio</a:t>
            </a:r>
            <a:r>
              <a:rPr lang="de-DE" dirty="0" smtClean="0"/>
              <a:t> </a:t>
            </a:r>
            <a:r>
              <a:rPr lang="de-DE" dirty="0"/>
              <a:t>di </a:t>
            </a:r>
            <a:r>
              <a:rPr lang="de-DE" dirty="0" err="1"/>
              <a:t>informazioni</a:t>
            </a:r>
            <a:r>
              <a:rPr lang="de-DE" dirty="0"/>
              <a:t> e </a:t>
            </a:r>
            <a:r>
              <a:rPr lang="de-DE" dirty="0" smtClean="0"/>
              <a:t>la </a:t>
            </a:r>
            <a:r>
              <a:rPr lang="de-DE" dirty="0" err="1" smtClean="0"/>
              <a:t>collaborazione</a:t>
            </a:r>
            <a:r>
              <a:rPr lang="de-DE" dirty="0" smtClean="0"/>
              <a:t> </a:t>
            </a:r>
            <a:r>
              <a:rPr lang="de-DE" dirty="0" err="1"/>
              <a:t>tra</a:t>
            </a:r>
            <a:r>
              <a:rPr lang="de-DE" dirty="0"/>
              <a:t> i </a:t>
            </a:r>
            <a:r>
              <a:rPr lang="de-DE" dirty="0" err="1"/>
              <a:t>vari</a:t>
            </a:r>
            <a:r>
              <a:rPr lang="de-DE" dirty="0"/>
              <a:t> </a:t>
            </a:r>
            <a:r>
              <a:rPr lang="de-DE" dirty="0" err="1"/>
              <a:t>attori</a:t>
            </a:r>
            <a:r>
              <a:rPr lang="de-DE" dirty="0"/>
              <a:t> </a:t>
            </a:r>
            <a:r>
              <a:rPr lang="de-DE" dirty="0" err="1"/>
              <a:t>coinvolti</a:t>
            </a:r>
            <a:endParaRPr lang="de-DE" dirty="0"/>
          </a:p>
          <a:p>
            <a:pPr marL="1588">
              <a:spcAft>
                <a:spcPts val="600"/>
              </a:spcAft>
              <a:buClrTx/>
            </a:pPr>
            <a:r>
              <a:rPr lang="de-DE" sz="2400" b="1" dirty="0" err="1" smtClean="0">
                <a:latin typeface="+mn-lt"/>
                <a:ea typeface="+mj-ea"/>
                <a:cs typeface="+mj-cs"/>
              </a:rPr>
              <a:t>Obiettivi</a:t>
            </a:r>
            <a:endParaRPr lang="de-DE" sz="2400" b="1" dirty="0">
              <a:latin typeface="+mn-lt"/>
              <a:ea typeface="+mj-ea"/>
              <a:cs typeface="+mj-cs"/>
            </a:endParaRPr>
          </a:p>
          <a:p>
            <a:pPr marL="717550" indent="-34290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de-DE" dirty="0" err="1" smtClean="0"/>
              <a:t>Garantire</a:t>
            </a:r>
            <a:r>
              <a:rPr lang="de-DE" dirty="0" smtClean="0"/>
              <a:t> la </a:t>
            </a:r>
            <a:r>
              <a:rPr lang="de-DE" dirty="0" err="1" smtClean="0"/>
              <a:t>sicurezza</a:t>
            </a:r>
            <a:r>
              <a:rPr lang="de-DE" dirty="0" smtClean="0"/>
              <a:t> per </a:t>
            </a:r>
            <a:r>
              <a:rPr lang="de-DE" dirty="0" err="1" smtClean="0"/>
              <a:t>lo</a:t>
            </a:r>
            <a:r>
              <a:rPr lang="de-DE" dirty="0" smtClean="0"/>
              <a:t> </a:t>
            </a:r>
            <a:r>
              <a:rPr lang="de-DE" dirty="0" err="1" smtClean="0"/>
              <a:t>smaltimento</a:t>
            </a:r>
            <a:r>
              <a:rPr lang="de-DE" dirty="0" smtClean="0"/>
              <a:t> </a:t>
            </a:r>
            <a:r>
              <a:rPr lang="de-DE" dirty="0" err="1" smtClean="0"/>
              <a:t>dei</a:t>
            </a:r>
            <a:r>
              <a:rPr lang="de-DE" dirty="0" smtClean="0"/>
              <a:t> </a:t>
            </a:r>
            <a:r>
              <a:rPr lang="de-DE" dirty="0" err="1" smtClean="0"/>
              <a:t>fanghi</a:t>
            </a:r>
            <a:r>
              <a:rPr lang="de-DE" dirty="0" smtClean="0"/>
              <a:t> di </a:t>
            </a:r>
            <a:r>
              <a:rPr lang="de-DE" dirty="0" err="1" smtClean="0"/>
              <a:t>depurazione</a:t>
            </a:r>
            <a:endParaRPr lang="de-DE" dirty="0" smtClean="0"/>
          </a:p>
          <a:p>
            <a:pPr marL="717550" indent="-34290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de-DE" dirty="0" err="1" smtClean="0"/>
              <a:t>Evitare</a:t>
            </a:r>
            <a:r>
              <a:rPr lang="de-DE" dirty="0" smtClean="0"/>
              <a:t> le sovracapacità</a:t>
            </a:r>
          </a:p>
          <a:p>
            <a:pPr marL="717550" indent="-34290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de-DE" dirty="0" err="1" smtClean="0"/>
              <a:t>Raccogliere</a:t>
            </a:r>
            <a:r>
              <a:rPr lang="de-DE" dirty="0" smtClean="0"/>
              <a:t>, </a:t>
            </a:r>
            <a:r>
              <a:rPr lang="de-DE" dirty="0" err="1" smtClean="0"/>
              <a:t>valutare</a:t>
            </a:r>
            <a:r>
              <a:rPr lang="de-DE" dirty="0" smtClean="0"/>
              <a:t> e </a:t>
            </a:r>
            <a:r>
              <a:rPr lang="de-DE" dirty="0" err="1" smtClean="0"/>
              <a:t>integrare</a:t>
            </a:r>
            <a:r>
              <a:rPr lang="de-DE" dirty="0" smtClean="0"/>
              <a:t> </a:t>
            </a:r>
            <a:r>
              <a:rPr lang="de-DE" dirty="0" err="1" smtClean="0"/>
              <a:t>gli</a:t>
            </a:r>
            <a:r>
              <a:rPr lang="de-DE" dirty="0" smtClean="0"/>
              <a:t> </a:t>
            </a:r>
            <a:r>
              <a:rPr lang="de-DE" dirty="0" err="1" smtClean="0"/>
              <a:t>interessi</a:t>
            </a:r>
            <a:r>
              <a:rPr lang="de-DE" dirty="0" smtClean="0"/>
              <a:t> </a:t>
            </a:r>
            <a:r>
              <a:rPr lang="de-DE" dirty="0" err="1" smtClean="0"/>
              <a:t>dei</a:t>
            </a:r>
            <a:r>
              <a:rPr lang="de-DE" dirty="0" smtClean="0"/>
              <a:t> </a:t>
            </a:r>
            <a:r>
              <a:rPr lang="de-DE" dirty="0" err="1" smtClean="0"/>
              <a:t>vari</a:t>
            </a:r>
            <a:r>
              <a:rPr lang="de-DE" dirty="0" smtClean="0"/>
              <a:t> </a:t>
            </a:r>
            <a:r>
              <a:rPr lang="de-DE" dirty="0" err="1" smtClean="0"/>
              <a:t>attori</a:t>
            </a:r>
            <a:r>
              <a:rPr lang="de-DE" dirty="0" smtClean="0"/>
              <a:t> </a:t>
            </a:r>
            <a:r>
              <a:rPr lang="de-DE" dirty="0" err="1" smtClean="0"/>
              <a:t>coinvolti</a:t>
            </a:r>
            <a:r>
              <a:rPr lang="de-DE" dirty="0" smtClean="0"/>
              <a:t> </a:t>
            </a:r>
            <a:br>
              <a:rPr lang="de-DE" dirty="0" smtClean="0"/>
            </a:br>
            <a:endParaRPr lang="de-DE" sz="1050" dirty="0"/>
          </a:p>
          <a:p>
            <a:r>
              <a:rPr lang="de-DE" b="1" dirty="0" err="1" smtClean="0"/>
              <a:t>Durata</a:t>
            </a:r>
            <a:r>
              <a:rPr lang="de-DE" b="1" dirty="0" smtClean="0"/>
              <a:t> del </a:t>
            </a:r>
            <a:r>
              <a:rPr lang="de-DE" b="1" dirty="0" err="1" smtClean="0"/>
              <a:t>progetto</a:t>
            </a:r>
            <a:r>
              <a:rPr lang="de-DE" b="1" dirty="0" smtClean="0"/>
              <a:t>: </a:t>
            </a:r>
            <a:r>
              <a:rPr lang="de-DE" b="1" dirty="0" err="1" smtClean="0"/>
              <a:t>Settembre</a:t>
            </a:r>
            <a:r>
              <a:rPr lang="de-DE" b="1" dirty="0" smtClean="0"/>
              <a:t> </a:t>
            </a:r>
            <a:r>
              <a:rPr lang="de-DE" b="1" dirty="0"/>
              <a:t>2018 </a:t>
            </a:r>
            <a:r>
              <a:rPr lang="de-DE" b="1" dirty="0" smtClean="0"/>
              <a:t>- </a:t>
            </a:r>
            <a:r>
              <a:rPr lang="de-DE" b="1" dirty="0" err="1" smtClean="0"/>
              <a:t>Decembre</a:t>
            </a:r>
            <a:r>
              <a:rPr lang="de-DE" b="1" dirty="0" smtClean="0"/>
              <a:t> 2020</a:t>
            </a:r>
          </a:p>
        </p:txBody>
      </p:sp>
    </p:spTree>
    <p:extLst>
      <p:ext uri="{BB962C8B-B14F-4D97-AF65-F5344CB8AC3E}">
        <p14:creationId xmlns:p14="http://schemas.microsoft.com/office/powerpoint/2010/main" val="310797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5184576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CH" altLang="it-CH" sz="2400" kern="0" dirty="0" smtClean="0">
                <a:solidFill>
                  <a:srgbClr val="0070C0"/>
                </a:solidFill>
              </a:rPr>
              <a:t>Progetto </a:t>
            </a:r>
            <a:r>
              <a:rPr lang="it-CH" altLang="it-CH" sz="2400" kern="0" dirty="0" err="1" smtClean="0">
                <a:solidFill>
                  <a:srgbClr val="0070C0"/>
                </a:solidFill>
              </a:rPr>
              <a:t>Swiss</a:t>
            </a:r>
            <a:r>
              <a:rPr lang="it-CH" altLang="it-CH" sz="2400" kern="0" dirty="0" smtClean="0">
                <a:solidFill>
                  <a:srgbClr val="0070C0"/>
                </a:solidFill>
              </a:rPr>
              <a:t> </a:t>
            </a:r>
            <a:r>
              <a:rPr lang="it-CH" altLang="it-CH" sz="2400" kern="0" dirty="0" err="1" smtClean="0">
                <a:solidFill>
                  <a:srgbClr val="0070C0"/>
                </a:solidFill>
              </a:rPr>
              <a:t>Phosphor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 bwMode="auto">
          <a:xfrm>
            <a:off x="395535" y="1131590"/>
            <a:ext cx="820737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Aft>
                <a:spcPts val="0"/>
              </a:spcAft>
              <a:buClr>
                <a:schemeClr val="tx1"/>
              </a:buClr>
              <a:buSzTx/>
              <a:tabLst>
                <a:tab pos="8159750" algn="r"/>
              </a:tabLst>
            </a:pPr>
            <a:r>
              <a:rPr lang="it-CH" sz="2400" dirty="0" smtClean="0">
                <a:solidFill>
                  <a:schemeClr val="tx1"/>
                </a:solidFill>
                <a:latin typeface="+mn-lt"/>
              </a:rPr>
              <a:t>Attori coinvolti</a:t>
            </a:r>
            <a:r>
              <a:rPr lang="it-CH" sz="2400" dirty="0">
                <a:solidFill>
                  <a:schemeClr val="tx1"/>
                </a:solidFill>
                <a:latin typeface="+mn-lt"/>
              </a:rPr>
              <a:t>	</a:t>
            </a:r>
            <a:endParaRPr lang="it-CH" sz="2400" dirty="0" smtClean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8159750" algn="r"/>
              </a:tabLst>
            </a:pPr>
            <a:endParaRPr lang="it-CH" sz="2400" b="0" dirty="0">
              <a:solidFill>
                <a:schemeClr val="tx1"/>
              </a:solidFill>
              <a:latin typeface="+mn-lt"/>
            </a:endParaRPr>
          </a:p>
          <a:p>
            <a:pPr marL="538163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CH" sz="1800" b="0" dirty="0" smtClean="0">
                <a:solidFill>
                  <a:schemeClr val="tx1"/>
                </a:solidFill>
                <a:latin typeface="+mn-lt"/>
              </a:rPr>
              <a:t>Confederazione, cantoni e comuni</a:t>
            </a:r>
            <a:endParaRPr lang="it-IT" sz="1800" b="0" dirty="0" smtClean="0">
              <a:solidFill>
                <a:schemeClr val="tx1"/>
              </a:solidFill>
              <a:latin typeface="+mn-lt"/>
            </a:endParaRPr>
          </a:p>
          <a:p>
            <a:pPr marL="538163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IT" sz="1800" b="0" dirty="0" smtClean="0">
                <a:solidFill>
                  <a:schemeClr val="tx1"/>
                </a:solidFill>
                <a:latin typeface="+mn-lt"/>
              </a:rPr>
              <a:t>Impianti di depurazione delle acque</a:t>
            </a:r>
            <a:endParaRPr lang="it-IT" sz="1800" b="0" dirty="0">
              <a:solidFill>
                <a:schemeClr val="tx1"/>
              </a:solidFill>
              <a:latin typeface="+mn-lt"/>
            </a:endParaRPr>
          </a:p>
          <a:p>
            <a:pPr marL="538163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IT" sz="1800" b="0" dirty="0" smtClean="0">
                <a:solidFill>
                  <a:schemeClr val="tx1"/>
                </a:solidFill>
                <a:latin typeface="+mn-lt"/>
              </a:rPr>
              <a:t>Impianti di essiccamento dei fanghi</a:t>
            </a:r>
          </a:p>
          <a:p>
            <a:pPr marL="538163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de-DE" sz="1800" b="0" dirty="0" err="1" smtClean="0">
                <a:solidFill>
                  <a:schemeClr val="tx1"/>
                </a:solidFill>
                <a:latin typeface="+mn-lt"/>
              </a:rPr>
              <a:t>Inceneritori</a:t>
            </a:r>
            <a:r>
              <a:rPr lang="de-DE" sz="1800" b="0" dirty="0" smtClean="0">
                <a:solidFill>
                  <a:schemeClr val="tx1"/>
                </a:solidFill>
                <a:latin typeface="+mn-lt"/>
              </a:rPr>
              <a:t> e </a:t>
            </a:r>
            <a:r>
              <a:rPr lang="de-DE" sz="1800" b="0" dirty="0" err="1" smtClean="0">
                <a:solidFill>
                  <a:schemeClr val="tx1"/>
                </a:solidFill>
                <a:latin typeface="+mn-lt"/>
              </a:rPr>
              <a:t>cementifici</a:t>
            </a:r>
            <a:endParaRPr lang="de-DE" sz="1800" b="0" dirty="0" smtClean="0">
              <a:solidFill>
                <a:schemeClr val="tx1"/>
              </a:solidFill>
              <a:latin typeface="+mn-lt"/>
            </a:endParaRPr>
          </a:p>
          <a:p>
            <a:pPr marL="538163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de-DE" sz="1800" b="0" dirty="0" err="1" smtClean="0">
                <a:solidFill>
                  <a:schemeClr val="tx1"/>
                </a:solidFill>
                <a:latin typeface="+mn-lt"/>
              </a:rPr>
              <a:t>Impianti</a:t>
            </a:r>
            <a:r>
              <a:rPr lang="de-DE" sz="1800" b="0" dirty="0" smtClean="0">
                <a:solidFill>
                  <a:schemeClr val="tx1"/>
                </a:solidFill>
                <a:latin typeface="+mn-lt"/>
              </a:rPr>
              <a:t> di mono-</a:t>
            </a:r>
            <a:r>
              <a:rPr lang="de-DE" sz="1800" b="0" dirty="0" err="1" smtClean="0">
                <a:solidFill>
                  <a:schemeClr val="tx1"/>
                </a:solidFill>
                <a:latin typeface="+mn-lt"/>
              </a:rPr>
              <a:t>incenerimento</a:t>
            </a:r>
            <a:r>
              <a:rPr lang="de-DE" sz="1800" b="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0" dirty="0" err="1" smtClean="0">
                <a:solidFill>
                  <a:schemeClr val="tx1"/>
                </a:solidFill>
                <a:latin typeface="+mn-lt"/>
              </a:rPr>
              <a:t>dei</a:t>
            </a:r>
            <a:r>
              <a:rPr lang="de-DE" sz="1800" b="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0" dirty="0" err="1" smtClean="0">
                <a:solidFill>
                  <a:schemeClr val="tx1"/>
                </a:solidFill>
                <a:latin typeface="+mn-lt"/>
              </a:rPr>
              <a:t>fanghi</a:t>
            </a:r>
            <a:r>
              <a:rPr lang="de-DE" sz="1800" b="0" dirty="0" smtClean="0">
                <a:solidFill>
                  <a:schemeClr val="tx1"/>
                </a:solidFill>
                <a:latin typeface="+mn-lt"/>
              </a:rPr>
              <a:t> </a:t>
            </a:r>
            <a:endParaRPr lang="de-DE" sz="1800" b="0" dirty="0">
              <a:solidFill>
                <a:schemeClr val="tx1"/>
              </a:solidFill>
              <a:latin typeface="+mn-lt"/>
            </a:endParaRPr>
          </a:p>
          <a:p>
            <a:pPr marL="538163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IT" sz="1800" b="0" dirty="0" smtClean="0">
                <a:solidFill>
                  <a:schemeClr val="tx1"/>
                </a:solidFill>
                <a:latin typeface="+mn-lt"/>
              </a:rPr>
              <a:t>Produttori di fertilizzanti</a:t>
            </a:r>
          </a:p>
          <a:p>
            <a:pPr marL="538163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IT" sz="1800" b="0" dirty="0" smtClean="0">
                <a:solidFill>
                  <a:schemeClr val="tx1"/>
                </a:solidFill>
                <a:latin typeface="+mn-lt"/>
              </a:rPr>
              <a:t>Agricoltura</a:t>
            </a:r>
            <a:endParaRPr lang="it-IT" sz="18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397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92275" y="1692275"/>
            <a:ext cx="6840538" cy="592138"/>
          </a:xfrm>
        </p:spPr>
        <p:txBody>
          <a:bodyPr/>
          <a:lstStyle/>
          <a:p>
            <a:pPr>
              <a:defRPr/>
            </a:pPr>
            <a:r>
              <a:rPr lang="it-CH" dirty="0"/>
              <a:t>Ulteriori informazioni</a:t>
            </a:r>
          </a:p>
        </p:txBody>
      </p:sp>
      <p:sp>
        <p:nvSpPr>
          <p:cNvPr id="23555" name="Segnaposto testo 3"/>
          <p:cNvSpPr>
            <a:spLocks noGrp="1"/>
          </p:cNvSpPr>
          <p:nvPr>
            <p:ph type="body" sz="half" idx="2"/>
          </p:nvPr>
        </p:nvSpPr>
        <p:spPr>
          <a:xfrm>
            <a:off x="1700306" y="2355726"/>
            <a:ext cx="4319588" cy="1170193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it-IT" altLang="it-CH" dirty="0"/>
              <a:t>Dr Antonio Pessina</a:t>
            </a:r>
          </a:p>
          <a:p>
            <a:pPr>
              <a:spcAft>
                <a:spcPct val="0"/>
              </a:spcAft>
            </a:pPr>
            <a:r>
              <a:rPr lang="it-IT" altLang="it-CH" dirty="0"/>
              <a:t>Ufficio della protezione delle acque e dell’approvvigionamento idrico (UPAAI) </a:t>
            </a:r>
            <a:r>
              <a:rPr lang="it-CH" altLang="it-CH" dirty="0"/>
              <a:t>via Franco Zorzi 13</a:t>
            </a:r>
            <a:br>
              <a:rPr lang="it-CH" altLang="it-CH" dirty="0"/>
            </a:br>
            <a:r>
              <a:rPr lang="it-CH" altLang="it-CH" dirty="0"/>
              <a:t>CH-6500 Bellinzona</a:t>
            </a:r>
          </a:p>
          <a:p>
            <a:pPr>
              <a:spcAft>
                <a:spcPct val="0"/>
              </a:spcAft>
            </a:pPr>
            <a:endParaRPr lang="it-CH" altLang="it-CH" dirty="0"/>
          </a:p>
          <a:p>
            <a:pPr>
              <a:spcAft>
                <a:spcPct val="0"/>
              </a:spcAft>
            </a:pPr>
            <a:r>
              <a:rPr lang="it-CH" altLang="it-CH" dirty="0"/>
              <a:t>+41 091 814 28 18</a:t>
            </a:r>
          </a:p>
          <a:p>
            <a:pPr>
              <a:spcAft>
                <a:spcPct val="0"/>
              </a:spcAft>
            </a:pPr>
            <a:r>
              <a:rPr lang="it-CH" altLang="it-CH" dirty="0"/>
              <a:t>antonio.pessina@ti.ch</a:t>
            </a:r>
          </a:p>
        </p:txBody>
      </p:sp>
      <p:sp>
        <p:nvSpPr>
          <p:cNvPr id="10" name="Segnaposto testo 5"/>
          <p:cNvSpPr txBox="1">
            <a:spLocks/>
          </p:cNvSpPr>
          <p:nvPr/>
        </p:nvSpPr>
        <p:spPr bwMode="auto">
          <a:xfrm>
            <a:off x="1700306" y="3982794"/>
            <a:ext cx="6552134" cy="633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defRPr sz="1000" b="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0"/>
              </a:spcBef>
              <a:spcAft>
                <a:spcPts val="100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defRPr sz="1800">
                <a:solidFill>
                  <a:schemeClr val="tx1"/>
                </a:solidFill>
                <a:latin typeface="+mn-lt"/>
              </a:defRPr>
            </a:lvl2pPr>
            <a:lvl3pPr marL="914400" indent="0" algn="l" rtl="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accent1"/>
              </a:buClr>
              <a:buFont typeface="Courier New" pitchFamily="49" charset="0"/>
              <a:buNone/>
              <a:defRPr sz="1600">
                <a:solidFill>
                  <a:schemeClr val="tx1"/>
                </a:solidFill>
                <a:latin typeface="+mn-lt"/>
              </a:defRPr>
            </a:lvl3pPr>
            <a:lvl4pPr marL="1371600" indent="0" algn="l" rtl="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accent1"/>
              </a:buClr>
              <a:buFont typeface="Courier New" pitchFamily="49" charset="0"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1828800" indent="0" algn="l" rtl="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accent1"/>
              </a:buClr>
              <a:buFont typeface="Courier New" pitchFamily="49" charset="0"/>
              <a:buNone/>
              <a:defRPr sz="1400">
                <a:solidFill>
                  <a:schemeClr val="tx1"/>
                </a:solidFill>
                <a:latin typeface="+mn-lt"/>
              </a:defRPr>
            </a:lvl5pPr>
            <a:lvl6pPr marL="228600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>
                <a:srgbClr val="CC3300"/>
              </a:buClr>
              <a:buFont typeface="Symbol" pitchFamily="18" charset="2"/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>
                <a:srgbClr val="CC3300"/>
              </a:buClr>
              <a:buFont typeface="Symbol" pitchFamily="18" charset="2"/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>
                <a:srgbClr val="CC3300"/>
              </a:buClr>
              <a:buFont typeface="Symbol" pitchFamily="18" charset="2"/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>
                <a:srgbClr val="CC3300"/>
              </a:buClr>
              <a:buFont typeface="Symbol" pitchFamily="18" charset="2"/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ct val="0"/>
              </a:spcAft>
            </a:pPr>
            <a:r>
              <a:rPr lang="it-CH" altLang="it-CH" kern="0" dirty="0"/>
              <a:t>Dipartimento del territorio</a:t>
            </a:r>
          </a:p>
          <a:p>
            <a:pPr>
              <a:spcAft>
                <a:spcPct val="0"/>
              </a:spcAft>
            </a:pPr>
            <a:r>
              <a:rPr lang="it-CH" altLang="it-CH" kern="0" dirty="0"/>
              <a:t>Divisione dell’ambiente</a:t>
            </a:r>
          </a:p>
          <a:p>
            <a:pPr>
              <a:spcAft>
                <a:spcPct val="0"/>
              </a:spcAft>
            </a:pPr>
            <a:r>
              <a:rPr lang="it-IT" altLang="it-CH" kern="0" dirty="0"/>
              <a:t>Ufficio della protezione delle acque e dell’approvvigionamento idrico (UPAAI)   </a:t>
            </a:r>
            <a:r>
              <a:rPr lang="it-IT" altLang="it-CH" kern="0" dirty="0">
                <a:hlinkClick r:id="rId2"/>
              </a:rPr>
              <a:t>www.ti.ch/acqua</a:t>
            </a:r>
            <a:r>
              <a:rPr lang="it-IT" altLang="it-CH" kern="0" dirty="0"/>
              <a:t> </a:t>
            </a:r>
          </a:p>
          <a:p>
            <a:pPr>
              <a:spcAft>
                <a:spcPct val="0"/>
              </a:spcAft>
            </a:pPr>
            <a:endParaRPr lang="it-CH" altLang="it-CH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323528" y="1123042"/>
            <a:ext cx="410445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it-IT" sz="1600" dirty="0" smtClean="0"/>
              <a:t>Amministrazione cantonale</a:t>
            </a:r>
          </a:p>
          <a:p>
            <a:pPr marL="285750" indent="-28575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it-IT" sz="1600" dirty="0" smtClean="0"/>
              <a:t>Dipartimento del territorio </a:t>
            </a:r>
          </a:p>
          <a:p>
            <a:pPr marL="285750" indent="-28575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it-IT" sz="1600" dirty="0" smtClean="0"/>
              <a:t>Divisione dell’ambiente</a:t>
            </a:r>
          </a:p>
          <a:p>
            <a:pPr marL="285750" indent="-28575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it-IT" sz="1600" dirty="0" smtClean="0"/>
              <a:t>Sezione per la protezione dell’aria, dell’acqua e del suolo</a:t>
            </a:r>
            <a:endParaRPr lang="it-CH" sz="1600" dirty="0" smtClean="0"/>
          </a:p>
          <a:p>
            <a:pPr>
              <a:spcAft>
                <a:spcPts val="600"/>
              </a:spcAft>
              <a:buClrTx/>
            </a:pPr>
            <a:endParaRPr lang="it-IT" dirty="0" smtClean="0"/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683569" y="339725"/>
            <a:ext cx="1080120" cy="431800"/>
          </a:xfrm>
        </p:spPr>
        <p:txBody>
          <a:bodyPr/>
          <a:lstStyle/>
          <a:p>
            <a:r>
              <a:rPr lang="it-IT" altLang="it-CH" sz="2400" dirty="0">
                <a:solidFill>
                  <a:srgbClr val="0070C0"/>
                </a:solidFill>
              </a:rPr>
              <a:t>UPAAI</a:t>
            </a:r>
            <a:endParaRPr lang="it-CH" altLang="it-CH" sz="2400" dirty="0">
              <a:solidFill>
                <a:srgbClr val="0070C0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611560" y="4035393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buClrTx/>
            </a:pPr>
            <a:r>
              <a:rPr lang="it-CH" dirty="0"/>
              <a:t>Bellinzona</a:t>
            </a:r>
            <a:endParaRPr lang="it-IT" dirty="0"/>
          </a:p>
        </p:txBody>
      </p:sp>
      <p:grpSp>
        <p:nvGrpSpPr>
          <p:cNvPr id="7" name="Gruppo 6"/>
          <p:cNvGrpSpPr/>
          <p:nvPr/>
        </p:nvGrpSpPr>
        <p:grpSpPr>
          <a:xfrm>
            <a:off x="251520" y="2874297"/>
            <a:ext cx="3151460" cy="1077218"/>
            <a:chOff x="251520" y="2874297"/>
            <a:chExt cx="3151460" cy="1077218"/>
          </a:xfrm>
        </p:grpSpPr>
        <p:sp>
          <p:nvSpPr>
            <p:cNvPr id="10" name="Rettangolo 9"/>
            <p:cNvSpPr/>
            <p:nvPr/>
          </p:nvSpPr>
          <p:spPr>
            <a:xfrm>
              <a:off x="251520" y="2874297"/>
              <a:ext cx="2880320" cy="1077218"/>
            </a:xfrm>
            <a:prstGeom prst="rect">
              <a:avLst/>
            </a:prstGeom>
            <a:ln>
              <a:solidFill>
                <a:schemeClr val="bg2"/>
              </a:solidFill>
            </a:ln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  <a:buClrTx/>
              </a:pPr>
              <a:r>
                <a:rPr lang="it-IT" sz="1600" dirty="0"/>
                <a:t>Ufficio della protezione delle </a:t>
              </a:r>
              <a:r>
                <a:rPr lang="it-IT" sz="1600" dirty="0" smtClean="0"/>
                <a:t>acque e dell'approvvigiona-mento idrico</a:t>
              </a:r>
              <a:r>
                <a:rPr lang="it-IT" sz="1600" dirty="0"/>
                <a:t/>
              </a:r>
              <a:br>
                <a:rPr lang="it-IT" sz="1600" dirty="0"/>
              </a:br>
              <a:r>
                <a:rPr lang="it-IT" sz="1600" dirty="0"/>
                <a:t>(UPAAI)</a:t>
              </a:r>
            </a:p>
          </p:txBody>
        </p:sp>
        <p:sp>
          <p:nvSpPr>
            <p:cNvPr id="11" name="Rettangolo 10"/>
            <p:cNvSpPr/>
            <p:nvPr/>
          </p:nvSpPr>
          <p:spPr>
            <a:xfrm>
              <a:off x="954708" y="3551405"/>
              <a:ext cx="244827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2000" dirty="0">
                  <a:solidFill>
                    <a:schemeClr val="accent1">
                      <a:lumMod val="75000"/>
                    </a:schemeClr>
                  </a:solidFill>
                  <a:hlinkClick r:id="rId3"/>
                </a:rPr>
                <a:t>www.ti.ch/acqua</a:t>
              </a:r>
              <a:r>
                <a:rPr lang="it-IT" sz="2000" dirty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endParaRPr lang="it-IT" sz="2000" dirty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3" name="Gruppo 12"/>
          <p:cNvGrpSpPr/>
          <p:nvPr/>
        </p:nvGrpSpPr>
        <p:grpSpPr>
          <a:xfrm>
            <a:off x="5136232" y="910684"/>
            <a:ext cx="3599780" cy="4017234"/>
            <a:chOff x="5136232" y="910684"/>
            <a:chExt cx="3599780" cy="4017234"/>
          </a:xfrm>
        </p:grpSpPr>
        <p:pic>
          <p:nvPicPr>
            <p:cNvPr id="3074" name="Picture 2" descr="C:\PortableApps\Documents\Pictures\screenshot.76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2028" y="916166"/>
              <a:ext cx="2952328" cy="40117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ttangolo 11"/>
            <p:cNvSpPr/>
            <p:nvPr/>
          </p:nvSpPr>
          <p:spPr bwMode="auto">
            <a:xfrm>
              <a:off x="5136232" y="3061717"/>
              <a:ext cx="1019944" cy="7023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0" tIns="46038" rIns="0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450850" marR="0" indent="-4508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60000"/>
                </a:spcAft>
                <a:buClr>
                  <a:srgbClr val="CC3300"/>
                </a:buClr>
                <a:buSzPct val="120000"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Rettangolo 14"/>
            <p:cNvSpPr/>
            <p:nvPr/>
          </p:nvSpPr>
          <p:spPr bwMode="auto">
            <a:xfrm>
              <a:off x="6444208" y="910684"/>
              <a:ext cx="1224136" cy="1904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0" tIns="46038" rIns="0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450850" marR="0" indent="-4508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60000"/>
                </a:spcAft>
                <a:buClr>
                  <a:srgbClr val="CC3300"/>
                </a:buClr>
                <a:buSzPct val="120000"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Rettangolo 15"/>
            <p:cNvSpPr/>
            <p:nvPr/>
          </p:nvSpPr>
          <p:spPr bwMode="auto">
            <a:xfrm>
              <a:off x="8432700" y="1707654"/>
              <a:ext cx="303312" cy="287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0" tIns="46038" rIns="0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450850" marR="0" indent="-4508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60000"/>
                </a:spcAft>
                <a:buClr>
                  <a:srgbClr val="CC3300"/>
                </a:buClr>
                <a:buSzPct val="120000"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" name="Rettangolo 7"/>
          <p:cNvSpPr/>
          <p:nvPr/>
        </p:nvSpPr>
        <p:spPr>
          <a:xfrm>
            <a:off x="3203848" y="2867948"/>
            <a:ext cx="2664296" cy="1077218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marL="361950">
              <a:spcAft>
                <a:spcPts val="600"/>
              </a:spcAft>
              <a:buClrTx/>
            </a:pPr>
            <a:r>
              <a:rPr lang="it-IT" dirty="0"/>
              <a:t>Ufficio dei rifiuti e</a:t>
            </a:r>
            <a:br>
              <a:rPr lang="it-IT" dirty="0"/>
            </a:br>
            <a:r>
              <a:rPr lang="it-IT" dirty="0"/>
              <a:t>dei siti inquinati</a:t>
            </a:r>
            <a:br>
              <a:rPr lang="it-IT" dirty="0"/>
            </a:br>
            <a:r>
              <a:rPr lang="it-CH" dirty="0"/>
              <a:t>(URSI</a:t>
            </a:r>
            <a:r>
              <a:rPr lang="it-CH" dirty="0" smtClean="0"/>
              <a:t>)</a:t>
            </a:r>
            <a:endParaRPr lang="it-CH" sz="1000" dirty="0" smtClean="0"/>
          </a:p>
          <a:p>
            <a:pPr marL="361950">
              <a:spcAft>
                <a:spcPts val="600"/>
              </a:spcAft>
              <a:buClrTx/>
            </a:pPr>
            <a:endParaRPr lang="it-IT" sz="500" dirty="0"/>
          </a:p>
        </p:txBody>
      </p:sp>
    </p:spTree>
    <p:extLst>
      <p:ext uri="{BB962C8B-B14F-4D97-AF65-F5344CB8AC3E}">
        <p14:creationId xmlns:p14="http://schemas.microsoft.com/office/powerpoint/2010/main" val="308895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 smtClean="0">
                <a:solidFill>
                  <a:srgbClr val="0070C0"/>
                </a:solidFill>
              </a:rPr>
              <a:t>Recupero del fosforo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 bwMode="auto">
          <a:xfrm>
            <a:off x="395535" y="1131590"/>
            <a:ext cx="820737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Aft>
                <a:spcPts val="0"/>
              </a:spcAft>
              <a:buClr>
                <a:schemeClr val="tx1"/>
              </a:buClr>
              <a:buSzTx/>
              <a:tabLst>
                <a:tab pos="8159750" algn="r"/>
              </a:tabLst>
            </a:pPr>
            <a:r>
              <a:rPr lang="it-CH" sz="2400" dirty="0" smtClean="0">
                <a:solidFill>
                  <a:schemeClr val="tx1"/>
                </a:solidFill>
                <a:latin typeface="+mn-lt"/>
              </a:rPr>
              <a:t>Obiettivi</a:t>
            </a:r>
            <a:r>
              <a:rPr lang="it-CH" sz="2400" dirty="0">
                <a:solidFill>
                  <a:schemeClr val="tx1"/>
                </a:solidFill>
                <a:latin typeface="+mn-lt"/>
              </a:rPr>
              <a:t>	</a:t>
            </a:r>
            <a:endParaRPr lang="it-CH" sz="2400" dirty="0" smtClean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8159750" algn="r"/>
              </a:tabLst>
            </a:pPr>
            <a:endParaRPr lang="it-CH" sz="2000" b="0" dirty="0">
              <a:solidFill>
                <a:schemeClr val="tx1"/>
              </a:solidFill>
              <a:latin typeface="+mn-lt"/>
            </a:endParaRPr>
          </a:p>
          <a:p>
            <a:pPr marL="538163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CH" sz="2000" b="0" dirty="0" smtClean="0">
                <a:solidFill>
                  <a:schemeClr val="tx1"/>
                </a:solidFill>
                <a:latin typeface="+mn-lt"/>
              </a:rPr>
              <a:t>Promozione dell’economia circolare</a:t>
            </a:r>
            <a:endParaRPr lang="it-IT" sz="2000" b="0" dirty="0" smtClean="0">
              <a:solidFill>
                <a:schemeClr val="tx1"/>
              </a:solidFill>
              <a:latin typeface="+mn-lt"/>
            </a:endParaRPr>
          </a:p>
          <a:p>
            <a:pPr marL="538163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IT" sz="2000" b="0" dirty="0" smtClean="0">
                <a:solidFill>
                  <a:schemeClr val="tx1"/>
                </a:solidFill>
                <a:latin typeface="+mn-lt"/>
              </a:rPr>
              <a:t>Conservazione delle </a:t>
            </a:r>
            <a:r>
              <a:rPr lang="it-IT" sz="2000" b="0" dirty="0">
                <a:solidFill>
                  <a:schemeClr val="tx1"/>
                </a:solidFill>
                <a:latin typeface="+mn-lt"/>
              </a:rPr>
              <a:t>risorse attraverso </a:t>
            </a:r>
            <a:r>
              <a:rPr lang="it-IT" sz="2000" b="0" dirty="0" smtClean="0">
                <a:solidFill>
                  <a:schemeClr val="tx1"/>
                </a:solidFill>
                <a:latin typeface="+mn-lt"/>
              </a:rPr>
              <a:t>uno </a:t>
            </a:r>
            <a:r>
              <a:rPr lang="it-IT" sz="2000" b="0" dirty="0">
                <a:solidFill>
                  <a:schemeClr val="tx1"/>
                </a:solidFill>
                <a:latin typeface="+mn-lt"/>
              </a:rPr>
              <a:t>sviluppo sostenibile</a:t>
            </a:r>
          </a:p>
          <a:p>
            <a:pPr marL="538163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IT" sz="2000" b="0" dirty="0" smtClean="0">
                <a:solidFill>
                  <a:schemeClr val="tx1"/>
                </a:solidFill>
                <a:latin typeface="+mn-lt"/>
              </a:rPr>
              <a:t>Uso </a:t>
            </a:r>
            <a:r>
              <a:rPr lang="it-IT" sz="2000" b="0" dirty="0">
                <a:solidFill>
                  <a:schemeClr val="tx1"/>
                </a:solidFill>
                <a:latin typeface="+mn-lt"/>
              </a:rPr>
              <a:t>di </a:t>
            </a:r>
            <a:r>
              <a:rPr lang="it-IT" sz="2000" b="0" dirty="0" smtClean="0">
                <a:solidFill>
                  <a:schemeClr val="tx1"/>
                </a:solidFill>
                <a:latin typeface="+mn-lt"/>
              </a:rPr>
              <a:t>sostanze nutritive </a:t>
            </a:r>
            <a:r>
              <a:rPr lang="it-IT" sz="2000" b="0" dirty="0">
                <a:solidFill>
                  <a:schemeClr val="tx1"/>
                </a:solidFill>
                <a:latin typeface="+mn-lt"/>
              </a:rPr>
              <a:t>da materie prime </a:t>
            </a:r>
            <a:r>
              <a:rPr lang="it-IT" sz="2000" b="0" dirty="0" smtClean="0">
                <a:solidFill>
                  <a:schemeClr val="tx1"/>
                </a:solidFill>
                <a:latin typeface="+mn-lt"/>
              </a:rPr>
              <a:t>secondarie</a:t>
            </a:r>
          </a:p>
          <a:p>
            <a:pPr marL="538163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de-DE" sz="2000" b="0" dirty="0" err="1">
                <a:solidFill>
                  <a:schemeClr val="tx1"/>
                </a:solidFill>
                <a:latin typeface="+mn-lt"/>
              </a:rPr>
              <a:t>Riduzione</a:t>
            </a:r>
            <a:r>
              <a:rPr lang="de-DE" sz="2000" b="0" dirty="0">
                <a:solidFill>
                  <a:schemeClr val="tx1"/>
                </a:solidFill>
                <a:latin typeface="+mn-lt"/>
              </a:rPr>
              <a:t> del </a:t>
            </a:r>
            <a:r>
              <a:rPr lang="de-DE" sz="2000" b="0" dirty="0" err="1">
                <a:solidFill>
                  <a:schemeClr val="tx1"/>
                </a:solidFill>
                <a:latin typeface="+mn-lt"/>
              </a:rPr>
              <a:t>carico</a:t>
            </a:r>
            <a:r>
              <a:rPr lang="de-DE" sz="2000" b="0" dirty="0">
                <a:solidFill>
                  <a:schemeClr val="tx1"/>
                </a:solidFill>
                <a:latin typeface="+mn-lt"/>
              </a:rPr>
              <a:t> di </a:t>
            </a:r>
            <a:r>
              <a:rPr lang="de-DE" sz="2000" b="0" dirty="0" err="1">
                <a:solidFill>
                  <a:schemeClr val="tx1"/>
                </a:solidFill>
                <a:latin typeface="+mn-lt"/>
              </a:rPr>
              <a:t>sostanze</a:t>
            </a:r>
            <a:r>
              <a:rPr lang="de-DE" sz="2000" b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2000" b="0" dirty="0" err="1">
                <a:solidFill>
                  <a:schemeClr val="tx1"/>
                </a:solidFill>
                <a:latin typeface="+mn-lt"/>
              </a:rPr>
              <a:t>inquinanti</a:t>
            </a:r>
            <a:r>
              <a:rPr lang="de-DE" sz="2000" b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2000" b="0" dirty="0" err="1">
                <a:solidFill>
                  <a:schemeClr val="tx1"/>
                </a:solidFill>
                <a:latin typeface="+mn-lt"/>
              </a:rPr>
              <a:t>nel</a:t>
            </a:r>
            <a:r>
              <a:rPr lang="de-DE" sz="2000" b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2000" b="0" dirty="0" err="1">
                <a:solidFill>
                  <a:schemeClr val="tx1"/>
                </a:solidFill>
                <a:latin typeface="+mn-lt"/>
              </a:rPr>
              <a:t>terreno</a:t>
            </a:r>
            <a:r>
              <a:rPr lang="de-DE" sz="2000" b="0" dirty="0">
                <a:solidFill>
                  <a:schemeClr val="tx1"/>
                </a:solidFill>
                <a:latin typeface="+mn-lt"/>
              </a:rPr>
              <a:t> (es. U, </a:t>
            </a:r>
            <a:r>
              <a:rPr lang="de-DE" sz="2000" b="0" dirty="0" err="1">
                <a:solidFill>
                  <a:schemeClr val="tx1"/>
                </a:solidFill>
                <a:latin typeface="+mn-lt"/>
              </a:rPr>
              <a:t>Cd</a:t>
            </a:r>
            <a:r>
              <a:rPr lang="de-DE" sz="2000" b="0" dirty="0">
                <a:solidFill>
                  <a:schemeClr val="tx1"/>
                </a:solidFill>
                <a:latin typeface="+mn-lt"/>
              </a:rPr>
              <a:t>)</a:t>
            </a:r>
          </a:p>
          <a:p>
            <a:pPr marL="538163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IT" sz="2000" b="0" dirty="0" smtClean="0">
                <a:solidFill>
                  <a:schemeClr val="tx1"/>
                </a:solidFill>
                <a:latin typeface="+mn-lt"/>
              </a:rPr>
              <a:t>Riduzione della dipendenza dall’estero</a:t>
            </a:r>
          </a:p>
          <a:p>
            <a:pPr marL="538163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IT" sz="2000" b="0" dirty="0" smtClean="0">
                <a:solidFill>
                  <a:schemeClr val="tx1"/>
                </a:solidFill>
                <a:latin typeface="+mn-lt"/>
              </a:rPr>
              <a:t>Risparmio di volume nelle discariche</a:t>
            </a:r>
            <a:endParaRPr lang="it-IT" sz="20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758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/>
          <p:cNvSpPr txBox="1">
            <a:spLocks/>
          </p:cNvSpPr>
          <p:nvPr/>
        </p:nvSpPr>
        <p:spPr bwMode="auto">
          <a:xfrm>
            <a:off x="395535" y="1131590"/>
            <a:ext cx="820737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defTabSz="304800">
              <a:spcAft>
                <a:spcPts val="1200"/>
              </a:spcAft>
              <a:buClrTx/>
              <a:buSzTx/>
            </a:pPr>
            <a:r>
              <a:rPr lang="it-CH" sz="2400" dirty="0">
                <a:solidFill>
                  <a:schemeClr val="tx1"/>
                </a:solidFill>
              </a:rPr>
              <a:t>Diritto federale</a:t>
            </a:r>
          </a:p>
          <a:p>
            <a:pPr marL="361950" indent="-361950" algn="just" defTabSz="304800"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</a:pPr>
            <a:endParaRPr lang="it-CH" sz="1200" dirty="0">
              <a:solidFill>
                <a:schemeClr val="tx1"/>
              </a:solidFill>
            </a:endParaRPr>
          </a:p>
          <a:p>
            <a:pPr marL="361950" algn="just" defTabSz="304800">
              <a:spcAft>
                <a:spcPts val="0"/>
              </a:spcAft>
              <a:buClrTx/>
              <a:buSzTx/>
            </a:pPr>
            <a:endParaRPr lang="it-IT" sz="300" u="sng" dirty="0">
              <a:solidFill>
                <a:srgbClr val="009999"/>
              </a:solidFill>
            </a:endParaRPr>
          </a:p>
          <a:p>
            <a:pPr marL="361950" algn="just" defTabSz="304800">
              <a:spcAft>
                <a:spcPts val="0"/>
              </a:spcAft>
              <a:buClrTx/>
              <a:buSzTx/>
            </a:pPr>
            <a:r>
              <a:rPr lang="it-IT" sz="1600" u="sng" dirty="0">
                <a:solidFill>
                  <a:srgbClr val="009999"/>
                </a:solidFill>
              </a:rPr>
              <a:t>Allegato 2.6</a:t>
            </a:r>
          </a:p>
          <a:p>
            <a:pPr marL="361950" algn="just" defTabSz="304800">
              <a:spcAft>
                <a:spcPts val="0"/>
              </a:spcAft>
              <a:buClrTx/>
              <a:buSzTx/>
            </a:pPr>
            <a:r>
              <a:rPr lang="it-IT" sz="1600" dirty="0">
                <a:solidFill>
                  <a:srgbClr val="009999"/>
                </a:solidFill>
              </a:rPr>
              <a:t>Concimi </a:t>
            </a: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dirty="0">
                <a:solidFill>
                  <a:schemeClr val="bg1"/>
                </a:solidFill>
              </a:rPr>
              <a:t>2 	Prescrizioni di fornitura particolari</a:t>
            </a: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dirty="0">
                <a:solidFill>
                  <a:schemeClr val="bg1"/>
                </a:solidFill>
              </a:rPr>
              <a:t>2.1 	Fornitura di concimi</a:t>
            </a:r>
          </a:p>
          <a:p>
            <a:pPr marL="895350" indent="-177800">
              <a:spcAft>
                <a:spcPts val="300"/>
              </a:spcAft>
            </a:pPr>
            <a:r>
              <a:rPr lang="it-IT" sz="1600" b="0" baseline="30000" dirty="0">
                <a:solidFill>
                  <a:schemeClr val="bg1"/>
                </a:solidFill>
              </a:rPr>
              <a:t>1	</a:t>
            </a:r>
            <a:r>
              <a:rPr lang="it-IT" sz="1600" b="0" dirty="0">
                <a:solidFill>
                  <a:schemeClr val="bg1"/>
                </a:solidFill>
              </a:rPr>
              <a:t>I concimi possono essere forniti soltanto se, oltre ai requisiti posti dall'</a:t>
            </a:r>
            <a:r>
              <a:rPr lang="it-IT" sz="1600" b="0" dirty="0" err="1">
                <a:solidFill>
                  <a:schemeClr val="bg1"/>
                </a:solidFill>
              </a:rPr>
              <a:t>OCon</a:t>
            </a:r>
            <a:r>
              <a:rPr lang="it-IT" sz="1600" b="0" dirty="0">
                <a:solidFill>
                  <a:schemeClr val="bg1"/>
                </a:solidFill>
              </a:rPr>
              <a:t>, soddisfano anche quelli di cui al numero 2.2.</a:t>
            </a:r>
          </a:p>
          <a:p>
            <a:pPr marL="895350" indent="-1778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b="0" baseline="30000" dirty="0">
                <a:solidFill>
                  <a:schemeClr val="bg1"/>
                </a:solidFill>
              </a:rPr>
              <a:t>2	</a:t>
            </a:r>
            <a:r>
              <a:rPr lang="it-IT" sz="1600" dirty="0">
                <a:solidFill>
                  <a:schemeClr val="bg1"/>
                </a:solidFill>
              </a:rPr>
              <a:t>I fanghi di depurazione non possono essere forniti</a:t>
            </a:r>
            <a:r>
              <a:rPr lang="it-IT" sz="1600" b="0" dirty="0">
                <a:solidFill>
                  <a:schemeClr val="bg1"/>
                </a:solidFill>
              </a:rPr>
              <a:t>.</a:t>
            </a:r>
          </a:p>
          <a:p>
            <a:pPr marL="895350" indent="-1778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endParaRPr lang="it-IT" sz="3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  <a:uFill>
                  <a:solidFill>
                    <a:schemeClr val="bg1">
                      <a:lumMod val="65000"/>
                    </a:schemeClr>
                  </a:solidFill>
                </a:uFill>
              </a:rPr>
              <a:t>5 	Disposizioni transitorie relative ai fanghi di depurazione</a:t>
            </a: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  <a:uFill>
                  <a:solidFill>
                    <a:schemeClr val="bg1">
                      <a:lumMod val="65000"/>
                    </a:schemeClr>
                  </a:solidFill>
                </a:uFill>
              </a:rPr>
              <a:t>5.1 	Fornitura</a:t>
            </a:r>
          </a:p>
          <a:p>
            <a:pPr marL="893763" indent="-174625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b="0" baseline="30000" dirty="0" smtClean="0">
                <a:solidFill>
                  <a:schemeClr val="tx1"/>
                </a:solidFill>
                <a:uFill>
                  <a:solidFill>
                    <a:schemeClr val="bg1">
                      <a:lumMod val="65000"/>
                    </a:schemeClr>
                  </a:solidFill>
                </a:uFill>
              </a:rPr>
              <a:t>1 </a:t>
            </a:r>
            <a:r>
              <a:rPr lang="it-IT" sz="1600" dirty="0">
                <a:solidFill>
                  <a:schemeClr val="tx1"/>
                </a:solidFill>
                <a:uFill>
                  <a:solidFill>
                    <a:schemeClr val="bg1">
                      <a:lumMod val="65000"/>
                    </a:schemeClr>
                  </a:solidFill>
                </a:uFill>
              </a:rPr>
              <a:t>I fanghi di depurazione possono essere ancora forniti fino al </a:t>
            </a:r>
            <a:r>
              <a:rPr lang="it-IT" sz="1600" u="sng" dirty="0">
                <a:solidFill>
                  <a:schemeClr val="tx1"/>
                </a:solidFill>
                <a:uFill>
                  <a:solidFill>
                    <a:schemeClr val="bg1">
                      <a:lumMod val="65000"/>
                    </a:schemeClr>
                  </a:solidFill>
                </a:uFill>
              </a:rPr>
              <a:t>30 settembre 2006</a:t>
            </a:r>
            <a:r>
              <a:rPr lang="it-IT" sz="1600" dirty="0">
                <a:solidFill>
                  <a:schemeClr val="tx1"/>
                </a:solidFill>
                <a:uFill>
                  <a:solidFill>
                    <a:schemeClr val="bg1">
                      <a:lumMod val="65000"/>
                    </a:schemeClr>
                  </a:solidFill>
                </a:uFill>
              </a:rPr>
              <a:t>, …</a:t>
            </a: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endParaRPr lang="it-IT" sz="1600" dirty="0">
              <a:solidFill>
                <a:schemeClr val="tx1"/>
              </a:solidFill>
            </a:endParaRPr>
          </a:p>
          <a:p>
            <a:pPr marL="895350" indent="-1778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4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.</a:t>
            </a: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400" dirty="0">
                <a:solidFill>
                  <a:schemeClr val="tx1"/>
                </a:solidFill>
              </a:rPr>
              <a:t> </a:t>
            </a:r>
          </a:p>
          <a:p>
            <a:pPr marL="361950" indent="-266700" algn="just" defTabSz="304800">
              <a:spcAft>
                <a:spcPts val="0"/>
              </a:spcAft>
              <a:buClrTx/>
              <a:buSzTx/>
              <a:buFont typeface="Wingdings" pitchFamily="2" charset="2"/>
              <a:buAutoNum type="alphaLcPeriod"/>
            </a:pP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>
                <a:solidFill>
                  <a:srgbClr val="0070C0"/>
                </a:solidFill>
              </a:rPr>
              <a:t>Basi legali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292574" y="1131590"/>
            <a:ext cx="53103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04800">
              <a:spcAft>
                <a:spcPts val="0"/>
              </a:spcAft>
              <a:buClrTx/>
              <a:buSzTx/>
              <a:tabLst>
                <a:tab pos="5111750" algn="r"/>
              </a:tabLst>
            </a:pPr>
            <a:r>
              <a:rPr lang="it-IT" sz="2000" kern="0" dirty="0"/>
              <a:t>Ordinanza concernente la riduzione dei rischi</a:t>
            </a:r>
            <a:br>
              <a:rPr lang="it-IT" sz="2000" kern="0" dirty="0"/>
            </a:br>
            <a:r>
              <a:rPr lang="it-IT" sz="2000" kern="0" dirty="0"/>
              <a:t>nell'utilizzazione di determinate sostanze, preparati e oggetti particolarmente pericolosi</a:t>
            </a:r>
            <a:br>
              <a:rPr lang="it-IT" sz="2000" kern="0" dirty="0"/>
            </a:br>
            <a:r>
              <a:rPr lang="it-IT" sz="2000" kern="0" dirty="0"/>
              <a:t> 	(</a:t>
            </a:r>
            <a:r>
              <a:rPr lang="it-IT" sz="2000" kern="0" dirty="0" err="1"/>
              <a:t>ORRPChim</a:t>
            </a:r>
            <a:r>
              <a:rPr lang="it-IT" sz="2000" kern="0" dirty="0"/>
              <a:t>, 2005)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 bwMode="auto">
          <a:xfrm>
            <a:off x="393089" y="1135981"/>
            <a:ext cx="8207376" cy="38120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defTabSz="304800">
              <a:spcAft>
                <a:spcPts val="1200"/>
              </a:spcAft>
              <a:buClrTx/>
              <a:buSzTx/>
            </a:pPr>
            <a:r>
              <a:rPr lang="it-CH" sz="2400" dirty="0">
                <a:solidFill>
                  <a:schemeClr val="tx1"/>
                </a:solidFill>
              </a:rPr>
              <a:t>Diritto federale</a:t>
            </a:r>
          </a:p>
          <a:p>
            <a:pPr marL="361950" indent="-361950" algn="just" defTabSz="304800"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</a:pPr>
            <a:endParaRPr lang="it-CH" sz="1200" dirty="0">
              <a:solidFill>
                <a:schemeClr val="tx1"/>
              </a:solidFill>
            </a:endParaRPr>
          </a:p>
          <a:p>
            <a:pPr marL="361950" algn="just" defTabSz="304800">
              <a:spcAft>
                <a:spcPts val="0"/>
              </a:spcAft>
              <a:buClrTx/>
              <a:buSzTx/>
            </a:pPr>
            <a:endParaRPr lang="it-IT" sz="300" u="sng" dirty="0">
              <a:solidFill>
                <a:srgbClr val="009999"/>
              </a:solidFill>
            </a:endParaRPr>
          </a:p>
          <a:p>
            <a:pPr marL="361950" algn="just" defTabSz="304800">
              <a:spcAft>
                <a:spcPts val="0"/>
              </a:spcAft>
              <a:buClrTx/>
              <a:buSzTx/>
            </a:pPr>
            <a:r>
              <a:rPr lang="it-IT" sz="1600" u="sng" dirty="0">
                <a:solidFill>
                  <a:srgbClr val="009999"/>
                </a:solidFill>
              </a:rPr>
              <a:t>Allegato 2.6</a:t>
            </a:r>
          </a:p>
          <a:p>
            <a:pPr marL="361950" algn="just" defTabSz="304800">
              <a:spcAft>
                <a:spcPts val="0"/>
              </a:spcAft>
              <a:buClrTx/>
              <a:buSzTx/>
            </a:pPr>
            <a:r>
              <a:rPr lang="it-IT" sz="1600" dirty="0">
                <a:solidFill>
                  <a:srgbClr val="009999"/>
                </a:solidFill>
              </a:rPr>
              <a:t>Concimi </a:t>
            </a: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 	Prescrizioni di fornitura particolari</a:t>
            </a: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2.1 	Fornitura di concimi</a:t>
            </a:r>
          </a:p>
          <a:p>
            <a:pPr marL="895350" indent="-177800">
              <a:spcAft>
                <a:spcPts val="300"/>
              </a:spcAft>
            </a:pPr>
            <a:r>
              <a:rPr lang="it-IT" sz="1600" b="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	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concimi possono essere forniti soltanto se, oltre ai requisiti posti dall'</a:t>
            </a:r>
            <a:r>
              <a:rPr lang="it-IT" sz="1600" b="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OCon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soddisfano anche quelli di cui al numero 2.2.</a:t>
            </a:r>
          </a:p>
          <a:p>
            <a:pPr marL="895350" indent="-1778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b="0" baseline="30000" dirty="0">
                <a:solidFill>
                  <a:schemeClr val="tx1"/>
                </a:solidFill>
              </a:rPr>
              <a:t>2	</a:t>
            </a:r>
            <a:r>
              <a:rPr lang="it-IT" sz="1600" dirty="0">
                <a:solidFill>
                  <a:schemeClr val="tx1"/>
                </a:solidFill>
              </a:rPr>
              <a:t>I fanghi di depurazione non possono essere forniti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895350" indent="-1778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endParaRPr lang="it-IT" sz="3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strike="sngStrike" dirty="0">
                <a:solidFill>
                  <a:schemeClr val="tx1">
                    <a:lumMod val="50000"/>
                    <a:lumOff val="50000"/>
                  </a:schemeClr>
                </a:solidFill>
                <a:uFill>
                  <a:solidFill>
                    <a:schemeClr val="bg1">
                      <a:lumMod val="65000"/>
                    </a:schemeClr>
                  </a:solidFill>
                </a:uFill>
              </a:rPr>
              <a:t>5 	Disposizioni transitorie relative ai fanghi di depurazione</a:t>
            </a: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strike="sngStrike" dirty="0">
                <a:solidFill>
                  <a:schemeClr val="tx1">
                    <a:lumMod val="50000"/>
                    <a:lumOff val="50000"/>
                  </a:schemeClr>
                </a:solidFill>
                <a:uFill>
                  <a:solidFill>
                    <a:schemeClr val="bg1">
                      <a:lumMod val="65000"/>
                    </a:schemeClr>
                  </a:solidFill>
                </a:uFill>
              </a:rPr>
              <a:t>5.1 	Fornitura</a:t>
            </a:r>
          </a:p>
          <a:p>
            <a:pPr marL="893763" indent="-174625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b="0" strike="sngStrike" baseline="30000" dirty="0" smtClean="0">
                <a:solidFill>
                  <a:schemeClr val="tx1"/>
                </a:solidFill>
                <a:uFill>
                  <a:solidFill>
                    <a:schemeClr val="bg1">
                      <a:lumMod val="65000"/>
                    </a:schemeClr>
                  </a:solidFill>
                </a:uFill>
              </a:rPr>
              <a:t>1 </a:t>
            </a:r>
            <a:r>
              <a:rPr lang="it-IT" sz="1600" strike="sngStrike" dirty="0">
                <a:solidFill>
                  <a:schemeClr val="tx1"/>
                </a:solidFill>
                <a:uFill>
                  <a:solidFill>
                    <a:schemeClr val="bg1">
                      <a:lumMod val="65000"/>
                    </a:schemeClr>
                  </a:solidFill>
                </a:uFill>
              </a:rPr>
              <a:t>I fanghi di depurazione possono essere ancora forniti fino al </a:t>
            </a:r>
            <a:r>
              <a:rPr lang="it-IT" sz="1600" u="sng" strike="sngStrike" dirty="0">
                <a:solidFill>
                  <a:schemeClr val="tx1"/>
                </a:solidFill>
                <a:uFill>
                  <a:solidFill>
                    <a:schemeClr val="bg1">
                      <a:lumMod val="65000"/>
                    </a:schemeClr>
                  </a:solidFill>
                </a:uFill>
              </a:rPr>
              <a:t>30 settembre 2006</a:t>
            </a:r>
            <a:r>
              <a:rPr lang="it-IT" sz="1600" strike="sngStrike" dirty="0">
                <a:solidFill>
                  <a:schemeClr val="tx1"/>
                </a:solidFill>
                <a:uFill>
                  <a:solidFill>
                    <a:schemeClr val="bg1">
                      <a:lumMod val="65000"/>
                    </a:schemeClr>
                  </a:solidFill>
                </a:uFill>
              </a:rPr>
              <a:t>, …</a:t>
            </a: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endParaRPr lang="it-IT" sz="1600" dirty="0">
              <a:solidFill>
                <a:schemeClr val="tx1"/>
              </a:solidFill>
            </a:endParaRPr>
          </a:p>
          <a:p>
            <a:pPr marL="895350" indent="-1778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4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.</a:t>
            </a: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400" dirty="0">
                <a:solidFill>
                  <a:schemeClr val="tx1"/>
                </a:solidFill>
              </a:rPr>
              <a:t> </a:t>
            </a:r>
          </a:p>
          <a:p>
            <a:pPr marL="361950" indent="-266700" algn="just" defTabSz="304800">
              <a:spcAft>
                <a:spcPts val="0"/>
              </a:spcAft>
              <a:buClrTx/>
              <a:buSzTx/>
              <a:buFont typeface="Wingdings" pitchFamily="2" charset="2"/>
              <a:buAutoNum type="alphaLcPeriod"/>
            </a:pP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289334" y="1130908"/>
            <a:ext cx="53103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04800">
              <a:spcAft>
                <a:spcPts val="0"/>
              </a:spcAft>
              <a:buClrTx/>
              <a:buSzTx/>
              <a:tabLst>
                <a:tab pos="5111750" algn="r"/>
              </a:tabLst>
            </a:pPr>
            <a:r>
              <a:rPr lang="it-IT" sz="2000" kern="0" dirty="0"/>
              <a:t>Ordinanza concernente la riduzione dei rischi</a:t>
            </a:r>
            <a:br>
              <a:rPr lang="it-IT" sz="2000" kern="0" dirty="0"/>
            </a:br>
            <a:r>
              <a:rPr lang="it-IT" sz="2000" kern="0" dirty="0"/>
              <a:t>nell'utilizzazione di determinate sostanze, preparati e oggetti particolarmente pericolosi</a:t>
            </a:r>
            <a:br>
              <a:rPr lang="it-IT" sz="2000" kern="0" dirty="0"/>
            </a:br>
            <a:r>
              <a:rPr lang="it-IT" sz="2000" kern="0" dirty="0"/>
              <a:t> 	(</a:t>
            </a:r>
            <a:r>
              <a:rPr lang="it-IT" sz="2000" kern="0" dirty="0" err="1"/>
              <a:t>ORRPChim</a:t>
            </a:r>
            <a:r>
              <a:rPr lang="it-IT" sz="2000" kern="0" dirty="0"/>
              <a:t>, 2005)</a:t>
            </a:r>
          </a:p>
        </p:txBody>
      </p:sp>
    </p:spTree>
    <p:extLst>
      <p:ext uri="{BB962C8B-B14F-4D97-AF65-F5344CB8AC3E}">
        <p14:creationId xmlns:p14="http://schemas.microsoft.com/office/powerpoint/2010/main" val="174712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>
                <a:solidFill>
                  <a:srgbClr val="0070C0"/>
                </a:solidFill>
              </a:rPr>
              <a:t>Basi legali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 bwMode="auto">
          <a:xfrm>
            <a:off x="395535" y="1131590"/>
            <a:ext cx="820737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defTabSz="304800">
              <a:spcAft>
                <a:spcPts val="1200"/>
              </a:spcAft>
              <a:buClrTx/>
              <a:buSzTx/>
            </a:pPr>
            <a:r>
              <a:rPr lang="it-CH" sz="2400" dirty="0">
                <a:solidFill>
                  <a:schemeClr val="tx1"/>
                </a:solidFill>
              </a:rPr>
              <a:t>Diritto federale</a:t>
            </a:r>
          </a:p>
          <a:p>
            <a:pPr marL="361950" indent="-361950" algn="just" defTabSz="304800"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</a:pPr>
            <a:endParaRPr lang="it-CH" sz="100" dirty="0">
              <a:solidFill>
                <a:schemeClr val="tx1"/>
              </a:solidFill>
            </a:endParaRPr>
          </a:p>
          <a:p>
            <a:pPr marL="361950" algn="just" defTabSz="304800">
              <a:spcAft>
                <a:spcPts val="0"/>
              </a:spcAft>
              <a:buClrTx/>
              <a:buSzTx/>
            </a:pPr>
            <a:endParaRPr lang="it-CH" sz="1600" dirty="0">
              <a:solidFill>
                <a:schemeClr val="tx1"/>
              </a:solidFill>
            </a:endParaRPr>
          </a:p>
          <a:p>
            <a:pPr marL="361950" algn="just" defTabSz="304800">
              <a:spcAft>
                <a:spcPts val="0"/>
              </a:spcAft>
              <a:buClrTx/>
              <a:buSzTx/>
            </a:pPr>
            <a:r>
              <a:rPr lang="it-IT" sz="1600" u="sng" dirty="0">
                <a:solidFill>
                  <a:srgbClr val="009999"/>
                </a:solidFill>
              </a:rPr>
              <a:t>Allegato 2.6</a:t>
            </a: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dirty="0">
                <a:solidFill>
                  <a:srgbClr val="009999"/>
                </a:solidFill>
              </a:rPr>
              <a:t>Concimi </a:t>
            </a:r>
          </a:p>
          <a:p>
            <a:pPr marL="989013" indent="-627063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CH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	Utilizzazione</a:t>
            </a:r>
            <a:endParaRPr lang="it-IT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989013" indent="-627063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3.2 	Limitazioni</a:t>
            </a:r>
          </a:p>
          <a:p>
            <a:pPr marL="989013" indent="-627063" algn="just" defTabSz="304800">
              <a:spcAft>
                <a:spcPts val="300"/>
              </a:spcAft>
              <a:buClrTx/>
              <a:buSzTx/>
              <a:tabLst>
                <a:tab pos="8159750" algn="r"/>
              </a:tabLst>
            </a:pP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3.2.3	Residui provenienti da piccoli impianti di depurazione delle acque e da pozzi neri non agricoli senza scarico</a:t>
            </a:r>
          </a:p>
          <a:p>
            <a:pPr marL="1166813" indent="-182563" algn="just" defTabSz="304800">
              <a:spcAft>
                <a:spcPts val="300"/>
              </a:spcAft>
              <a:buClrTx/>
              <a:buSzTx/>
              <a:tabLst>
                <a:tab pos="8159750" algn="r"/>
              </a:tabLst>
            </a:pPr>
            <a:r>
              <a:rPr lang="it-IT" sz="1600" b="0" baseline="30000" dirty="0">
                <a:solidFill>
                  <a:schemeClr val="tx1"/>
                </a:solidFill>
              </a:rPr>
              <a:t>1	 </a:t>
            </a:r>
            <a:r>
              <a:rPr lang="it-IT" sz="1600" dirty="0">
                <a:solidFill>
                  <a:schemeClr val="tx1"/>
                </a:solidFill>
              </a:rPr>
              <a:t>I residui provenienti da impianti di depurazione non agricoli 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delle acque di scarico </a:t>
            </a:r>
            <a:r>
              <a:rPr lang="it-IT" sz="1600" dirty="0">
                <a:solidFill>
                  <a:schemeClr val="tx1"/>
                </a:solidFill>
              </a:rPr>
              <a:t>con un massimo di 200 abitanti equivalenti 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 dai pozzi neri non agricoli senza scarico</a:t>
            </a:r>
            <a:r>
              <a:rPr lang="it-IT" sz="1600" b="0" dirty="0">
                <a:solidFill>
                  <a:schemeClr val="tx1"/>
                </a:solidFill>
              </a:rPr>
              <a:t> </a:t>
            </a:r>
            <a:r>
              <a:rPr lang="it-IT" sz="1600" dirty="0">
                <a:solidFill>
                  <a:schemeClr val="tx1"/>
                </a:solidFill>
              </a:rPr>
              <a:t>possono essere impiegati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con l’autorizzazione delle autorità cantonali, </a:t>
            </a:r>
            <a:r>
              <a:rPr lang="it-IT" sz="1600" dirty="0">
                <a:solidFill>
                  <a:schemeClr val="tx1"/>
                </a:solidFill>
              </a:rPr>
              <a:t>su campi coltivati a foraggio ubicati in zone distanti o con infrastrutture viarie carenti. </a:t>
            </a:r>
          </a:p>
          <a:p>
            <a:pPr marL="984250" indent="-177800" algn="just" defTabSz="304800">
              <a:spcAft>
                <a:spcPts val="0"/>
              </a:spcAft>
              <a:buClrTx/>
              <a:buSzTx/>
              <a:buFont typeface="Wingdings" pitchFamily="2" charset="2"/>
              <a:buAutoNum type="alphaLcPeriod"/>
            </a:pP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292574" y="1131590"/>
            <a:ext cx="53103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04800">
              <a:spcAft>
                <a:spcPts val="0"/>
              </a:spcAft>
              <a:buClrTx/>
              <a:buSzTx/>
              <a:tabLst>
                <a:tab pos="5111750" algn="r"/>
              </a:tabLst>
            </a:pPr>
            <a:r>
              <a:rPr lang="it-IT" sz="2000" kern="0" dirty="0"/>
              <a:t>Ordinanza concernente la riduzione dei rischi</a:t>
            </a:r>
            <a:br>
              <a:rPr lang="it-IT" sz="2000" kern="0" dirty="0"/>
            </a:br>
            <a:r>
              <a:rPr lang="it-IT" sz="2000" kern="0" dirty="0"/>
              <a:t>nell'utilizzazione di determinate sostanze, preparati e oggetti particolarmente pericolosi</a:t>
            </a:r>
            <a:br>
              <a:rPr lang="it-IT" sz="2000" kern="0" dirty="0"/>
            </a:br>
            <a:r>
              <a:rPr lang="it-IT" sz="2000" kern="0" dirty="0"/>
              <a:t> 	(</a:t>
            </a:r>
            <a:r>
              <a:rPr lang="it-IT" sz="2000" kern="0" dirty="0" err="1"/>
              <a:t>ORRPChim</a:t>
            </a:r>
            <a:r>
              <a:rPr lang="it-IT" sz="2000" kern="0" dirty="0"/>
              <a:t>, 2005)</a:t>
            </a:r>
          </a:p>
        </p:txBody>
      </p:sp>
    </p:spTree>
    <p:extLst>
      <p:ext uri="{BB962C8B-B14F-4D97-AF65-F5344CB8AC3E}">
        <p14:creationId xmlns:p14="http://schemas.microsoft.com/office/powerpoint/2010/main" val="70797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>
                <a:solidFill>
                  <a:srgbClr val="0070C0"/>
                </a:solidFill>
              </a:rPr>
              <a:t>Basi legali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 bwMode="auto">
          <a:xfrm>
            <a:off x="395535" y="1131590"/>
            <a:ext cx="820737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CH" sz="2400" dirty="0">
                <a:solidFill>
                  <a:schemeClr val="tx1"/>
                </a:solidFill>
              </a:rPr>
              <a:t>Diritto federale 	</a:t>
            </a:r>
            <a:endParaRPr lang="it-CH" sz="2400" dirty="0" smtClean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  <a:buClrTx/>
              <a:buSzTx/>
              <a:tabLst>
                <a:tab pos="8159750" algn="r"/>
              </a:tabLst>
            </a:pPr>
            <a:endParaRPr lang="it-CH" sz="2000" b="0" kern="0" dirty="0" smtClean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2400" b="0" kern="0" dirty="0" smtClean="0">
                <a:solidFill>
                  <a:schemeClr val="tx1"/>
                </a:solidFill>
              </a:rPr>
              <a:t> </a:t>
            </a:r>
            <a:r>
              <a:rPr lang="it-IT" sz="1600" dirty="0" smtClean="0">
                <a:hlinkClick r:id="rId2"/>
              </a:rPr>
              <a:t>Art</a:t>
            </a:r>
            <a:r>
              <a:rPr lang="it-IT" sz="1600" dirty="0">
                <a:hlinkClick r:id="rId2"/>
              </a:rPr>
              <a:t>. 15 </a:t>
            </a:r>
            <a:r>
              <a:rPr lang="it-IT" sz="1600" b="0" dirty="0">
                <a:hlinkClick r:id="rId2"/>
              </a:rPr>
              <a:t>Rifiuti contenenti fosforo</a:t>
            </a:r>
            <a:endParaRPr lang="it-IT" sz="1600" b="0" dirty="0"/>
          </a:p>
          <a:p>
            <a:pPr marL="539750" indent="-177800" algn="just">
              <a:spcAft>
                <a:spcPts val="600"/>
              </a:spcAft>
            </a:pPr>
            <a:r>
              <a:rPr lang="it-IT" sz="1600" b="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	</a:t>
            </a:r>
            <a:r>
              <a:rPr lang="it-IT" sz="1600" dirty="0">
                <a:solidFill>
                  <a:schemeClr val="tx1"/>
                </a:solidFill>
              </a:rPr>
              <a:t>Il fosforo contenuto nelle </a:t>
            </a:r>
            <a:r>
              <a:rPr lang="it-IT" sz="1600" u="sng" dirty="0">
                <a:solidFill>
                  <a:schemeClr val="tx1"/>
                </a:solidFill>
              </a:rPr>
              <a:t>acque di scarico comunali</a:t>
            </a:r>
            <a:r>
              <a:rPr lang="it-IT" sz="1600" dirty="0">
                <a:solidFill>
                  <a:schemeClr val="tx1"/>
                </a:solidFill>
              </a:rPr>
              <a:t>, nei </a:t>
            </a:r>
            <a:r>
              <a:rPr lang="it-IT" sz="1600" u="sng" dirty="0">
                <a:solidFill>
                  <a:schemeClr val="tx1"/>
                </a:solidFill>
              </a:rPr>
              <a:t>fanghi di depurazione</a:t>
            </a:r>
            <a:r>
              <a:rPr lang="it-IT" sz="1600" dirty="0">
                <a:solidFill>
                  <a:schemeClr val="tx1"/>
                </a:solidFill>
              </a:rPr>
              <a:t> provenienti dagli impianti centrali di depurazione delle acque di scarico o dalle ceneri risultanti dal trattamento termico di tali fanghi di depurazione </a:t>
            </a:r>
            <a:r>
              <a:rPr lang="it-IT" sz="1600" u="sng" dirty="0">
                <a:solidFill>
                  <a:schemeClr val="tx1"/>
                </a:solidFill>
              </a:rPr>
              <a:t>dev'essere recuperato e riciclato</a:t>
            </a:r>
            <a:r>
              <a:rPr lang="it-IT" sz="1600" dirty="0">
                <a:solidFill>
                  <a:schemeClr val="tx1"/>
                </a:solidFill>
              </a:rPr>
              <a:t>.</a:t>
            </a:r>
          </a:p>
          <a:p>
            <a:pPr marL="539750" indent="-177800" algn="just">
              <a:spcAft>
                <a:spcPts val="600"/>
              </a:spcAft>
            </a:pPr>
            <a:r>
              <a:rPr lang="it-IT" sz="1400" b="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it-IT" sz="14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	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Il fosforo presente nelle farine animali e ossee dev'essere riciclato, sempre che tali farine non siano impiegate come alimenti per animali.</a:t>
            </a:r>
          </a:p>
          <a:p>
            <a:pPr marL="539750" indent="-177800" algn="just">
              <a:spcAft>
                <a:spcPts val="300"/>
              </a:spcAft>
            </a:pPr>
            <a:r>
              <a:rPr lang="it-IT" sz="1600" b="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	Nel processo di recupero del fosforo dai rifiuti di cui al capoverso 1 o 2 </a:t>
            </a:r>
            <a:r>
              <a:rPr lang="it-IT" sz="1600" dirty="0">
                <a:solidFill>
                  <a:schemeClr val="tx1"/>
                </a:solidFill>
              </a:rPr>
              <a:t>le sostanze nocive contenute in detti rifiuti devono essere eliminate utilizzando le più recenti tecnologie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Se </a:t>
            </a:r>
            <a:r>
              <a:rPr lang="it-IT" sz="1600" dirty="0">
                <a:solidFill>
                  <a:schemeClr val="tx1"/>
                </a:solidFill>
              </a:rPr>
              <a:t>il fosforo recuperato è impiegato per la produzione di un concime devono essere soddisfatti i requisiti di cui all'allegato 2.6 numero 2.2.4 </a:t>
            </a:r>
            <a:r>
              <a:rPr lang="it-IT" sz="1600" dirty="0" err="1">
                <a:solidFill>
                  <a:schemeClr val="tx1"/>
                </a:solidFill>
              </a:rPr>
              <a:t>ORRPChim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361950">
              <a:spcAft>
                <a:spcPts val="300"/>
              </a:spcAft>
              <a:buClrTx/>
              <a:buFont typeface="+mj-lt"/>
              <a:buAutoNum type="alphaLcPeriod"/>
            </a:pP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4030910" y="113159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kern="0" dirty="0"/>
              <a:t>Ordinanza sulla prevenzione</a:t>
            </a:r>
          </a:p>
          <a:p>
            <a:pPr algn="r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kern="0" dirty="0"/>
              <a:t>	 e lo smaltimento dei rifiuti</a:t>
            </a:r>
          </a:p>
          <a:p>
            <a:pPr algn="r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kern="0" dirty="0"/>
              <a:t>	(OPSR, 2015)</a:t>
            </a:r>
          </a:p>
        </p:txBody>
      </p:sp>
    </p:spTree>
    <p:extLst>
      <p:ext uri="{BB962C8B-B14F-4D97-AF65-F5344CB8AC3E}">
        <p14:creationId xmlns:p14="http://schemas.microsoft.com/office/powerpoint/2010/main" val="243580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>
                <a:solidFill>
                  <a:srgbClr val="0070C0"/>
                </a:solidFill>
              </a:rPr>
              <a:t>Basi legali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 bwMode="auto">
          <a:xfrm>
            <a:off x="395535" y="1131590"/>
            <a:ext cx="820737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CH" sz="2400" dirty="0">
                <a:solidFill>
                  <a:schemeClr val="tx1"/>
                </a:solidFill>
              </a:rPr>
              <a:t>Diritto federale 	</a:t>
            </a:r>
            <a:r>
              <a:rPr lang="it-IT" sz="2400" b="0" kern="0" dirty="0">
                <a:solidFill>
                  <a:schemeClr val="tx1"/>
                </a:solidFill>
              </a:rPr>
              <a:t> </a:t>
            </a:r>
            <a:r>
              <a:rPr lang="it-IT" sz="2000" b="0" kern="0" dirty="0">
                <a:solidFill>
                  <a:schemeClr val="tx1"/>
                </a:solidFill>
              </a:rPr>
              <a:t>Ordinanza sulla prevenzione</a:t>
            </a:r>
          </a:p>
          <a:p>
            <a:pPr algn="just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2000" b="0" kern="0" dirty="0">
                <a:solidFill>
                  <a:schemeClr val="tx1"/>
                </a:solidFill>
              </a:rPr>
              <a:t>	 e lo smaltimento dei rifiuti</a:t>
            </a:r>
          </a:p>
          <a:p>
            <a:pPr algn="just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2000" b="0" kern="0" dirty="0">
                <a:solidFill>
                  <a:schemeClr val="tx1"/>
                </a:solidFill>
              </a:rPr>
              <a:t>	(OPSR, 2015)</a:t>
            </a:r>
          </a:p>
          <a:p>
            <a:pPr marL="361950"/>
            <a:r>
              <a:rPr lang="it-CH" sz="1800" b="0" dirty="0"/>
              <a:t/>
            </a:r>
            <a:br>
              <a:rPr lang="it-CH" sz="1800" b="0" dirty="0"/>
            </a:br>
            <a:r>
              <a:rPr lang="it-IT" sz="1600" dirty="0">
                <a:hlinkClick r:id="rId2"/>
              </a:rPr>
              <a:t>Art. 51</a:t>
            </a:r>
            <a:r>
              <a:rPr lang="it-IT" sz="1600" b="0" dirty="0">
                <a:hlinkClick r:id="rId2"/>
              </a:rPr>
              <a:t> Rifiuti contenenti fosforo</a:t>
            </a:r>
            <a:endParaRPr lang="it-IT" sz="1600" b="0" dirty="0"/>
          </a:p>
          <a:p>
            <a:pPr marL="539750" indent="-177800" algn="just">
              <a:spcBef>
                <a:spcPts val="600"/>
              </a:spcBef>
              <a:spcAft>
                <a:spcPts val="300"/>
              </a:spcAft>
            </a:pPr>
            <a:r>
              <a:rPr lang="it-IT" sz="1600" dirty="0" smtClean="0">
                <a:solidFill>
                  <a:schemeClr val="tx1"/>
                </a:solidFill>
              </a:rPr>
              <a:t>L'obbligo </a:t>
            </a:r>
            <a:r>
              <a:rPr lang="it-IT" sz="1600" dirty="0">
                <a:solidFill>
                  <a:schemeClr val="tx1"/>
                </a:solidFill>
              </a:rPr>
              <a:t>di recuperare il fosforo </a:t>
            </a:r>
            <a:r>
              <a:rPr lang="it-IT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dai rifiuti secondo l'articolo </a:t>
            </a:r>
            <a:r>
              <a:rPr lang="it-IT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15 </a:t>
            </a:r>
            <a:r>
              <a:rPr lang="it-IT" sz="1600" dirty="0" smtClean="0">
                <a:solidFill>
                  <a:schemeClr val="tx1"/>
                </a:solidFill>
              </a:rPr>
              <a:t>vige </a:t>
            </a:r>
          </a:p>
          <a:p>
            <a:pPr marL="539750" indent="-177800" algn="just">
              <a:spcAft>
                <a:spcPts val="300"/>
              </a:spcAft>
            </a:pPr>
            <a:r>
              <a:rPr lang="it-IT" sz="1600" dirty="0" smtClean="0">
                <a:solidFill>
                  <a:schemeClr val="tx1"/>
                </a:solidFill>
              </a:rPr>
              <a:t>dal </a:t>
            </a:r>
            <a:r>
              <a:rPr lang="it-IT" sz="1600" u="sng" dirty="0">
                <a:solidFill>
                  <a:schemeClr val="tx1"/>
                </a:solidFill>
              </a:rPr>
              <a:t>1° gennaio 2026</a:t>
            </a:r>
            <a:r>
              <a:rPr lang="it-IT" sz="1600" dirty="0">
                <a:solidFill>
                  <a:schemeClr val="tx1"/>
                </a:solidFill>
              </a:rPr>
              <a:t>.</a:t>
            </a:r>
          </a:p>
          <a:p>
            <a:pPr marL="539750" indent="-177800" algn="just">
              <a:spcAft>
                <a:spcPts val="300"/>
              </a:spcAft>
            </a:pPr>
            <a:endParaRPr lang="it-CH" sz="1600" dirty="0" smtClean="0">
              <a:solidFill>
                <a:schemeClr val="tx1"/>
              </a:solidFill>
            </a:endParaRPr>
          </a:p>
          <a:p>
            <a:pPr marL="539750" indent="-177800" algn="just">
              <a:spcAft>
                <a:spcPts val="300"/>
              </a:spcAft>
            </a:pPr>
            <a:endParaRPr lang="it-CH" sz="1600" dirty="0">
              <a:solidFill>
                <a:schemeClr val="tx1"/>
              </a:solidFill>
            </a:endParaRPr>
          </a:p>
          <a:p>
            <a:pPr marL="539750" indent="-177800" algn="just">
              <a:spcAft>
                <a:spcPts val="300"/>
              </a:spcAft>
            </a:pPr>
            <a:r>
              <a:rPr lang="it-CH" sz="1600" b="0" dirty="0" smtClean="0">
                <a:solidFill>
                  <a:schemeClr val="tx1"/>
                </a:solidFill>
              </a:rPr>
              <a:t>L’Art. 51 è entrato in vigore il </a:t>
            </a:r>
            <a:r>
              <a:rPr lang="it-CH" sz="1600" dirty="0" smtClean="0">
                <a:solidFill>
                  <a:schemeClr val="tx1"/>
                </a:solidFill>
              </a:rPr>
              <a:t>1° gennaio 2016</a:t>
            </a:r>
            <a:endParaRPr lang="it-CH" sz="1600" dirty="0">
              <a:solidFill>
                <a:schemeClr val="tx1"/>
              </a:solidFill>
            </a:endParaRPr>
          </a:p>
          <a:p>
            <a:pPr marL="539750" indent="-177800" algn="just">
              <a:spcAft>
                <a:spcPts val="300"/>
              </a:spcAft>
            </a:pPr>
            <a:r>
              <a:rPr lang="it-CH" sz="1600" b="0" dirty="0">
                <a:solidFill>
                  <a:schemeClr val="tx1"/>
                </a:solidFill>
              </a:rPr>
              <a:t>Gli studi e i lavori preparatori sono in corso.</a:t>
            </a:r>
            <a:endParaRPr lang="it-IT" sz="16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93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 bwMode="auto">
          <a:xfrm>
            <a:off x="683568" y="339725"/>
            <a:ext cx="3240359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</a:pPr>
            <a:r>
              <a:rPr lang="it-IT" altLang="it-CH" sz="2400" kern="0" dirty="0">
                <a:solidFill>
                  <a:srgbClr val="0070C0"/>
                </a:solidFill>
              </a:rPr>
              <a:t>Basi legali</a:t>
            </a:r>
            <a:endParaRPr lang="it-CH" altLang="it-CH" sz="2400" kern="0" dirty="0">
              <a:solidFill>
                <a:srgbClr val="0070C0"/>
              </a:solidFill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 bwMode="auto">
          <a:xfrm>
            <a:off x="395535" y="1131590"/>
            <a:ext cx="820737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defTabSz="304800">
              <a:spcAft>
                <a:spcPts val="1200"/>
              </a:spcAft>
              <a:buClrTx/>
              <a:buSzTx/>
            </a:pPr>
            <a:r>
              <a:rPr lang="it-CH" sz="2400" dirty="0">
                <a:solidFill>
                  <a:schemeClr val="tx1"/>
                </a:solidFill>
              </a:rPr>
              <a:t>Diritto federale</a:t>
            </a:r>
          </a:p>
          <a:p>
            <a:pPr algn="just" defTabSz="304800">
              <a:spcAft>
                <a:spcPts val="1200"/>
              </a:spcAft>
              <a:buClrTx/>
              <a:buSzTx/>
            </a:pPr>
            <a:endParaRPr lang="it-IT" sz="2400" dirty="0">
              <a:solidFill>
                <a:schemeClr val="tx1"/>
              </a:solidFill>
            </a:endParaRPr>
          </a:p>
          <a:p>
            <a:pPr algn="just" defTabSz="304800">
              <a:spcAft>
                <a:spcPts val="1200"/>
              </a:spcAft>
              <a:buClrTx/>
              <a:buSzTx/>
            </a:pPr>
            <a:endParaRPr lang="it-IT" sz="2400" dirty="0">
              <a:solidFill>
                <a:schemeClr val="tx1"/>
              </a:solidFill>
            </a:endParaRPr>
          </a:p>
          <a:p>
            <a:pPr marL="361950" algn="just" defTabSz="304800">
              <a:spcAft>
                <a:spcPts val="1200"/>
              </a:spcAft>
              <a:buClrTx/>
              <a:buSzTx/>
            </a:pPr>
            <a:r>
              <a:rPr lang="it-IT" sz="1600" dirty="0">
                <a:solidFill>
                  <a:schemeClr val="tx1"/>
                </a:solidFill>
              </a:rPr>
              <a:t>Nuova categoria di concimi, nuovi valori limite per metalli pesanti e sostanze organiche</a:t>
            </a:r>
            <a:endParaRPr lang="it-CH" sz="1600" dirty="0">
              <a:solidFill>
                <a:schemeClr val="tx1"/>
              </a:solidFill>
            </a:endParaRPr>
          </a:p>
          <a:p>
            <a:pPr marL="361950" algn="just" defTabSz="304800">
              <a:spcAft>
                <a:spcPts val="0"/>
              </a:spcAft>
              <a:buClrTx/>
              <a:buSzTx/>
            </a:pPr>
            <a:r>
              <a:rPr lang="it-IT" sz="1600" u="sng" dirty="0">
                <a:solidFill>
                  <a:srgbClr val="009999"/>
                </a:solidFill>
              </a:rPr>
              <a:t>Allegato 2.6</a:t>
            </a:r>
          </a:p>
          <a:p>
            <a:pPr marL="717550" indent="-3556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dirty="0">
                <a:solidFill>
                  <a:srgbClr val="009999"/>
                </a:solidFill>
              </a:rPr>
              <a:t>Concimi </a:t>
            </a:r>
          </a:p>
          <a:p>
            <a:pPr marL="895350" indent="-5334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CH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	Prescrizioni di fornitura particolari</a:t>
            </a:r>
            <a:endParaRPr lang="it-IT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895350" indent="-5334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2.2	Requisiti di qualità</a:t>
            </a:r>
          </a:p>
          <a:p>
            <a:pPr marL="895350" indent="-533400" algn="just" defTabSz="304800">
              <a:spcAft>
                <a:spcPts val="0"/>
              </a:spcAft>
              <a:buClrTx/>
              <a:buSzTx/>
              <a:tabLst>
                <a:tab pos="8159750" algn="r"/>
              </a:tabLst>
            </a:pP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2.2.4	</a:t>
            </a:r>
            <a:r>
              <a:rPr lang="it-IT" sz="1600" dirty="0">
                <a:solidFill>
                  <a:schemeClr val="tx1"/>
                </a:solidFill>
              </a:rPr>
              <a:t>Concimi minerali ottenuti dal riciclaggio</a:t>
            </a:r>
          </a:p>
          <a:p>
            <a:pPr marL="895350" indent="-533400" algn="just" defTabSz="304800">
              <a:spcAft>
                <a:spcPts val="0"/>
              </a:spcAft>
              <a:buClrTx/>
              <a:buSzTx/>
              <a:buFont typeface="Wingdings" pitchFamily="2" charset="2"/>
              <a:buAutoNum type="alphaLcPeriod"/>
            </a:pPr>
            <a:endParaRPr lang="it-IT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292574" y="1131590"/>
            <a:ext cx="53103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04800">
              <a:spcAft>
                <a:spcPts val="0"/>
              </a:spcAft>
              <a:buClrTx/>
              <a:buSzTx/>
              <a:tabLst>
                <a:tab pos="5111750" algn="r"/>
              </a:tabLst>
            </a:pPr>
            <a:r>
              <a:rPr lang="it-IT" sz="2000" kern="0" dirty="0"/>
              <a:t>Ordinanza concernente la riduzione dei rischi</a:t>
            </a:r>
            <a:br>
              <a:rPr lang="it-IT" sz="2000" kern="0" dirty="0"/>
            </a:br>
            <a:r>
              <a:rPr lang="it-IT" sz="2000" kern="0" dirty="0"/>
              <a:t>nell'utilizzazione di determinate sostanze, preparati e oggetti particolarmente pericolosi</a:t>
            </a:r>
            <a:br>
              <a:rPr lang="it-IT" sz="2000" kern="0" dirty="0"/>
            </a:br>
            <a:r>
              <a:rPr lang="it-IT" sz="2000" kern="0" dirty="0"/>
              <a:t> 	(</a:t>
            </a:r>
            <a:r>
              <a:rPr lang="it-IT" sz="2000" kern="0" dirty="0" err="1"/>
              <a:t>ORRPChim</a:t>
            </a:r>
            <a:r>
              <a:rPr lang="it-IT" sz="2000" kern="0" dirty="0"/>
              <a:t>, 2005)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7494"/>
            <a:ext cx="5073930" cy="2887563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671" y="1533327"/>
            <a:ext cx="5040560" cy="3266481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08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Personalizza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70C0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0" tIns="46038" rIns="0" bIns="46038" numCol="1" anchor="ctr" anchorCtr="0" compatLnSpc="1">
        <a:prstTxWarp prst="textNoShape">
          <a:avLst/>
        </a:prstTxWarp>
      </a:bodyPr>
      <a:lstStyle>
        <a:defPPr marL="450850" marR="0" indent="-45085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60000"/>
          </a:spcAft>
          <a:buClr>
            <a:srgbClr val="CC3300"/>
          </a:buClr>
          <a:buSzPct val="120000"/>
          <a:buFont typeface="Wingdings" pitchFamily="2" charset="2"/>
          <a:buNone/>
          <a:tabLst/>
          <a:defRPr kumimoji="0" lang="it-IT" altLang="it-C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0" tIns="46038" rIns="0" bIns="46038" numCol="1" anchor="ctr" anchorCtr="0" compatLnSpc="1">
        <a:prstTxWarp prst="textNoShape">
          <a:avLst/>
        </a:prstTxWarp>
      </a:bodyPr>
      <a:lstStyle>
        <a:defPPr marL="450850" marR="0" indent="-45085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60000"/>
          </a:spcAft>
          <a:buClr>
            <a:srgbClr val="CC3300"/>
          </a:buClr>
          <a:buSzPct val="120000"/>
          <a:buFont typeface="Wingdings" pitchFamily="2" charset="2"/>
          <a:buNone/>
          <a:tabLst/>
          <a:defRPr kumimoji="0" lang="it-IT" altLang="it-C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rtlCol="0" anchor="t" anchorCtr="0" compatLnSpc="1">
        <a:prstTxWarp prst="textNoShape">
          <a:avLst/>
        </a:prstTxWarp>
        <a:spAutoFit/>
      </a:bodyPr>
      <a:lstStyle>
        <a:defPPr eaLnBrk="1" hangingPunct="1">
          <a:spcAft>
            <a:spcPts val="600"/>
          </a:spcAft>
          <a:buClrTx/>
          <a:buSzTx/>
          <a:defRPr sz="2000" b="1" dirty="0" smtClean="0">
            <a:latin typeface="+mn-lt"/>
          </a:defRPr>
        </a:defPPr>
      </a:lstStyle>
    </a:tx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ADC68158AE22443B0736413669B69B5" ma:contentTypeVersion="14" ma:contentTypeDescription="Creare un nuovo documento." ma:contentTypeScope="" ma:versionID="f7dc18cfd27cd511ad651d5b34c2220d">
  <xsd:schema xmlns:xsd="http://www.w3.org/2001/XMLSchema" xmlns:xs="http://www.w3.org/2001/XMLSchema" xmlns:p="http://schemas.microsoft.com/office/2006/metadata/properties" xmlns:ns2="56c1edf6-be81-452d-a18a-873408006b75" xmlns:ns3="500022df-510b-49f4-9c25-770d1af90034" targetNamespace="http://schemas.microsoft.com/office/2006/metadata/properties" ma:root="true" ma:fieldsID="d080b91e4b622410f1bb4f83254ac25f" ns2:_="" ns3:_="">
    <xsd:import namespace="56c1edf6-be81-452d-a18a-873408006b75"/>
    <xsd:import namespace="500022df-510b-49f4-9c25-770d1af90034"/>
    <xsd:element name="properties">
      <xsd:complexType>
        <xsd:sequence>
          <xsd:element name="documentManagement">
            <xsd:complexType>
              <xsd:all>
                <xsd:element ref="ns2:Descrizione" minOccurs="0"/>
                <xsd:element ref="ns2:InEvidenza" minOccurs="0"/>
                <xsd:element ref="ns2:Ordinamento" minOccurs="0"/>
                <xsd:element ref="ns2:o25eb73e229f4d10b877d5ec762fb0a4" minOccurs="0"/>
                <xsd:element ref="ns3:TaxCatchAll" minOccurs="0"/>
                <xsd:element ref="ns2:Target" minOccurs="0"/>
                <xsd:element ref="ns2:cedb35f1b32c4783853e9228d07d24fd" minOccurs="0"/>
                <xsd:element ref="ns2:hb75f49a3b8e4a5db108f81032febda4" minOccurs="0"/>
                <xsd:element ref="ns2:Visibil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c1edf6-be81-452d-a18a-873408006b75" elementFormDefault="qualified">
    <xsd:import namespace="http://schemas.microsoft.com/office/2006/documentManagement/types"/>
    <xsd:import namespace="http://schemas.microsoft.com/office/infopath/2007/PartnerControls"/>
    <xsd:element name="Descrizione" ma:index="8" nillable="true" ma:displayName="Descrizione" ma:internalName="Descrizione">
      <xsd:simpleType>
        <xsd:restriction base="dms:Note"/>
      </xsd:simpleType>
    </xsd:element>
    <xsd:element name="InEvidenza" ma:index="9" nillable="true" ma:displayName="InEvidenza" ma:default="0" ma:internalName="InEvidenza">
      <xsd:simpleType>
        <xsd:restriction base="dms:Boolean"/>
      </xsd:simpleType>
    </xsd:element>
    <xsd:element name="Ordinamento" ma:index="10" nillable="true" ma:displayName="Ordinamento" ma:internalName="Ordinamento">
      <xsd:simpleType>
        <xsd:restriction base="dms:Number"/>
      </xsd:simpleType>
    </xsd:element>
    <xsd:element name="o25eb73e229f4d10b877d5ec762fb0a4" ma:index="12" ma:taxonomy="true" ma:internalName="o25eb73e229f4d10b877d5ec762fb0a4" ma:taxonomyFieldName="PosizionamentoTAG" ma:displayName="PosizionamentoTAG" ma:readOnly="false" ma:default="" ma:fieldId="{825eb73e-229f-4d10-b877-d5ec762fb0a4}" ma:taxonomyMulti="true" ma:sspId="0701f52e-0181-41ca-bb28-d58fdf6a15c5" ma:termSetId="95bf7a6f-d12d-4766-94a8-edd4d6175a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rget" ma:index="14" nillable="true" ma:displayName="Target" ma:default="_blank" ma:format="Dropdown" ma:internalName="Target">
      <xsd:simpleType>
        <xsd:restriction base="dms:Choice">
          <xsd:enumeration value="_blank"/>
        </xsd:restriction>
      </xsd:simpleType>
    </xsd:element>
    <xsd:element name="cedb35f1b32c4783853e9228d07d24fd" ma:index="16" nillable="true" ma:taxonomy="true" ma:internalName="cedb35f1b32c4783853e9228d07d24fd" ma:taxonomyFieldName="Tipologia" ma:displayName="Tipologia" ma:default="" ma:fieldId="{cedb35f1-b32c-4783-853e-9228d07d24fd}" ma:sspId="0701f52e-0181-41ca-bb28-d58fdf6a15c5" ma:termSetId="e1f367c1-8e2b-4894-bcf5-9494590005a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hb75f49a3b8e4a5db108f81032febda4" ma:index="18" nillable="true" ma:taxonomy="true" ma:internalName="hb75f49a3b8e4a5db108f81032febda4" ma:taxonomyFieldName="UA" ma:displayName="UA" ma:default="" ma:fieldId="{1b75f49a-3b8e-4a5d-b108-f81032febda4}" ma:sspId="0701f52e-0181-41ca-bb28-d58fdf6a15c5" ma:termSetId="cb8069f6-d40e-47da-bff8-69516fa82cd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Visibile" ma:index="19" nillable="true" ma:displayName="Visibile" ma:default="1" ma:internalName="Visibil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0022df-510b-49f4-9c25-770d1af90034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Colonna per tutti i valori di tassonomia" ma:hidden="true" ma:list="{5e388310-b6cf-4596-88cd-bf04625af0ec}" ma:internalName="TaxCatchAll" ma:showField="CatchAllData" ma:web="500022df-510b-49f4-9c25-770d1af9003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rget xmlns="56c1edf6-be81-452d-a18a-873408006b75">_blank</Target>
    <cedb35f1b32c4783853e9228d07d24fd xmlns="56c1edf6-be81-452d-a18a-873408006b75">
      <Terms xmlns="http://schemas.microsoft.com/office/infopath/2007/PartnerControls">
        <TermInfo xmlns="http://schemas.microsoft.com/office/infopath/2007/PartnerControls">
          <TermName xmlns="http://schemas.microsoft.com/office/infopath/2007/PartnerControls">Modello</TermName>
          <TermId xmlns="http://schemas.microsoft.com/office/infopath/2007/PartnerControls">e4ed0d71-d8b7-4b95-acbb-0d70ef5ae075</TermId>
        </TermInfo>
      </Terms>
    </cedb35f1b32c4783853e9228d07d24fd>
    <Visibile xmlns="56c1edf6-be81-452d-a18a-873408006b75">true</Visibile>
    <Ordinamento xmlns="56c1edf6-be81-452d-a18a-873408006b75">4</Ordinamento>
    <o25eb73e229f4d10b877d5ec762fb0a4 xmlns="56c1edf6-be81-452d-a18a-873408006b75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Presentazioni</TermName>
          <TermId xmlns="http://schemas.microsoft.com/office/infopath/2007/PartnerControls">9c7477a8-b204-4d83-bfb0-d9bb63d63fa3</TermId>
        </TermInfo>
        <TermInfo xmlns="http://schemas.microsoft.com/office/infopath/2007/PartnerControls">
          <TermName xmlns="http://schemas.microsoft.com/office/infopath/2007/PartnerControls">Informazioni</TermName>
          <TermId xmlns="http://schemas.microsoft.com/office/infopath/2007/PartnerControls">633af67e-01ae-45bd-8207-da9957023ead</TermId>
        </TermInfo>
      </Terms>
    </o25eb73e229f4d10b877d5ec762fb0a4>
    <Descrizione xmlns="56c1edf6-be81-452d-a18a-873408006b75" xsi:nil="true"/>
    <InEvidenza xmlns="56c1edf6-be81-452d-a18a-873408006b75">false</InEvidenza>
    <hb75f49a3b8e4a5db108f81032febda4 xmlns="56c1edf6-be81-452d-a18a-873408006b75">
      <Terms xmlns="http://schemas.microsoft.com/office/infopath/2007/PartnerControls"/>
    </hb75f49a3b8e4a5db108f81032febda4>
    <TaxCatchAll xmlns="500022df-510b-49f4-9c25-770d1af90034">
      <Value xmlns="500022df-510b-49f4-9c25-770d1af90034">214</Value>
      <Value xmlns="500022df-510b-49f4-9c25-770d1af90034">206</Value>
      <Value xmlns="500022df-510b-49f4-9c25-770d1af90034">225</Value>
    </TaxCatchAl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2F2D2D-128A-4789-B148-74D691726DDA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26BA714-01FA-4C28-87B6-541FDE2376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c1edf6-be81-452d-a18a-873408006b75"/>
    <ds:schemaRef ds:uri="500022df-510b-49f4-9c25-770d1af900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E67696B-5824-4439-A59D-80E16E48EA55}">
  <ds:schemaRefs>
    <ds:schemaRef ds:uri="http://purl.org/dc/terms/"/>
    <ds:schemaRef ds:uri="http://www.w3.org/XML/1998/namespace"/>
    <ds:schemaRef ds:uri="56c1edf6-be81-452d-a18a-873408006b75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500022df-510b-49f4-9c25-770d1af90034"/>
  </ds:schemaRefs>
</ds:datastoreItem>
</file>

<file path=customXml/itemProps4.xml><?xml version="1.0" encoding="utf-8"?>
<ds:datastoreItem xmlns:ds="http://schemas.openxmlformats.org/officeDocument/2006/customXml" ds:itemID="{70E94538-CF3E-42A7-8F1E-678D0E16EA1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1146</TotalTime>
  <Words>504</Words>
  <Application>Microsoft Office PowerPoint</Application>
  <PresentationFormat>Presentazione su schermo (16:9)</PresentationFormat>
  <Paragraphs>225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23" baseType="lpstr">
      <vt:lpstr>Struttura predefinita</vt:lpstr>
      <vt:lpstr>GESTIONE DEI FANGHI IN SVIZZERA – ASPETTI NORMATIVI</vt:lpstr>
      <vt:lpstr>Indice</vt:lpstr>
      <vt:lpstr>UPAAI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Ulteriori informazioni</vt:lpstr>
    </vt:vector>
  </TitlesOfParts>
  <Company>AMMINISTRAZIONE CANTONALE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PowerPoint AC (Versione novembre 2017)</dc:title>
  <dc:creator>Chianese Giulia / fxse008</dc:creator>
  <cp:lastModifiedBy> / T000084</cp:lastModifiedBy>
  <cp:revision>418</cp:revision>
  <cp:lastPrinted>2019-10-22T14:33:19Z</cp:lastPrinted>
  <dcterms:created xsi:type="dcterms:W3CDTF">2012-08-21T11:21:35Z</dcterms:created>
  <dcterms:modified xsi:type="dcterms:W3CDTF">2019-10-24T21:51:44Z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osizionamentoTAG">
    <vt:lpwstr>214;#Presentazioni|9c7477a8-b204-4d83-bfb0-d9bb63d63fa3;#225;#Informazioni|633af67e-01ae-45bd-8207-da9957023ead</vt:lpwstr>
  </property>
  <property fmtid="{D5CDD505-2E9C-101B-9397-08002B2CF9AE}" pid="3" name="UA">
    <vt:lpwstr/>
  </property>
  <property fmtid="{D5CDD505-2E9C-101B-9397-08002B2CF9AE}" pid="4" name="Tipologia">
    <vt:lpwstr>206;#Modello|e4ed0d71-d8b7-4b95-acbb-0d70ef5ae075</vt:lpwstr>
  </property>
  <property fmtid="{D5CDD505-2E9C-101B-9397-08002B2CF9AE}" pid="5" name="xd_Signature">
    <vt:lpwstr/>
  </property>
  <property fmtid="{D5CDD505-2E9C-101B-9397-08002B2CF9AE}" pid="6" name="TemplateUrl">
    <vt:lpwstr/>
  </property>
  <property fmtid="{D5CDD505-2E9C-101B-9397-08002B2CF9AE}" pid="7" name="Order">
    <vt:lpwstr>4200.00000000000</vt:lpwstr>
  </property>
  <property fmtid="{D5CDD505-2E9C-101B-9397-08002B2CF9AE}" pid="8" name="xd_ProgID">
    <vt:lpwstr/>
  </property>
</Properties>
</file>