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8" r:id="rId3"/>
    <p:sldId id="279" r:id="rId4"/>
    <p:sldId id="280" r:id="rId5"/>
    <p:sldId id="282" r:id="rId6"/>
    <p:sldId id="281" r:id="rId7"/>
    <p:sldId id="285" r:id="rId8"/>
    <p:sldId id="284" r:id="rId9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2">
          <p15:clr>
            <a:srgbClr val="A4A3A4"/>
          </p15:clr>
        </p15:guide>
        <p15:guide id="4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993300"/>
    <a:srgbClr val="FF9966"/>
    <a:srgbClr val="D88BFF"/>
    <a:srgbClr val="CC66FF"/>
    <a:srgbClr val="CC00FF"/>
    <a:srgbClr val="66FFFF"/>
    <a:srgbClr val="99CCFF"/>
    <a:srgbClr val="FAB9AC"/>
    <a:srgbClr val="FAB6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7" autoAdjust="0"/>
    <p:restoredTop sz="92128" autoAdjust="0"/>
  </p:normalViewPr>
  <p:slideViewPr>
    <p:cSldViewPr snapToGrid="0" snapToObjects="1">
      <p:cViewPr varScale="1">
        <p:scale>
          <a:sx n="79" d="100"/>
          <a:sy n="79" d="100"/>
        </p:scale>
        <p:origin x="1363" y="62"/>
      </p:cViewPr>
      <p:guideLst>
        <p:guide orient="horz" pos="2160"/>
        <p:guide pos="2880"/>
        <p:guide orient="horz" pos="2162"/>
        <p:guide pos="2881"/>
      </p:guideLst>
    </p:cSldViewPr>
  </p:slideViewPr>
  <p:outlineViewPr>
    <p:cViewPr>
      <p:scale>
        <a:sx n="33" d="100"/>
        <a:sy n="33" d="100"/>
      </p:scale>
      <p:origin x="0" y="-17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3272A-CECB-4008-87B5-BF0EF049DE77}" type="datetimeFigureOut">
              <a:rPr lang="it-IT" smtClean="0"/>
              <a:t>25/10/2019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CCA79-1D1F-4D09-91FB-F404171450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8725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4CCA79-1D1F-4D09-91FB-F404171450E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2298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ttangolo 167"/>
          <p:cNvSpPr/>
          <p:nvPr userDrawn="1"/>
        </p:nvSpPr>
        <p:spPr>
          <a:xfrm>
            <a:off x="0" y="3832225"/>
            <a:ext cx="9144000" cy="3025775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69" name="Gruppo 168"/>
          <p:cNvGrpSpPr/>
          <p:nvPr userDrawn="1"/>
        </p:nvGrpSpPr>
        <p:grpSpPr>
          <a:xfrm>
            <a:off x="48007" y="3816351"/>
            <a:ext cx="9036647" cy="180000"/>
            <a:chOff x="1218340" y="275867"/>
            <a:chExt cx="17715122" cy="567843"/>
          </a:xfrm>
        </p:grpSpPr>
        <p:cxnSp>
          <p:nvCxnSpPr>
            <p:cNvPr id="170" name="Connettore 1 169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ttore 1 170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96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1 200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ttore 1 219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ttore 1 227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1 231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ttore 1 252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ttore 1 253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ttore 1 254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ttore 1 255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ttore 1 256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ttore 1 257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ttore 1 258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1 259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ttore 1 260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ttore 1 261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ttore 1 262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ttore 1 263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ttore 1 264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ttore 1 265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ttore 1 266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ttore 1 267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ttore 1 268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ttore 1 269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Connettore 1 270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ttore 1 271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ttore 1 272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ttore 1 273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ttore 1 274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ttore 1 275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ttore 1 276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ttore 1 277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ttore 1 278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ttore 1 279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ttore 1 280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ttore 1 281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ttore 1 282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ttore 1 283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ttore 1 284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ttore 1 285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ttore 1 286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Connettore 1 287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ttore 1 288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1534" y="4149725"/>
            <a:ext cx="7772400" cy="96837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41534" y="5260975"/>
            <a:ext cx="7772400" cy="13335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51481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ttangolo 252"/>
          <p:cNvSpPr/>
          <p:nvPr userDrawn="1"/>
        </p:nvSpPr>
        <p:spPr>
          <a:xfrm>
            <a:off x="-11043" y="-2107"/>
            <a:ext cx="9180000" cy="1269904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0000" y="90000"/>
            <a:ext cx="7920000" cy="612645"/>
          </a:xfrm>
        </p:spPr>
        <p:txBody>
          <a:bodyPr wrap="square" tIns="90000" bIns="90000">
            <a:spAutoFit/>
          </a:bodyPr>
          <a:lstStyle>
            <a:lvl1pPr>
              <a:defRPr sz="28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323726" cy="4525963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>
              <a:spcBef>
                <a:spcPts val="0"/>
              </a:spcBef>
              <a:spcAft>
                <a:spcPts val="600"/>
              </a:spcAft>
              <a:defRPr/>
            </a:lvl3pPr>
            <a:lvl4pPr>
              <a:spcBef>
                <a:spcPts val="0"/>
              </a:spcBef>
              <a:spcAft>
                <a:spcPts val="600"/>
              </a:spcAft>
              <a:defRPr/>
            </a:lvl4pPr>
            <a:lvl5pPr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29" name="Rettangolo 128"/>
          <p:cNvSpPr/>
          <p:nvPr userDrawn="1"/>
        </p:nvSpPr>
        <p:spPr>
          <a:xfrm>
            <a:off x="-11043" y="6137205"/>
            <a:ext cx="9180000" cy="731837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CasellaDiTesto 129"/>
          <p:cNvSpPr txBox="1"/>
          <p:nvPr userDrawn="1"/>
        </p:nvSpPr>
        <p:spPr>
          <a:xfrm>
            <a:off x="91520" y="6242032"/>
            <a:ext cx="3582306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FFFFFF"/>
                </a:solidFill>
                <a:latin typeface="Arial"/>
                <a:cs typeface="Arial"/>
              </a:rPr>
              <a:t>Dipartimento</a:t>
            </a:r>
            <a:r>
              <a:rPr lang="it-IT" sz="1200" b="1" baseline="0" dirty="0">
                <a:solidFill>
                  <a:srgbClr val="FFFFFF"/>
                </a:solidFill>
                <a:latin typeface="Arial"/>
                <a:cs typeface="Arial"/>
              </a:rPr>
              <a:t> di Ingegneria Civile e Ambientale</a:t>
            </a:r>
          </a:p>
          <a:p>
            <a:pPr>
              <a:spcAft>
                <a:spcPts val="600"/>
              </a:spcAft>
            </a:pPr>
            <a:r>
              <a:rPr lang="it-IT" sz="1200" b="1" baseline="0" dirty="0">
                <a:solidFill>
                  <a:srgbClr val="FFFFFF"/>
                </a:solidFill>
                <a:latin typeface="Arial"/>
                <a:cs typeface="Arial"/>
              </a:rPr>
              <a:t>Roberto Canziani</a:t>
            </a:r>
          </a:p>
        </p:txBody>
      </p:sp>
      <p:grpSp>
        <p:nvGrpSpPr>
          <p:cNvPr id="132" name="Gruppo 131"/>
          <p:cNvGrpSpPr/>
          <p:nvPr userDrawn="1"/>
        </p:nvGrpSpPr>
        <p:grpSpPr>
          <a:xfrm>
            <a:off x="48007" y="1089904"/>
            <a:ext cx="9036647" cy="180000"/>
            <a:chOff x="1218340" y="275867"/>
            <a:chExt cx="17715122" cy="567843"/>
          </a:xfrm>
        </p:grpSpPr>
        <p:cxnSp>
          <p:nvCxnSpPr>
            <p:cNvPr id="133" name="Connettore 1 132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ttore 1 134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ttore 1 135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1 137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1 139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ttore 1 141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1 142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ttore 1 144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ttore 1 145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1 148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1 150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ttore 1 152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ttore 1 154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ttore 1 155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ttore 1 157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ttore 1 158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1 159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ttore 1 160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ttore 1 161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ttore 1 162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ttore 1 163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ttore 1 164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ttore 1 165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ttore 1 166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ttore 1 167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ttore 1 168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ttore 1 169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ttore 1 170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96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1 200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ttore 1 219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ttore 1 227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1 231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4" name="Picture 2" descr="Y:\IMMAGINE _COORDINATA_2014\PPT\modello1\loghi_PNG\03_Polimi_logotipo_bandiera-1riga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898" y="6346378"/>
            <a:ext cx="2780124" cy="28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 userDrawn="1"/>
        </p:nvSpPr>
        <p:spPr>
          <a:xfrm>
            <a:off x="8442789" y="33613"/>
            <a:ext cx="7593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F66D248-3C69-4691-B241-C0E4CF874BFC}" type="slidenum">
              <a:rPr lang="it-IT" sz="1200" smtClean="0">
                <a:solidFill>
                  <a:schemeClr val="bg1"/>
                </a:solidFill>
                <a:latin typeface="Arial"/>
                <a:cs typeface="Arial"/>
              </a:rPr>
              <a:pPr algn="ctr"/>
              <a:t>‹N›</a:t>
            </a:fld>
            <a:r>
              <a:rPr lang="it-IT" sz="1200" dirty="0">
                <a:solidFill>
                  <a:schemeClr val="bg1"/>
                </a:solidFill>
                <a:latin typeface="Arial"/>
                <a:cs typeface="Arial"/>
              </a:rPr>
              <a:t>/7</a:t>
            </a:r>
          </a:p>
        </p:txBody>
      </p:sp>
    </p:spTree>
    <p:extLst>
      <p:ext uri="{BB962C8B-B14F-4D97-AF65-F5344CB8AC3E}">
        <p14:creationId xmlns:p14="http://schemas.microsoft.com/office/powerpoint/2010/main" val="125888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88521" y="139166"/>
            <a:ext cx="8581043" cy="84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143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11961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marL="0" indent="0" algn="l" defTabSz="457200" rtl="0" eaLnBrk="1" latinLnBrk="0" hangingPunct="1">
        <a:spcBef>
          <a:spcPct val="0"/>
        </a:spcBef>
        <a:buNone/>
        <a:defRPr sz="22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Wingdings" charset="2"/>
        <a:buNone/>
        <a:defRPr sz="2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costp2020.polimi.it/" TargetMode="External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01_Polimi_centrato_COL_positivo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6" b="11531"/>
          <a:stretch/>
        </p:blipFill>
        <p:spPr>
          <a:xfrm>
            <a:off x="80451" y="177408"/>
            <a:ext cx="2114619" cy="1264596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87442" y="4015711"/>
            <a:ext cx="6066277" cy="968375"/>
          </a:xfrm>
        </p:spPr>
        <p:txBody>
          <a:bodyPr>
            <a:normAutofit/>
          </a:bodyPr>
          <a:lstStyle/>
          <a:p>
            <a:r>
              <a:rPr lang="it-IT" sz="2800" dirty="0"/>
              <a:t>INTRODUZIONE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79434" y="5523076"/>
            <a:ext cx="8495129" cy="452113"/>
          </a:xfrm>
        </p:spPr>
        <p:txBody>
          <a:bodyPr>
            <a:normAutofit/>
          </a:bodyPr>
          <a:lstStyle/>
          <a:p>
            <a:pPr algn="r"/>
            <a:r>
              <a:rPr lang="it-IT" b="1" u="sng" dirty="0"/>
              <a:t>Roberto Canziani</a:t>
            </a:r>
            <a:endParaRPr lang="it-IT" b="1" dirty="0"/>
          </a:p>
        </p:txBody>
      </p:sp>
      <p:sp>
        <p:nvSpPr>
          <p:cNvPr id="13" name="Sottotitolo 2"/>
          <p:cNvSpPr txBox="1">
            <a:spLocks/>
          </p:cNvSpPr>
          <p:nvPr/>
        </p:nvSpPr>
        <p:spPr>
          <a:xfrm>
            <a:off x="479434" y="6127589"/>
            <a:ext cx="8495129" cy="452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22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it-IT" sz="1600" b="1" dirty="0"/>
              <a:t>Politecnico di Milano, DICA Sezione Ambientale</a:t>
            </a:r>
          </a:p>
        </p:txBody>
      </p:sp>
      <p:pic>
        <p:nvPicPr>
          <p:cNvPr id="11" name="Picture 10" descr="Ingegneria dell'Ambiente"/>
          <p:cNvPicPr>
            <a:picLocks noChangeAspect="1" noChangeArrowheads="1"/>
          </p:cNvPicPr>
          <p:nvPr/>
        </p:nvPicPr>
        <p:blipFill>
          <a:blip r:embed="rId4" cstate="print"/>
          <a:srcRect l="37936" r="1766"/>
          <a:stretch>
            <a:fillRect/>
          </a:stretch>
        </p:blipFill>
        <p:spPr bwMode="auto">
          <a:xfrm>
            <a:off x="1092476" y="1524553"/>
            <a:ext cx="1349924" cy="316281"/>
          </a:xfrm>
          <a:prstGeom prst="rect">
            <a:avLst/>
          </a:prstGeom>
          <a:noFill/>
        </p:spPr>
      </p:pic>
      <p:pic>
        <p:nvPicPr>
          <p:cNvPr id="14" name="Picture 10" descr="Ingegneria dell'Ambiente"/>
          <p:cNvPicPr>
            <a:picLocks noChangeAspect="1" noChangeArrowheads="1"/>
          </p:cNvPicPr>
          <p:nvPr/>
        </p:nvPicPr>
        <p:blipFill>
          <a:blip r:embed="rId5" cstate="print"/>
          <a:srcRect l="20723" t="4830" r="66754" b="8713"/>
          <a:stretch>
            <a:fillRect/>
          </a:stretch>
        </p:blipFill>
        <p:spPr bwMode="auto">
          <a:xfrm>
            <a:off x="387897" y="1445486"/>
            <a:ext cx="669412" cy="640620"/>
          </a:xfrm>
          <a:prstGeom prst="rect">
            <a:avLst/>
          </a:prstGeom>
          <a:noFill/>
        </p:spPr>
      </p:pic>
      <p:pic>
        <p:nvPicPr>
          <p:cNvPr id="16" name="Picture 14" descr="http://www.seam-eng.com/img_home/box-loghi_01.jpg"/>
          <p:cNvPicPr>
            <a:picLocks noChangeAspect="1" noChangeArrowheads="1"/>
          </p:cNvPicPr>
          <p:nvPr/>
        </p:nvPicPr>
        <p:blipFill>
          <a:blip r:embed="rId6" cstate="print"/>
          <a:srcRect l="17665" t="19683" r="20088" b="22462"/>
          <a:stretch>
            <a:fillRect/>
          </a:stretch>
        </p:blipFill>
        <p:spPr bwMode="auto">
          <a:xfrm>
            <a:off x="5290457" y="2875161"/>
            <a:ext cx="3374728" cy="871892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5290457" y="2454212"/>
            <a:ext cx="2176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In collaborazione con</a:t>
            </a:r>
          </a:p>
        </p:txBody>
      </p:sp>
      <p:sp>
        <p:nvSpPr>
          <p:cNvPr id="8" name="Rettangolo 7"/>
          <p:cNvSpPr/>
          <p:nvPr/>
        </p:nvSpPr>
        <p:spPr>
          <a:xfrm>
            <a:off x="4264090" y="546308"/>
            <a:ext cx="48799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“FANGHI DI DEPURAZIONE GESTIONE E IMPLICAZIONI NORMATIVE”</a:t>
            </a:r>
            <a:endParaRPr lang="it-IT" sz="3200" dirty="0"/>
          </a:p>
        </p:txBody>
      </p:sp>
      <p:pic>
        <p:nvPicPr>
          <p:cNvPr id="1026" name="Immagine 1" descr="Firm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5" y="2086106"/>
            <a:ext cx="305752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87897" y="3450190"/>
            <a:ext cx="2643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8"/>
              </a:rPr>
              <a:t>www.ecostp2020.polimi.it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8270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0000" y="90000"/>
            <a:ext cx="7920000" cy="612645"/>
          </a:xfrm>
        </p:spPr>
        <p:txBody>
          <a:bodyPr/>
          <a:lstStyle/>
          <a:p>
            <a:r>
              <a:rPr lang="it-IT" dirty="0"/>
              <a:t>Tre temi</a:t>
            </a:r>
          </a:p>
        </p:txBody>
      </p:sp>
      <p:sp>
        <p:nvSpPr>
          <p:cNvPr id="4" name="Rettangolo 3"/>
          <p:cNvSpPr/>
          <p:nvPr/>
        </p:nvSpPr>
        <p:spPr>
          <a:xfrm>
            <a:off x="179999" y="1490114"/>
            <a:ext cx="8837541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400" i="1" dirty="0">
                <a:latin typeface="DejaVuSans-Oblique"/>
              </a:rPr>
              <a:t>I fanghi come risorsa: sì, ma occorre uscire dall’emergenza</a:t>
            </a:r>
          </a:p>
          <a:p>
            <a:pPr>
              <a:spcBef>
                <a:spcPts val="600"/>
              </a:spcBef>
            </a:pPr>
            <a:r>
              <a:rPr lang="it-IT" sz="2400" i="1" dirty="0">
                <a:latin typeface="DejaVuSans-Oblique"/>
              </a:rPr>
              <a:t>   (basta fanghi in discarica!)</a:t>
            </a:r>
          </a:p>
          <a:p>
            <a:pPr>
              <a:spcBef>
                <a:spcPts val="600"/>
              </a:spcBef>
            </a:pPr>
            <a:endParaRPr lang="it-IT" sz="2400" i="1" dirty="0">
              <a:latin typeface="DejaVuSans-Oblique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400" i="1" dirty="0">
                <a:latin typeface="DejaVuSans-Oblique"/>
              </a:rPr>
              <a:t>Recupero di materie / prodotti dai fanghi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it-IT" sz="2400" i="1" dirty="0">
              <a:latin typeface="DejaVuSans-Oblique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it-IT" sz="2400" i="1" dirty="0">
                <a:latin typeface="DejaVuSans-Oblique"/>
              </a:rPr>
              <a:t>Recupero di energia dai fanghi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it-IT" sz="2400" i="1" dirty="0">
              <a:latin typeface="DejaVuSans-Oblique"/>
            </a:endParaRPr>
          </a:p>
          <a:p>
            <a:pPr>
              <a:spcBef>
                <a:spcPts val="600"/>
              </a:spcBef>
            </a:pPr>
            <a:endParaRPr lang="it-IT" sz="2400" i="1" dirty="0">
              <a:latin typeface="DejaVuSans-Oblique"/>
            </a:endParaRPr>
          </a:p>
        </p:txBody>
      </p:sp>
    </p:spTree>
    <p:extLst>
      <p:ext uri="{BB962C8B-B14F-4D97-AF65-F5344CB8AC3E}">
        <p14:creationId xmlns:p14="http://schemas.microsoft.com/office/powerpoint/2010/main" val="40625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Produrre pochi fanghi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89652" y="1600201"/>
            <a:ext cx="5864087" cy="3925956"/>
          </a:xfrm>
        </p:spPr>
        <p:txBody>
          <a:bodyPr>
            <a:noAutofit/>
          </a:bodyPr>
          <a:lstStyle/>
          <a:p>
            <a:pPr algn="ctr">
              <a:lnSpc>
                <a:spcPct val="270000"/>
              </a:lnSpc>
            </a:pPr>
            <a:r>
              <a:rPr lang="it-IT" sz="3200" dirty="0">
                <a:latin typeface="+mn-lt"/>
              </a:rPr>
              <a:t>Perché il loro smaltimento costa comunque </a:t>
            </a:r>
            <a:r>
              <a:rPr lang="it-IT" sz="3200" b="1" dirty="0">
                <a:solidFill>
                  <a:srgbClr val="FF0000"/>
                </a:solidFill>
                <a:latin typeface="+mn-lt"/>
              </a:rPr>
              <a:t>più</a:t>
            </a:r>
            <a:r>
              <a:rPr lang="it-IT" sz="3200" dirty="0">
                <a:latin typeface="+mn-lt"/>
              </a:rPr>
              <a:t> dei ricavi ottenibili da quello che si può recuperare</a:t>
            </a:r>
          </a:p>
        </p:txBody>
      </p:sp>
    </p:spTree>
    <p:extLst>
      <p:ext uri="{BB962C8B-B14F-4D97-AF65-F5344CB8AC3E}">
        <p14:creationId xmlns:p14="http://schemas.microsoft.com/office/powerpoint/2010/main" val="3332703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Produrre pochi fanghi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0000" y="1245636"/>
            <a:ext cx="8854670" cy="4525963"/>
          </a:xfrm>
        </p:spPr>
        <p:txBody>
          <a:bodyPr>
            <a:noAutofit/>
          </a:bodyPr>
          <a:lstStyle/>
          <a:p>
            <a:endParaRPr lang="it-IT" sz="2800" dirty="0">
              <a:latin typeface="+mn-lt"/>
            </a:endParaRPr>
          </a:p>
          <a:p>
            <a:pPr marL="457200" indent="-457200">
              <a:buFontTx/>
              <a:buChar char="-"/>
            </a:pPr>
            <a:r>
              <a:rPr lang="it-IT" sz="2800" dirty="0">
                <a:latin typeface="+mn-lt"/>
              </a:rPr>
              <a:t>Digestione anaerobica, spesso trascurata/abbandonata: </a:t>
            </a:r>
          </a:p>
          <a:p>
            <a:r>
              <a:rPr lang="it-IT" sz="2800" dirty="0">
                <a:latin typeface="+mn-lt"/>
              </a:rPr>
              <a:t>	manca</a:t>
            </a:r>
            <a:r>
              <a:rPr lang="it-IT" sz="2800" dirty="0"/>
              <a:t> </a:t>
            </a:r>
            <a:r>
              <a:rPr lang="it-IT" sz="2800" dirty="0" err="1"/>
              <a:t>know</a:t>
            </a:r>
            <a:r>
              <a:rPr lang="it-IT" sz="2800" dirty="0"/>
              <a:t> </a:t>
            </a:r>
            <a:r>
              <a:rPr lang="it-IT" sz="2800" dirty="0" err="1"/>
              <a:t>how</a:t>
            </a:r>
            <a:r>
              <a:rPr lang="it-IT" sz="2800" dirty="0"/>
              <a:t>?</a:t>
            </a:r>
            <a:endParaRPr lang="it-IT" sz="2800" dirty="0">
              <a:latin typeface="+mn-lt"/>
            </a:endParaRPr>
          </a:p>
          <a:p>
            <a:pPr marL="342900" indent="-342900">
              <a:buFontTx/>
              <a:buChar char="-"/>
            </a:pPr>
            <a:endParaRPr lang="it-IT" sz="2800" dirty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it-IT" sz="2800" dirty="0">
                <a:latin typeface="+mn-lt"/>
              </a:rPr>
              <a:t>Carbonizzazione </a:t>
            </a:r>
            <a:r>
              <a:rPr lang="it-IT" sz="2800" dirty="0" err="1">
                <a:latin typeface="+mn-lt"/>
              </a:rPr>
              <a:t>idrotermica</a:t>
            </a:r>
            <a:r>
              <a:rPr lang="it-IT" sz="2800" dirty="0">
                <a:latin typeface="+mn-lt"/>
              </a:rPr>
              <a:t> e recupero di </a:t>
            </a:r>
            <a:r>
              <a:rPr lang="it-IT" sz="2800" dirty="0" err="1">
                <a:latin typeface="+mn-lt"/>
              </a:rPr>
              <a:t>biochar</a:t>
            </a:r>
            <a:r>
              <a:rPr lang="it-IT" sz="2800" dirty="0">
                <a:latin typeface="+mn-lt"/>
              </a:rPr>
              <a:t>: quali condizioni lo rendono fattibile/conveniente?</a:t>
            </a:r>
          </a:p>
          <a:p>
            <a:pPr marL="342900" indent="-342900">
              <a:buFontTx/>
              <a:buChar char="-"/>
            </a:pPr>
            <a:endParaRPr lang="it-IT" sz="2800" dirty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it-IT" sz="2800" dirty="0">
                <a:latin typeface="+mn-lt"/>
              </a:rPr>
              <a:t>Termovalorizzazione: distruzione o recupero di materiali?</a:t>
            </a:r>
          </a:p>
          <a:p>
            <a:pPr marL="342900" indent="-342900">
              <a:buFontTx/>
              <a:buChar char="-"/>
            </a:pPr>
            <a:endParaRPr lang="it-IT" sz="2800" dirty="0">
              <a:latin typeface="+mn-lt"/>
            </a:endParaRPr>
          </a:p>
          <a:p>
            <a:pPr marL="342900" indent="-342900">
              <a:buFontTx/>
              <a:buChar char="-"/>
            </a:pPr>
            <a:endParaRPr lang="it-IT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93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Recupero di materia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97000"/>
            <a:ext cx="8323726" cy="4525963"/>
          </a:xfrm>
        </p:spPr>
        <p:txBody>
          <a:bodyPr>
            <a:normAutofit/>
          </a:bodyPr>
          <a:lstStyle/>
          <a:p>
            <a:r>
              <a:rPr lang="it-IT" dirty="0">
                <a:latin typeface="+mn-lt"/>
              </a:rPr>
              <a:t>In agricoltura andranno (forse) solo i fanghi considerati idonei</a:t>
            </a:r>
          </a:p>
          <a:p>
            <a:r>
              <a:rPr lang="it-IT" i="1" dirty="0">
                <a:latin typeface="+mn-lt"/>
              </a:rPr>
              <a:t>(bozza di regolamento Regione Lombardia)</a:t>
            </a:r>
          </a:p>
          <a:p>
            <a:endParaRPr lang="it-IT" dirty="0">
              <a:latin typeface="+mn-lt"/>
            </a:endParaRPr>
          </a:p>
          <a:p>
            <a:r>
              <a:rPr lang="it-IT" dirty="0">
                <a:latin typeface="+mn-lt"/>
              </a:rPr>
              <a:t>E i non idonei?</a:t>
            </a:r>
            <a:endParaRPr lang="it-IT" dirty="0">
              <a:latin typeface="+mn-lt"/>
              <a:sym typeface="Wingdings" panose="05000000000000000000" pitchFamily="2" charset="2"/>
            </a:endParaRPr>
          </a:p>
          <a:p>
            <a:endParaRPr lang="it-IT" dirty="0">
              <a:latin typeface="+mn-lt"/>
              <a:sym typeface="Wingdings" panose="05000000000000000000" pitchFamily="2" charset="2"/>
            </a:endParaRPr>
          </a:p>
          <a:p>
            <a:r>
              <a:rPr lang="it-IT" b="1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Termodistruzione della sostanza organica</a:t>
            </a:r>
            <a:r>
              <a:rPr lang="it-IT" dirty="0">
                <a:latin typeface="+mn-lt"/>
                <a:sym typeface="Wingdings" panose="05000000000000000000" pitchFamily="2" charset="2"/>
              </a:rPr>
              <a:t>, non degli inerti</a:t>
            </a:r>
          </a:p>
          <a:p>
            <a:r>
              <a:rPr lang="it-IT" dirty="0">
                <a:latin typeface="+mn-lt"/>
                <a:sym typeface="Wingdings" panose="05000000000000000000" pitchFamily="2" charset="2"/>
              </a:rPr>
              <a:t>Dagli inerti si possono recuperare </a:t>
            </a:r>
          </a:p>
          <a:p>
            <a:pPr marL="342900" indent="-342900">
              <a:buFontTx/>
              <a:buChar char="-"/>
            </a:pPr>
            <a:r>
              <a:rPr lang="it-IT" dirty="0">
                <a:latin typeface="+mn-lt"/>
                <a:sym typeface="Wingdings" panose="05000000000000000000" pitchFamily="2" charset="2"/>
              </a:rPr>
              <a:t>Materiali per edilizia </a:t>
            </a:r>
          </a:p>
          <a:p>
            <a:pPr marL="342900" indent="-342900">
              <a:buFontTx/>
              <a:buChar char="-"/>
            </a:pPr>
            <a:r>
              <a:rPr lang="it-IT" dirty="0">
                <a:latin typeface="+mn-lt"/>
                <a:sym typeface="Wingdings" panose="05000000000000000000" pitchFamily="2" charset="2"/>
              </a:rPr>
              <a:t>Fosforo</a:t>
            </a:r>
            <a:endParaRPr lang="it-IT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2683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Recupero di energia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3200" dirty="0">
                <a:latin typeface="+mn-lt"/>
              </a:rPr>
              <a:t>Termovalorizzazione</a:t>
            </a:r>
          </a:p>
          <a:p>
            <a:pPr marL="342900" indent="-342900">
              <a:buFontTx/>
              <a:buChar char="-"/>
            </a:pPr>
            <a:r>
              <a:rPr lang="it-IT" sz="3200" dirty="0" err="1">
                <a:latin typeface="+mn-lt"/>
              </a:rPr>
              <a:t>Monoincenerimento</a:t>
            </a:r>
            <a:r>
              <a:rPr lang="it-IT" sz="3200" dirty="0">
                <a:latin typeface="+mn-lt"/>
              </a:rPr>
              <a:t> (es. Svizzera, Germania)</a:t>
            </a:r>
          </a:p>
          <a:p>
            <a:pPr marL="342900" indent="-342900">
              <a:buFontTx/>
              <a:buChar char="-"/>
            </a:pPr>
            <a:r>
              <a:rPr lang="it-IT" sz="3200" dirty="0">
                <a:latin typeface="+mn-lt"/>
              </a:rPr>
              <a:t>Co-incenerimento (es. Piacenza) </a:t>
            </a:r>
          </a:p>
          <a:p>
            <a:pPr marL="342900" indent="-342900">
              <a:buFontTx/>
              <a:buChar char="-"/>
            </a:pPr>
            <a:r>
              <a:rPr lang="it-IT" sz="3200" dirty="0">
                <a:latin typeface="+mn-lt"/>
              </a:rPr>
              <a:t>Pirolisi (es. Coblenza)</a:t>
            </a:r>
          </a:p>
          <a:p>
            <a:endParaRPr lang="it-IT" sz="3200" dirty="0">
              <a:latin typeface="+mn-lt"/>
            </a:endParaRPr>
          </a:p>
          <a:p>
            <a:r>
              <a:rPr lang="it-IT" sz="3200" dirty="0">
                <a:latin typeface="+mn-lt"/>
              </a:rPr>
              <a:t>Contenuto energetico (PCI): 16 - 25 MJ/</a:t>
            </a:r>
            <a:r>
              <a:rPr lang="it-IT" sz="3200" dirty="0" err="1">
                <a:latin typeface="+mn-lt"/>
              </a:rPr>
              <a:t>kgSS</a:t>
            </a:r>
            <a:r>
              <a:rPr lang="it-IT" sz="3200" dirty="0">
                <a:latin typeface="+mn-lt"/>
              </a:rPr>
              <a:t> </a:t>
            </a:r>
          </a:p>
          <a:p>
            <a:r>
              <a:rPr lang="it-IT" sz="3200" dirty="0">
                <a:latin typeface="+mn-lt"/>
              </a:rPr>
              <a:t>Se SS &gt; 35 – 40% </a:t>
            </a:r>
            <a:r>
              <a:rPr lang="it-IT" sz="3200" dirty="0">
                <a:latin typeface="+mn-lt"/>
                <a:sym typeface="Wingdings" panose="05000000000000000000" pitchFamily="2" charset="2"/>
              </a:rPr>
              <a:t> PCI &gt; </a:t>
            </a:r>
            <a:r>
              <a:rPr lang="it-IT" sz="3200" dirty="0">
                <a:latin typeface="+mn-lt"/>
              </a:rPr>
              <a:t>8 MJ/kg, non servono combustibili ausiliari.</a:t>
            </a:r>
          </a:p>
          <a:p>
            <a:pPr marL="342900" indent="-342900">
              <a:buFontTx/>
              <a:buChar char="-"/>
            </a:pPr>
            <a:endParaRPr lang="it-IT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4620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91DE5F2B-471F-4E8F-BB45-F375E2F721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174" y="894151"/>
            <a:ext cx="6504699" cy="4320000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BA14E25-3E12-436C-8FCF-0E5D419E2AE8}"/>
              </a:ext>
            </a:extLst>
          </p:cNvPr>
          <p:cNvSpPr txBox="1"/>
          <p:nvPr/>
        </p:nvSpPr>
        <p:spPr>
          <a:xfrm>
            <a:off x="1017940" y="2643534"/>
            <a:ext cx="3752304" cy="2739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162A2DA-DCD9-460B-A5D4-5DC9F45AC290}"/>
              </a:ext>
            </a:extLst>
          </p:cNvPr>
          <p:cNvSpPr txBox="1"/>
          <p:nvPr/>
        </p:nvSpPr>
        <p:spPr>
          <a:xfrm>
            <a:off x="168813" y="2650425"/>
            <a:ext cx="4234679" cy="23698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endParaRPr lang="en-US" sz="1600" b="1" dirty="0">
              <a:solidFill>
                <a:srgbClr val="1DAAE2"/>
              </a:solidFill>
            </a:endParaRPr>
          </a:p>
          <a:p>
            <a:pPr algn="r" defTabSz="874669"/>
            <a:r>
              <a:rPr lang="en-US" sz="2400" b="1" dirty="0">
                <a:solidFill>
                  <a:srgbClr val="1DAAE2"/>
                </a:solidFill>
              </a:rPr>
              <a:t>5</a:t>
            </a:r>
            <a:r>
              <a:rPr lang="en-US" sz="2400" b="1" baseline="30000" dirty="0">
                <a:solidFill>
                  <a:srgbClr val="1DAAE2"/>
                </a:solidFill>
              </a:rPr>
              <a:t>th</a:t>
            </a:r>
            <a:r>
              <a:rPr lang="en-US" sz="2400" b="1" dirty="0">
                <a:solidFill>
                  <a:srgbClr val="1DAAE2"/>
                </a:solidFill>
              </a:rPr>
              <a:t> International Conference </a:t>
            </a:r>
            <a:br>
              <a:rPr lang="en-US" sz="2400" b="1" dirty="0">
                <a:solidFill>
                  <a:srgbClr val="1DAAE2"/>
                </a:solidFill>
              </a:rPr>
            </a:br>
            <a:r>
              <a:rPr lang="en-US" sz="2400" b="1" dirty="0">
                <a:solidFill>
                  <a:srgbClr val="1DAAE2"/>
                </a:solidFill>
              </a:rPr>
              <a:t>on Ecotechnologies for Wastewater Treatment</a:t>
            </a:r>
          </a:p>
          <a:p>
            <a:pPr algn="r" defTabSz="874669"/>
            <a:endParaRPr lang="en-US" sz="2000" b="1" dirty="0">
              <a:solidFill>
                <a:srgbClr val="1DAAE2"/>
              </a:solidFill>
            </a:endParaRPr>
          </a:p>
          <a:p>
            <a:pPr algn="r" defTabSz="874669"/>
            <a:r>
              <a:rPr lang="en-US" sz="2000" b="1" dirty="0">
                <a:solidFill>
                  <a:srgbClr val="1DAAE2"/>
                </a:solidFill>
              </a:rPr>
              <a:t>Impacting the environment with innovation in wastewater treatment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E79E576-C15E-48E9-AB26-DB1BFA9687E9}"/>
              </a:ext>
            </a:extLst>
          </p:cNvPr>
          <p:cNvSpPr txBox="1"/>
          <p:nvPr/>
        </p:nvSpPr>
        <p:spPr>
          <a:xfrm>
            <a:off x="2184067" y="5818447"/>
            <a:ext cx="4835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www.ecostp2020.polimi.it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855164D2-A90D-4F2A-ABBC-2BEB88812AFA}"/>
              </a:ext>
            </a:extLst>
          </p:cNvPr>
          <p:cNvSpPr/>
          <p:nvPr/>
        </p:nvSpPr>
        <p:spPr>
          <a:xfrm>
            <a:off x="2963601" y="239781"/>
            <a:ext cx="53312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Milan, Italy - June 22-26, 2020</a:t>
            </a:r>
            <a:endParaRPr lang="en-US" sz="2400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27F885BB-0F1D-4FBF-ABC1-F691ACE27C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31" y="222052"/>
            <a:ext cx="2608471" cy="12969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FEDA5B8D-001B-444C-833E-7CE72C879B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076" t="56824" r="22577" b="31888"/>
          <a:stretch/>
        </p:blipFill>
        <p:spPr>
          <a:xfrm>
            <a:off x="6942769" y="5636725"/>
            <a:ext cx="773724" cy="773723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9048098-B6C4-4F43-B6E0-AD729ACFB5C6}"/>
              </a:ext>
            </a:extLst>
          </p:cNvPr>
          <p:cNvSpPr txBox="1"/>
          <p:nvPr/>
        </p:nvSpPr>
        <p:spPr>
          <a:xfrm>
            <a:off x="7764654" y="5662739"/>
            <a:ext cx="10305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CALL FOR ABSTRACT IS OPEN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06E8A0E-733F-469E-B809-73FAF3DED3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30" y="5027196"/>
            <a:ext cx="2228015" cy="173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99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86000" y="2965450"/>
            <a:ext cx="4724400" cy="977899"/>
          </a:xfrm>
        </p:spPr>
        <p:txBody>
          <a:bodyPr>
            <a:noAutofit/>
          </a:bodyPr>
          <a:lstStyle/>
          <a:p>
            <a:r>
              <a:rPr lang="it-IT" sz="5400" dirty="0"/>
              <a:t>Buon lavoro!</a:t>
            </a:r>
          </a:p>
        </p:txBody>
      </p:sp>
    </p:spTree>
    <p:extLst>
      <p:ext uri="{BB962C8B-B14F-4D97-AF65-F5344CB8AC3E}">
        <p14:creationId xmlns:p14="http://schemas.microsoft.com/office/powerpoint/2010/main" val="2278366146"/>
      </p:ext>
    </p:extLst>
  </p:cSld>
  <p:clrMapOvr>
    <a:masterClrMapping/>
  </p:clrMapOvr>
</p:sld>
</file>

<file path=ppt/theme/theme1.xml><?xml version="1.0" encoding="utf-8"?>
<a:theme xmlns:a="http://schemas.openxmlformats.org/drawingml/2006/main" name="PO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1876</TotalTime>
  <Words>216</Words>
  <Application>Microsoft Office PowerPoint</Application>
  <PresentationFormat>Presentazione su schermo (4:3)</PresentationFormat>
  <Paragraphs>50</Paragraphs>
  <Slides>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DejaVuSans-Oblique</vt:lpstr>
      <vt:lpstr>Wingdings</vt:lpstr>
      <vt:lpstr>POLI</vt:lpstr>
      <vt:lpstr>INTRODUZIONE</vt:lpstr>
      <vt:lpstr>Tre temi</vt:lpstr>
      <vt:lpstr>Produrre pochi fanghi</vt:lpstr>
      <vt:lpstr>Produrre pochi fanghi</vt:lpstr>
      <vt:lpstr>Recupero di materia</vt:lpstr>
      <vt:lpstr>Recupero di energia</vt:lpstr>
      <vt:lpstr>Presentazione standard di PowerPoint</vt:lpstr>
      <vt:lpstr>Presentazione standard di PowerPoint</vt:lpstr>
    </vt:vector>
  </TitlesOfParts>
  <Company>Area Servizi 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Colleoni</dc:creator>
  <cp:lastModifiedBy>Stefano</cp:lastModifiedBy>
  <cp:revision>175</cp:revision>
  <dcterms:created xsi:type="dcterms:W3CDTF">2015-05-26T12:27:57Z</dcterms:created>
  <dcterms:modified xsi:type="dcterms:W3CDTF">2019-10-25T06:39:50Z</dcterms:modified>
</cp:coreProperties>
</file>