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256" r:id="rId2"/>
    <p:sldId id="454" r:id="rId3"/>
    <p:sldId id="257" r:id="rId4"/>
    <p:sldId id="452" r:id="rId5"/>
    <p:sldId id="262" r:id="rId6"/>
    <p:sldId id="450" r:id="rId7"/>
    <p:sldId id="451" r:id="rId8"/>
    <p:sldId id="319" r:id="rId9"/>
    <p:sldId id="329" r:id="rId10"/>
    <p:sldId id="458" r:id="rId11"/>
    <p:sldId id="459" r:id="rId12"/>
    <p:sldId id="456" r:id="rId13"/>
    <p:sldId id="265" r:id="rId14"/>
    <p:sldId id="268" r:id="rId15"/>
    <p:sldId id="269" r:id="rId16"/>
    <p:sldId id="270" r:id="rId17"/>
    <p:sldId id="272" r:id="rId18"/>
    <p:sldId id="266" r:id="rId19"/>
    <p:sldId id="453" r:id="rId20"/>
    <p:sldId id="259" r:id="rId21"/>
  </p:sldIdLst>
  <p:sldSz cx="9144000" cy="6858000" type="screen4x3"/>
  <p:notesSz cx="6805613" cy="99441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6" userDrawn="1">
          <p15:clr>
            <a:srgbClr val="A4A3A4"/>
          </p15:clr>
        </p15:guide>
        <p15:guide id="2" pos="2971" userDrawn="1">
          <p15:clr>
            <a:srgbClr val="A4A3A4"/>
          </p15:clr>
        </p15:guide>
      </p15:sldGuideLst>
    </p:ext>
    <p:ext uri="{2D200454-40CA-4A62-9FC3-DE9A4176ACB9}">
      <p15:notesGuideLst xmlns:p15="http://schemas.microsoft.com/office/powerpoint/2012/main">
        <p15:guide id="1" orient="horz" pos="3132" userDrawn="1">
          <p15:clr>
            <a:srgbClr val="A4A3A4"/>
          </p15:clr>
        </p15:guide>
        <p15:guide id="2" pos="214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nuzza Andrea" initials="LA" lastIdx="1" clrIdx="0">
    <p:extLst>
      <p:ext uri="{19B8F6BF-5375-455C-9EA6-DF929625EA0E}">
        <p15:presenceInfo xmlns:p15="http://schemas.microsoft.com/office/powerpoint/2012/main" userId="S::andrea.lanuzza@gruppocap.it::facf2503-f3b3-42c2-b6d5-dd83d9a1692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2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Stile medio 2 - Color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Stile con tema 1 - Colore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Stile con tema 1 - Colore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Stile con tema 1 - Colore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8D230F3-CF80-4859-8CE7-A43EE81993B5}" styleName="Stile chiaro 1 - Colore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6D9F66E-5EB9-4882-86FB-DCBF35E3C3E4}" styleName="Stile medio 4 - Colore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505E3EF-67EA-436B-97B2-0124C06EBD24}" styleName="Stile medio 4 - Colore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FECB4D8-DB02-4DC6-A0A2-4F2EBAE1DC90}" styleName="Stile medio 1 - Colore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799B23B-EC83-4686-B30A-512413B5E67A}" styleName="Stile chiaro 3 - Colore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06799F8-075E-4A3A-A7F6-7FBC6576F1A4}" styleName="Stile con tema 2 - Colore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ile medio 2 - Colore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Stile medio 2 - Color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Stile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Stile medio 2 - Color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7292A2E-F333-43FB-9621-5CBBE7FDCDCB}" styleName="Stile chiaro 2 - Colore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77" autoAdjust="0"/>
    <p:restoredTop sz="85176" autoAdjust="0"/>
  </p:normalViewPr>
  <p:slideViewPr>
    <p:cSldViewPr>
      <p:cViewPr varScale="1">
        <p:scale>
          <a:sx n="73" d="100"/>
          <a:sy n="73" d="100"/>
        </p:scale>
        <p:origin x="1786" y="62"/>
      </p:cViewPr>
      <p:guideLst>
        <p:guide orient="horz" pos="346"/>
        <p:guide pos="2971"/>
      </p:guideLst>
    </p:cSldViewPr>
  </p:slideViewPr>
  <p:outlineViewPr>
    <p:cViewPr>
      <p:scale>
        <a:sx n="33" d="100"/>
        <a:sy n="33" d="100"/>
      </p:scale>
      <p:origin x="0" y="429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8" d="100"/>
          <a:sy n="58" d="100"/>
        </p:scale>
        <p:origin x="3326" y="62"/>
      </p:cViewPr>
      <p:guideLst>
        <p:guide orient="horz" pos="3132"/>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ocean.gruppocap.it\utenti\davide.scaglione\Fanghi\Copia%20di%202019.09.05%20Supporto%20per%20presentazione%20AL.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andrea.lanuzza\Desktop\2018-04-08%20doc%20a%20supporto%20relazione%20ATO.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1"/>
          <c:order val="1"/>
          <c:tx>
            <c:strRef>
              <c:f>Foglio1!$C$12</c:f>
              <c:strCache>
                <c:ptCount val="1"/>
                <c:pt idx="0">
                  <c:v>Fosforo come struvite (ton/anno)</c:v>
                </c:pt>
              </c:strCache>
            </c:strRef>
          </c:tx>
          <c:spPr>
            <a:pattFill prst="narVert">
              <a:fgClr>
                <a:schemeClr val="accent2"/>
              </a:fgClr>
              <a:bgClr>
                <a:schemeClr val="accent2">
                  <a:lumMod val="20000"/>
                  <a:lumOff val="80000"/>
                </a:schemeClr>
              </a:bgClr>
            </a:pattFill>
            <a:ln>
              <a:noFill/>
            </a:ln>
            <a:effectLst>
              <a:innerShdw blurRad="114300">
                <a:schemeClr val="accent2"/>
              </a:innerShdw>
            </a:effectLst>
          </c:spPr>
          <c:invertIfNegative val="0"/>
          <c:cat>
            <c:strRef>
              <c:f>Foglio1!$A$13:$A$18</c:f>
              <c:strCache>
                <c:ptCount val="6"/>
                <c:pt idx="0">
                  <c:v>Pero</c:v>
                </c:pt>
                <c:pt idx="1">
                  <c:v>Bresso</c:v>
                </c:pt>
                <c:pt idx="2">
                  <c:v>Robecco</c:v>
                </c:pt>
                <c:pt idx="3">
                  <c:v>Sesto S.G.</c:v>
                </c:pt>
                <c:pt idx="4">
                  <c:v>Peschiera B.</c:v>
                </c:pt>
                <c:pt idx="5">
                  <c:v>Totale GRUPPO CAP</c:v>
                </c:pt>
              </c:strCache>
            </c:strRef>
          </c:cat>
          <c:val>
            <c:numRef>
              <c:f>Foglio1!$C$13:$C$18</c:f>
              <c:numCache>
                <c:formatCode>General</c:formatCode>
                <c:ptCount val="6"/>
                <c:pt idx="0">
                  <c:v>180</c:v>
                </c:pt>
                <c:pt idx="1">
                  <c:v>300</c:v>
                </c:pt>
                <c:pt idx="2">
                  <c:v>300</c:v>
                </c:pt>
                <c:pt idx="3">
                  <c:v>85</c:v>
                </c:pt>
                <c:pt idx="4">
                  <c:v>500</c:v>
                </c:pt>
                <c:pt idx="5">
                  <c:v>1365</c:v>
                </c:pt>
              </c:numCache>
            </c:numRef>
          </c:val>
          <c:extLst>
            <c:ext xmlns:c16="http://schemas.microsoft.com/office/drawing/2014/chart" uri="{C3380CC4-5D6E-409C-BE32-E72D297353CC}">
              <c16:uniqueId val="{00000000-0631-47E3-BF2C-5263EC8D7A9F}"/>
            </c:ext>
          </c:extLst>
        </c:ser>
        <c:ser>
          <c:idx val="2"/>
          <c:order val="2"/>
          <c:tx>
            <c:strRef>
              <c:f>Foglio1!$D$12</c:f>
              <c:strCache>
                <c:ptCount val="1"/>
                <c:pt idx="0">
                  <c:v>Biopolimeri PHA (ton/anno)</c:v>
                </c:pt>
              </c:strCache>
            </c:strRef>
          </c:tx>
          <c:spPr>
            <a:pattFill prst="narVert">
              <a:fgClr>
                <a:schemeClr val="accent3"/>
              </a:fgClr>
              <a:bgClr>
                <a:schemeClr val="accent3">
                  <a:lumMod val="20000"/>
                  <a:lumOff val="80000"/>
                </a:schemeClr>
              </a:bgClr>
            </a:pattFill>
            <a:ln>
              <a:noFill/>
            </a:ln>
            <a:effectLst>
              <a:innerShdw blurRad="114300">
                <a:schemeClr val="accent3"/>
              </a:innerShdw>
            </a:effectLst>
          </c:spPr>
          <c:invertIfNegative val="0"/>
          <c:cat>
            <c:strRef>
              <c:f>Foglio1!$A$13:$A$18</c:f>
              <c:strCache>
                <c:ptCount val="6"/>
                <c:pt idx="0">
                  <c:v>Pero</c:v>
                </c:pt>
                <c:pt idx="1">
                  <c:v>Bresso</c:v>
                </c:pt>
                <c:pt idx="2">
                  <c:v>Robecco</c:v>
                </c:pt>
                <c:pt idx="3">
                  <c:v>Sesto S.G.</c:v>
                </c:pt>
                <c:pt idx="4">
                  <c:v>Peschiera B.</c:v>
                </c:pt>
                <c:pt idx="5">
                  <c:v>Totale GRUPPO CAP</c:v>
                </c:pt>
              </c:strCache>
            </c:strRef>
          </c:cat>
          <c:val>
            <c:numRef>
              <c:f>Foglio1!$D$13:$D$18</c:f>
              <c:numCache>
                <c:formatCode>General</c:formatCode>
                <c:ptCount val="6"/>
                <c:pt idx="0">
                  <c:v>75</c:v>
                </c:pt>
                <c:pt idx="1">
                  <c:v>120</c:v>
                </c:pt>
                <c:pt idx="2">
                  <c:v>120</c:v>
                </c:pt>
                <c:pt idx="3">
                  <c:v>35</c:v>
                </c:pt>
                <c:pt idx="4">
                  <c:v>200</c:v>
                </c:pt>
                <c:pt idx="5">
                  <c:v>550</c:v>
                </c:pt>
              </c:numCache>
            </c:numRef>
          </c:val>
          <c:extLst>
            <c:ext xmlns:c16="http://schemas.microsoft.com/office/drawing/2014/chart" uri="{C3380CC4-5D6E-409C-BE32-E72D297353CC}">
              <c16:uniqueId val="{00000001-0631-47E3-BF2C-5263EC8D7A9F}"/>
            </c:ext>
          </c:extLst>
        </c:ser>
        <c:dLbls>
          <c:showLegendKey val="0"/>
          <c:showVal val="0"/>
          <c:showCatName val="0"/>
          <c:showSerName val="0"/>
          <c:showPercent val="0"/>
          <c:showBubbleSize val="0"/>
        </c:dLbls>
        <c:gapWidth val="227"/>
        <c:overlap val="-48"/>
        <c:axId val="150862408"/>
        <c:axId val="187564000"/>
        <c:extLst>
          <c:ext xmlns:c15="http://schemas.microsoft.com/office/drawing/2012/chart" uri="{02D57815-91ED-43cb-92C2-25804820EDAC}">
            <c15:filteredBarSeries>
              <c15:ser>
                <c:idx val="0"/>
                <c:order val="0"/>
                <c:tx>
                  <c:strRef>
                    <c:extLst>
                      <c:ext uri="{02D57815-91ED-43cb-92C2-25804820EDAC}">
                        <c15:formulaRef>
                          <c15:sqref>Foglio1!$B$12</c15:sqref>
                        </c15:formulaRef>
                      </c:ext>
                    </c:extLst>
                    <c:strCache>
                      <c:ptCount val="1"/>
                    </c:strCache>
                  </c:strRef>
                </c:tx>
                <c:spPr>
                  <a:pattFill prst="narVert">
                    <a:fgClr>
                      <a:schemeClr val="accent1"/>
                    </a:fgClr>
                    <a:bgClr>
                      <a:schemeClr val="accent1">
                        <a:lumMod val="20000"/>
                        <a:lumOff val="80000"/>
                      </a:schemeClr>
                    </a:bgClr>
                  </a:pattFill>
                  <a:ln>
                    <a:noFill/>
                  </a:ln>
                  <a:effectLst>
                    <a:innerShdw blurRad="114300">
                      <a:schemeClr val="accent1"/>
                    </a:innerShdw>
                  </a:effectLst>
                </c:spPr>
                <c:invertIfNegative val="0"/>
                <c:cat>
                  <c:strRef>
                    <c:extLst>
                      <c:ext uri="{02D57815-91ED-43cb-92C2-25804820EDAC}">
                        <c15:formulaRef>
                          <c15:sqref>Foglio1!$A$13:$A$18</c15:sqref>
                        </c15:formulaRef>
                      </c:ext>
                    </c:extLst>
                    <c:strCache>
                      <c:ptCount val="6"/>
                      <c:pt idx="0">
                        <c:v>Pero</c:v>
                      </c:pt>
                      <c:pt idx="1">
                        <c:v>Bresso</c:v>
                      </c:pt>
                      <c:pt idx="2">
                        <c:v>Robecco</c:v>
                      </c:pt>
                      <c:pt idx="3">
                        <c:v>Sesto S.G.</c:v>
                      </c:pt>
                      <c:pt idx="4">
                        <c:v>Peschiera B.</c:v>
                      </c:pt>
                      <c:pt idx="5">
                        <c:v>Totale GRUPPO CAP</c:v>
                      </c:pt>
                    </c:strCache>
                  </c:strRef>
                </c:cat>
                <c:val>
                  <c:numRef>
                    <c:extLst>
                      <c:ext uri="{02D57815-91ED-43cb-92C2-25804820EDAC}">
                        <c15:formulaRef>
                          <c15:sqref>Foglio1!$B$13:$B$18</c15:sqref>
                        </c15:formulaRef>
                      </c:ext>
                    </c:extLst>
                    <c:numCache>
                      <c:formatCode>General</c:formatCode>
                      <c:ptCount val="6"/>
                    </c:numCache>
                  </c:numRef>
                </c:val>
                <c:extLst>
                  <c:ext xmlns:c16="http://schemas.microsoft.com/office/drawing/2014/chart" uri="{C3380CC4-5D6E-409C-BE32-E72D297353CC}">
                    <c16:uniqueId val="{00000002-0631-47E3-BF2C-5263EC8D7A9F}"/>
                  </c:ext>
                </c:extLst>
              </c15:ser>
            </c15:filteredBarSeries>
          </c:ext>
        </c:extLst>
      </c:barChart>
      <c:catAx>
        <c:axId val="150862408"/>
        <c:scaling>
          <c:orientation val="minMax"/>
        </c:scaling>
        <c:delete val="0"/>
        <c:axPos val="l"/>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187564000"/>
        <c:crosses val="autoZero"/>
        <c:auto val="1"/>
        <c:lblAlgn val="ctr"/>
        <c:lblOffset val="100"/>
        <c:noMultiLvlLbl val="0"/>
      </c:catAx>
      <c:valAx>
        <c:axId val="18756400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15086240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chart>
  <c:spPr>
    <a:noFill/>
    <a:ln>
      <a:noFill/>
    </a:ln>
    <a:effectLst/>
  </c:spPr>
  <c:txPr>
    <a:bodyPr/>
    <a:lstStyle/>
    <a:p>
      <a:pPr>
        <a:defRPr/>
      </a:pPr>
      <a:endParaRPr lang="it-IT"/>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Grafici!$B$91</c:f>
              <c:strCache>
                <c:ptCount val="1"/>
                <c:pt idx="0">
                  <c:v>RECOVERY</c:v>
                </c:pt>
              </c:strCache>
            </c:strRef>
          </c:tx>
          <c:spPr>
            <a:solidFill>
              <a:schemeClr val="accent1"/>
            </a:solidFill>
            <a:ln>
              <a:noFill/>
            </a:ln>
            <a:effectLst/>
          </c:spPr>
          <c:invertIfNegative val="0"/>
          <c:cat>
            <c:strRef>
              <c:f>Grafici!$C$90:$G$90</c:f>
              <c:strCache>
                <c:ptCount val="5"/>
                <c:pt idx="0">
                  <c:v>2015</c:v>
                </c:pt>
                <c:pt idx="1">
                  <c:v>2016</c:v>
                </c:pt>
                <c:pt idx="2">
                  <c:v>2017</c:v>
                </c:pt>
                <c:pt idx="3">
                  <c:v>2018</c:v>
                </c:pt>
                <c:pt idx="4">
                  <c:v>2019 estimate</c:v>
                </c:pt>
              </c:strCache>
            </c:strRef>
          </c:cat>
          <c:val>
            <c:numRef>
              <c:f>Grafici!$C$91:$G$91</c:f>
              <c:numCache>
                <c:formatCode>0.00%</c:formatCode>
                <c:ptCount val="5"/>
                <c:pt idx="0">
                  <c:v>0.60000000000000009</c:v>
                </c:pt>
                <c:pt idx="1">
                  <c:v>0.83800000000000008</c:v>
                </c:pt>
                <c:pt idx="2">
                  <c:v>0.93799999999999994</c:v>
                </c:pt>
                <c:pt idx="3">
                  <c:v>0.73199999999999998</c:v>
                </c:pt>
                <c:pt idx="4">
                  <c:v>0.65599999999999992</c:v>
                </c:pt>
              </c:numCache>
            </c:numRef>
          </c:val>
          <c:extLst>
            <c:ext xmlns:c16="http://schemas.microsoft.com/office/drawing/2014/chart" uri="{C3380CC4-5D6E-409C-BE32-E72D297353CC}">
              <c16:uniqueId val="{00000000-0917-4352-9560-28C9C4ED1483}"/>
            </c:ext>
          </c:extLst>
        </c:ser>
        <c:ser>
          <c:idx val="1"/>
          <c:order val="1"/>
          <c:tx>
            <c:strRef>
              <c:f>Grafici!$B$92</c:f>
              <c:strCache>
                <c:ptCount val="1"/>
                <c:pt idx="0">
                  <c:v>DISPOSAL</c:v>
                </c:pt>
              </c:strCache>
            </c:strRef>
          </c:tx>
          <c:spPr>
            <a:solidFill>
              <a:schemeClr val="accent2"/>
            </a:solidFill>
            <a:ln>
              <a:noFill/>
            </a:ln>
            <a:effectLst/>
          </c:spPr>
          <c:invertIfNegative val="0"/>
          <c:cat>
            <c:strRef>
              <c:f>Grafici!$C$90:$G$90</c:f>
              <c:strCache>
                <c:ptCount val="5"/>
                <c:pt idx="0">
                  <c:v>2015</c:v>
                </c:pt>
                <c:pt idx="1">
                  <c:v>2016</c:v>
                </c:pt>
                <c:pt idx="2">
                  <c:v>2017</c:v>
                </c:pt>
                <c:pt idx="3">
                  <c:v>2018</c:v>
                </c:pt>
                <c:pt idx="4">
                  <c:v>2019 estimate</c:v>
                </c:pt>
              </c:strCache>
            </c:strRef>
          </c:cat>
          <c:val>
            <c:numRef>
              <c:f>Grafici!$C$92:$G$92</c:f>
              <c:numCache>
                <c:formatCode>0.00%</c:formatCode>
                <c:ptCount val="5"/>
                <c:pt idx="0">
                  <c:v>0.4</c:v>
                </c:pt>
                <c:pt idx="1">
                  <c:v>0.16200000000000001</c:v>
                </c:pt>
                <c:pt idx="2">
                  <c:v>1.0999999999999999E-2</c:v>
                </c:pt>
                <c:pt idx="3">
                  <c:v>3.5000000000000003E-2</c:v>
                </c:pt>
                <c:pt idx="4">
                  <c:v>0.11</c:v>
                </c:pt>
              </c:numCache>
            </c:numRef>
          </c:val>
          <c:extLst>
            <c:ext xmlns:c16="http://schemas.microsoft.com/office/drawing/2014/chart" uri="{C3380CC4-5D6E-409C-BE32-E72D297353CC}">
              <c16:uniqueId val="{00000001-0917-4352-9560-28C9C4ED1483}"/>
            </c:ext>
          </c:extLst>
        </c:ser>
        <c:ser>
          <c:idx val="2"/>
          <c:order val="2"/>
          <c:tx>
            <c:strRef>
              <c:f>Grafici!$B$93</c:f>
              <c:strCache>
                <c:ptCount val="1"/>
                <c:pt idx="0">
                  <c:v>PRODUCT (COMPOST/FERTILIZER)</c:v>
                </c:pt>
              </c:strCache>
            </c:strRef>
          </c:tx>
          <c:spPr>
            <a:solidFill>
              <a:schemeClr val="accent3"/>
            </a:solidFill>
            <a:ln>
              <a:noFill/>
            </a:ln>
            <a:effectLst/>
          </c:spPr>
          <c:invertIfNegative val="0"/>
          <c:cat>
            <c:strRef>
              <c:f>Grafici!$C$90:$G$90</c:f>
              <c:strCache>
                <c:ptCount val="5"/>
                <c:pt idx="0">
                  <c:v>2015</c:v>
                </c:pt>
                <c:pt idx="1">
                  <c:v>2016</c:v>
                </c:pt>
                <c:pt idx="2">
                  <c:v>2017</c:v>
                </c:pt>
                <c:pt idx="3">
                  <c:v>2018</c:v>
                </c:pt>
                <c:pt idx="4">
                  <c:v>2019 estimate</c:v>
                </c:pt>
              </c:strCache>
            </c:strRef>
          </c:cat>
          <c:val>
            <c:numRef>
              <c:f>Grafici!$C$93:$G$93</c:f>
              <c:numCache>
                <c:formatCode>0.00%</c:formatCode>
                <c:ptCount val="5"/>
                <c:pt idx="0">
                  <c:v>0</c:v>
                </c:pt>
                <c:pt idx="1">
                  <c:v>0</c:v>
                </c:pt>
                <c:pt idx="2">
                  <c:v>0.05</c:v>
                </c:pt>
                <c:pt idx="3">
                  <c:v>0.23300000000000001</c:v>
                </c:pt>
                <c:pt idx="4">
                  <c:v>0.23400000000000001</c:v>
                </c:pt>
              </c:numCache>
            </c:numRef>
          </c:val>
          <c:extLst>
            <c:ext xmlns:c16="http://schemas.microsoft.com/office/drawing/2014/chart" uri="{C3380CC4-5D6E-409C-BE32-E72D297353CC}">
              <c16:uniqueId val="{00000002-0917-4352-9560-28C9C4ED1483}"/>
            </c:ext>
          </c:extLst>
        </c:ser>
        <c:dLbls>
          <c:showLegendKey val="0"/>
          <c:showVal val="0"/>
          <c:showCatName val="0"/>
          <c:showSerName val="0"/>
          <c:showPercent val="0"/>
          <c:showBubbleSize val="0"/>
        </c:dLbls>
        <c:gapWidth val="150"/>
        <c:overlap val="100"/>
        <c:axId val="744117496"/>
        <c:axId val="744117824"/>
      </c:barChart>
      <c:catAx>
        <c:axId val="744117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744117824"/>
        <c:crosses val="autoZero"/>
        <c:auto val="1"/>
        <c:lblAlgn val="ctr"/>
        <c:lblOffset val="100"/>
        <c:noMultiLvlLbl val="0"/>
      </c:catAx>
      <c:valAx>
        <c:axId val="744117824"/>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744117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r>
              <a:rPr lang="it-IT" dirty="0" err="1"/>
              <a:t>Evolution</a:t>
            </a:r>
            <a:r>
              <a:rPr lang="it-IT" dirty="0"/>
              <a:t> of production and </a:t>
            </a:r>
            <a:r>
              <a:rPr lang="it-IT" dirty="0" err="1"/>
              <a:t>average</a:t>
            </a:r>
            <a:r>
              <a:rPr lang="it-IT" dirty="0"/>
              <a:t> cost</a:t>
            </a:r>
          </a:p>
          <a:p>
            <a:pPr>
              <a:defRPr/>
            </a:pPr>
            <a:r>
              <a:rPr lang="it-IT" dirty="0"/>
              <a:t> (* </a:t>
            </a:r>
            <a:r>
              <a:rPr lang="it-IT" dirty="0" err="1"/>
              <a:t>including</a:t>
            </a:r>
            <a:r>
              <a:rPr lang="it-IT" dirty="0"/>
              <a:t> </a:t>
            </a:r>
            <a:r>
              <a:rPr lang="it-IT" dirty="0" err="1"/>
              <a:t>fertilizers</a:t>
            </a:r>
            <a:r>
              <a:rPr lang="it-IT" dirty="0"/>
              <a:t>)</a:t>
            </a:r>
          </a:p>
        </c:rich>
      </c:tx>
      <c:layout>
        <c:manualLayout>
          <c:xMode val="edge"/>
          <c:yMode val="edge"/>
          <c:x val="0.11238878831977619"/>
          <c:y val="0"/>
        </c:manualLayout>
      </c:layout>
      <c:overlay val="0"/>
      <c:spPr>
        <a:noFill/>
        <a:ln>
          <a:noFill/>
        </a:ln>
        <a:effectLst/>
      </c:spPr>
      <c:txPr>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manualLayout>
          <c:layoutTarget val="inner"/>
          <c:xMode val="edge"/>
          <c:yMode val="edge"/>
          <c:x val="0.16669347171379609"/>
          <c:y val="0.16979268421505433"/>
          <c:w val="0.65004421646712329"/>
          <c:h val="0.5092372067055736"/>
        </c:manualLayout>
      </c:layout>
      <c:barChart>
        <c:barDir val="col"/>
        <c:grouping val="clustered"/>
        <c:varyColors val="0"/>
        <c:ser>
          <c:idx val="1"/>
          <c:order val="1"/>
          <c:tx>
            <c:strRef>
              <c:f>'Costi old'!$A$35</c:f>
              <c:strCache>
                <c:ptCount val="1"/>
                <c:pt idx="0">
                  <c:v>PRODUCTION (ton/year)</c:v>
                </c:pt>
              </c:strCache>
            </c:strRef>
          </c:tx>
          <c:spPr>
            <a:solidFill>
              <a:schemeClr val="accent3">
                <a:lumMod val="60000"/>
                <a:lumOff val="40000"/>
              </a:schemeClr>
            </a:solidFill>
            <a:ln>
              <a:noFill/>
            </a:ln>
            <a:effectLst/>
          </c:spPr>
          <c:invertIfNegative val="0"/>
          <c:dPt>
            <c:idx val="0"/>
            <c:invertIfNegative val="0"/>
            <c:bubble3D val="0"/>
            <c:spPr>
              <a:solidFill>
                <a:schemeClr val="accent3">
                  <a:lumMod val="60000"/>
                  <a:lumOff val="40000"/>
                </a:schemeClr>
              </a:solidFill>
              <a:ln>
                <a:noFill/>
              </a:ln>
              <a:effectLst/>
            </c:spPr>
            <c:extLst>
              <c:ext xmlns:c16="http://schemas.microsoft.com/office/drawing/2014/chart" uri="{C3380CC4-5D6E-409C-BE32-E72D297353CC}">
                <c16:uniqueId val="{00000001-FE0B-4F58-A72F-3BFB523BA734}"/>
              </c:ext>
            </c:extLst>
          </c:dPt>
          <c:dPt>
            <c:idx val="1"/>
            <c:invertIfNegative val="0"/>
            <c:bubble3D val="0"/>
            <c:spPr>
              <a:solidFill>
                <a:schemeClr val="accent3">
                  <a:lumMod val="60000"/>
                  <a:lumOff val="40000"/>
                </a:schemeClr>
              </a:solidFill>
              <a:ln>
                <a:noFill/>
              </a:ln>
              <a:effectLst/>
            </c:spPr>
            <c:extLst>
              <c:ext xmlns:c16="http://schemas.microsoft.com/office/drawing/2014/chart" uri="{C3380CC4-5D6E-409C-BE32-E72D297353CC}">
                <c16:uniqueId val="{00000003-FE0B-4F58-A72F-3BFB523BA734}"/>
              </c:ext>
            </c:extLst>
          </c:dPt>
          <c:dPt>
            <c:idx val="2"/>
            <c:invertIfNegative val="0"/>
            <c:bubble3D val="0"/>
            <c:spPr>
              <a:solidFill>
                <a:schemeClr val="accent3">
                  <a:lumMod val="60000"/>
                  <a:lumOff val="40000"/>
                </a:schemeClr>
              </a:solidFill>
              <a:ln>
                <a:noFill/>
              </a:ln>
              <a:effectLst/>
            </c:spPr>
            <c:extLst>
              <c:ext xmlns:c16="http://schemas.microsoft.com/office/drawing/2014/chart" uri="{C3380CC4-5D6E-409C-BE32-E72D297353CC}">
                <c16:uniqueId val="{00000005-FE0B-4F58-A72F-3BFB523BA734}"/>
              </c:ext>
            </c:extLst>
          </c:dPt>
          <c:dPt>
            <c:idx val="3"/>
            <c:invertIfNegative val="0"/>
            <c:bubble3D val="0"/>
            <c:spPr>
              <a:solidFill>
                <a:srgbClr val="FFFF00"/>
              </a:solidFill>
              <a:ln>
                <a:noFill/>
              </a:ln>
              <a:effectLst/>
            </c:spPr>
            <c:extLst>
              <c:ext xmlns:c16="http://schemas.microsoft.com/office/drawing/2014/chart" uri="{C3380CC4-5D6E-409C-BE32-E72D297353CC}">
                <c16:uniqueId val="{00000007-FE0B-4F58-A72F-3BFB523BA734}"/>
              </c:ext>
            </c:extLst>
          </c:dPt>
          <c:cat>
            <c:strRef>
              <c:f>'Costi old'!$B$33:$F$33</c:f>
              <c:strCache>
                <c:ptCount val="5"/>
                <c:pt idx="0">
                  <c:v>2016</c:v>
                </c:pt>
                <c:pt idx="1">
                  <c:v>2017</c:v>
                </c:pt>
                <c:pt idx="2">
                  <c:v>2018</c:v>
                </c:pt>
                <c:pt idx="3">
                  <c:v>2019 estimation</c:v>
                </c:pt>
                <c:pt idx="4">
                  <c:v>2020 simulation</c:v>
                </c:pt>
              </c:strCache>
            </c:strRef>
          </c:cat>
          <c:val>
            <c:numRef>
              <c:f>'Costi old'!$B$35:$F$35</c:f>
              <c:numCache>
                <c:formatCode>_-* #,##0_-;\-* #,##0_-;_-* "-"??_-;_-@_-</c:formatCode>
                <c:ptCount val="5"/>
                <c:pt idx="0">
                  <c:v>54495</c:v>
                </c:pt>
                <c:pt idx="1">
                  <c:v>61673</c:v>
                </c:pt>
                <c:pt idx="2">
                  <c:v>70140</c:v>
                </c:pt>
                <c:pt idx="3">
                  <c:v>85473</c:v>
                </c:pt>
                <c:pt idx="4">
                  <c:v>90000</c:v>
                </c:pt>
              </c:numCache>
            </c:numRef>
          </c:val>
          <c:extLst>
            <c:ext xmlns:c16="http://schemas.microsoft.com/office/drawing/2014/chart" uri="{C3380CC4-5D6E-409C-BE32-E72D297353CC}">
              <c16:uniqueId val="{00000008-FE0B-4F58-A72F-3BFB523BA734}"/>
            </c:ext>
          </c:extLst>
        </c:ser>
        <c:dLbls>
          <c:showLegendKey val="0"/>
          <c:showVal val="0"/>
          <c:showCatName val="0"/>
          <c:showSerName val="0"/>
          <c:showPercent val="0"/>
          <c:showBubbleSize val="0"/>
        </c:dLbls>
        <c:gapWidth val="219"/>
        <c:axId val="616914568"/>
        <c:axId val="616914896"/>
      </c:barChart>
      <c:lineChart>
        <c:grouping val="stacked"/>
        <c:varyColors val="0"/>
        <c:ser>
          <c:idx val="0"/>
          <c:order val="0"/>
          <c:tx>
            <c:strRef>
              <c:f>'Costi old'!$A$34</c:f>
              <c:strCache>
                <c:ptCount val="1"/>
                <c:pt idx="0">
                  <c:v>AVERAGE COST (€/ton)</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3.8832166823893386E-17"/>
                  <c:y val="1.516723066073592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FE0B-4F58-A72F-3BFB523BA734}"/>
                </c:ext>
              </c:extLst>
            </c:dLbl>
            <c:dLbl>
              <c:idx val="1"/>
              <c:layout>
                <c:manualLayout>
                  <c:x val="0"/>
                  <c:y val="1.13754229955519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FE0B-4F58-A72F-3BFB523BA734}"/>
                </c:ext>
              </c:extLst>
            </c:dLbl>
            <c:dLbl>
              <c:idx val="3"/>
              <c:layout>
                <c:manualLayout>
                  <c:x val="4.2362853181524534E-3"/>
                  <c:y val="1.1375422995551899E-2"/>
                </c:manualLayout>
              </c:layout>
              <c:showLegendKey val="0"/>
              <c:showVal val="1"/>
              <c:showCatName val="0"/>
              <c:showSerName val="0"/>
              <c:showPercent val="0"/>
              <c:showBubbleSize val="0"/>
              <c:extLst>
                <c:ext xmlns:c15="http://schemas.microsoft.com/office/drawing/2012/chart" uri="{CE6537A1-D6FC-4f65-9D91-7224C49458BB}">
                  <c15:layout>
                    <c:manualLayout>
                      <c:w val="5.4468121869589457E-2"/>
                      <c:h val="6.8195810142100216E-2"/>
                    </c:manualLayout>
                  </c15:layout>
                </c:ext>
                <c:ext xmlns:c16="http://schemas.microsoft.com/office/drawing/2014/chart" uri="{C3380CC4-5D6E-409C-BE32-E72D297353CC}">
                  <c16:uniqueId val="{0000000B-FE0B-4F58-A72F-3BFB523BA734}"/>
                </c:ext>
              </c:extLst>
            </c:dLbl>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'Costi old'!$B$33:$F$33</c:f>
              <c:strCache>
                <c:ptCount val="5"/>
                <c:pt idx="0">
                  <c:v>2016</c:v>
                </c:pt>
                <c:pt idx="1">
                  <c:v>2017</c:v>
                </c:pt>
                <c:pt idx="2">
                  <c:v>2018</c:v>
                </c:pt>
                <c:pt idx="3">
                  <c:v>2019 estimation</c:v>
                </c:pt>
                <c:pt idx="4">
                  <c:v>2020 simulation</c:v>
                </c:pt>
              </c:strCache>
            </c:strRef>
          </c:cat>
          <c:val>
            <c:numRef>
              <c:f>'Costi old'!$B$34:$F$34</c:f>
              <c:numCache>
                <c:formatCode>_-* #,##0_-;\-* #,##0_-;_-* "-"??_-;_-@_-</c:formatCode>
                <c:ptCount val="5"/>
                <c:pt idx="0">
                  <c:v>75</c:v>
                </c:pt>
                <c:pt idx="1">
                  <c:v>84</c:v>
                </c:pt>
                <c:pt idx="2">
                  <c:v>93</c:v>
                </c:pt>
                <c:pt idx="3">
                  <c:v>115</c:v>
                </c:pt>
                <c:pt idx="4">
                  <c:v>124</c:v>
                </c:pt>
              </c:numCache>
            </c:numRef>
          </c:val>
          <c:smooth val="0"/>
          <c:extLst>
            <c:ext xmlns:c16="http://schemas.microsoft.com/office/drawing/2014/chart" uri="{C3380CC4-5D6E-409C-BE32-E72D297353CC}">
              <c16:uniqueId val="{0000000C-FE0B-4F58-A72F-3BFB523BA734}"/>
            </c:ext>
          </c:extLst>
        </c:ser>
        <c:dLbls>
          <c:showLegendKey val="0"/>
          <c:showVal val="0"/>
          <c:showCatName val="0"/>
          <c:showSerName val="0"/>
          <c:showPercent val="0"/>
          <c:showBubbleSize val="0"/>
        </c:dLbls>
        <c:marker val="1"/>
        <c:smooth val="0"/>
        <c:axId val="616921456"/>
        <c:axId val="616923424"/>
      </c:lineChart>
      <c:catAx>
        <c:axId val="6169145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it-IT"/>
          </a:p>
        </c:txPr>
        <c:crossAx val="616914896"/>
        <c:crosses val="autoZero"/>
        <c:auto val="1"/>
        <c:lblAlgn val="ctr"/>
        <c:lblOffset val="100"/>
        <c:noMultiLvlLbl val="0"/>
      </c:catAx>
      <c:valAx>
        <c:axId val="61691489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it-IT"/>
                  <a:t>ton/year</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it-IT"/>
            </a:p>
          </c:txPr>
        </c:title>
        <c:numFmt formatCode="_-* #,##0_-;\-* #,##0_-;_-* &quot;-&quot;??_-;_-@_-"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it-IT"/>
          </a:p>
        </c:txPr>
        <c:crossAx val="616914568"/>
        <c:crosses val="autoZero"/>
        <c:crossBetween val="between"/>
      </c:valAx>
      <c:valAx>
        <c:axId val="616923424"/>
        <c:scaling>
          <c:orientation val="minMax"/>
        </c:scaling>
        <c:delete val="0"/>
        <c:axPos val="r"/>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it-IT"/>
                  <a:t>€/ton</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it-IT"/>
            </a:p>
          </c:txPr>
        </c:title>
        <c:numFmt formatCode="_-* #,##0_-;\-* #,##0_-;_-* &quot;-&quot;??_-;_-@_-"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it-IT"/>
          </a:p>
        </c:txPr>
        <c:crossAx val="616921456"/>
        <c:crosses val="max"/>
        <c:crossBetween val="between"/>
        <c:majorUnit val="20"/>
      </c:valAx>
      <c:catAx>
        <c:axId val="616921456"/>
        <c:scaling>
          <c:orientation val="minMax"/>
        </c:scaling>
        <c:delete val="1"/>
        <c:axPos val="b"/>
        <c:numFmt formatCode="General" sourceLinked="1"/>
        <c:majorTickMark val="none"/>
        <c:minorTickMark val="none"/>
        <c:tickLblPos val="nextTo"/>
        <c:crossAx val="616923424"/>
        <c:crosses val="autoZero"/>
        <c:auto val="1"/>
        <c:lblAlgn val="ctr"/>
        <c:lblOffset val="100"/>
        <c:noMultiLvlLbl val="0"/>
      </c:catAx>
      <c:spPr>
        <a:noFill/>
        <a:ln>
          <a:noFill/>
        </a:ln>
        <a:effectLst/>
      </c:spPr>
    </c:plotArea>
    <c:legend>
      <c:legendPos val="b"/>
      <c:layout>
        <c:manualLayout>
          <c:xMode val="edge"/>
          <c:yMode val="edge"/>
          <c:x val="9.0635337326504348E-2"/>
          <c:y val="0.87711651830352189"/>
          <c:w val="0.82934932608706102"/>
          <c:h val="0.12288348169647817"/>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it-IT"/>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none" spc="0" normalizeH="0" baseline="0">
                <a:solidFill>
                  <a:schemeClr val="dk1">
                    <a:lumMod val="50000"/>
                    <a:lumOff val="50000"/>
                  </a:schemeClr>
                </a:solidFill>
                <a:latin typeface="+mj-lt"/>
                <a:ea typeface="+mj-ea"/>
                <a:cs typeface="+mj-cs"/>
              </a:defRPr>
            </a:pPr>
            <a:r>
              <a:rPr lang="it-IT" dirty="0"/>
              <a:t>Insourcing vs </a:t>
            </a:r>
            <a:r>
              <a:rPr lang="it-IT" dirty="0" err="1"/>
              <a:t>Oursourcing</a:t>
            </a:r>
            <a:endParaRPr lang="it-IT" dirty="0"/>
          </a:p>
        </c:rich>
      </c:tx>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dk1">
                  <a:lumMod val="50000"/>
                  <a:lumOff val="50000"/>
                </a:schemeClr>
              </a:solidFill>
              <a:latin typeface="+mj-lt"/>
              <a:ea typeface="+mj-ea"/>
              <a:cs typeface="+mj-cs"/>
            </a:defRPr>
          </a:pPr>
          <a:endParaRPr lang="it-IT"/>
        </a:p>
      </c:txPr>
    </c:title>
    <c:autoTitleDeleted val="0"/>
    <c:plotArea>
      <c:layout/>
      <c:barChart>
        <c:barDir val="bar"/>
        <c:grouping val="stacked"/>
        <c:varyColors val="0"/>
        <c:ser>
          <c:idx val="0"/>
          <c:order val="0"/>
          <c:tx>
            <c:v>CAPEX</c:v>
          </c:tx>
          <c:spPr>
            <a:solidFill>
              <a:schemeClr val="accent1"/>
            </a:solidFill>
            <a:ln>
              <a:noFill/>
            </a:ln>
            <a:effectLst/>
          </c:spPr>
          <c:invertIfNegative val="0"/>
          <c:cat>
            <c:strRef>
              <c:f>Economics!$H$23:$L$23</c:f>
              <c:strCache>
                <c:ptCount val="4"/>
                <c:pt idx="0">
                  <c:v>Insourcing</c:v>
                </c:pt>
                <c:pt idx="1">
                  <c:v>2016</c:v>
                </c:pt>
                <c:pt idx="2">
                  <c:v>2018</c:v>
                </c:pt>
                <c:pt idx="3">
                  <c:v>2019</c:v>
                </c:pt>
              </c:strCache>
              <c:extLst/>
            </c:strRef>
          </c:cat>
          <c:val>
            <c:numRef>
              <c:f>Economics!$H$20:$L$20</c:f>
              <c:numCache>
                <c:formatCode>0</c:formatCode>
                <c:ptCount val="4"/>
                <c:pt idx="0" formatCode="0.0">
                  <c:v>33.4</c:v>
                </c:pt>
                <c:pt idx="1">
                  <c:v>0</c:v>
                </c:pt>
                <c:pt idx="2">
                  <c:v>0</c:v>
                </c:pt>
                <c:pt idx="3" formatCode="General">
                  <c:v>0</c:v>
                </c:pt>
              </c:numCache>
              <c:extLst/>
            </c:numRef>
          </c:val>
          <c:extLst>
            <c:ext xmlns:c16="http://schemas.microsoft.com/office/drawing/2014/chart" uri="{C3380CC4-5D6E-409C-BE32-E72D297353CC}">
              <c16:uniqueId val="{00000000-4612-4274-81B3-F5D5EB37F0B9}"/>
            </c:ext>
          </c:extLst>
        </c:ser>
        <c:ser>
          <c:idx val="1"/>
          <c:order val="1"/>
          <c:tx>
            <c:v>OPEX</c:v>
          </c:tx>
          <c:spPr>
            <a:solidFill>
              <a:schemeClr val="accent2"/>
            </a:solidFill>
            <a:ln>
              <a:noFill/>
            </a:ln>
            <a:effectLst/>
          </c:spPr>
          <c:invertIfNegative val="0"/>
          <c:cat>
            <c:strRef>
              <c:f>Economics!$H$23:$L$23</c:f>
              <c:strCache>
                <c:ptCount val="4"/>
                <c:pt idx="0">
                  <c:v>Insourcing</c:v>
                </c:pt>
                <c:pt idx="1">
                  <c:v>2016</c:v>
                </c:pt>
                <c:pt idx="2">
                  <c:v>2018</c:v>
                </c:pt>
                <c:pt idx="3">
                  <c:v>2019</c:v>
                </c:pt>
              </c:strCache>
              <c:extLst/>
            </c:strRef>
          </c:cat>
          <c:val>
            <c:numRef>
              <c:f>Economics!$H$21:$L$21</c:f>
              <c:numCache>
                <c:formatCode>0</c:formatCode>
                <c:ptCount val="4"/>
                <c:pt idx="0" formatCode="0.0">
                  <c:v>46.9</c:v>
                </c:pt>
                <c:pt idx="1">
                  <c:v>75</c:v>
                </c:pt>
                <c:pt idx="2">
                  <c:v>93</c:v>
                </c:pt>
                <c:pt idx="3">
                  <c:v>124</c:v>
                </c:pt>
              </c:numCache>
              <c:extLst/>
            </c:numRef>
          </c:val>
          <c:extLst>
            <c:ext xmlns:c16="http://schemas.microsoft.com/office/drawing/2014/chart" uri="{C3380CC4-5D6E-409C-BE32-E72D297353CC}">
              <c16:uniqueId val="{00000001-4612-4274-81B3-F5D5EB37F0B9}"/>
            </c:ext>
          </c:extLst>
        </c:ser>
        <c:ser>
          <c:idx val="2"/>
          <c:order val="2"/>
          <c:tx>
            <c:strRef>
              <c:f>Economics!$G$22</c:f>
              <c:strCache>
                <c:ptCount val="1"/>
                <c:pt idx="0">
                  <c:v>COST OF CAPITAL</c:v>
                </c:pt>
              </c:strCache>
            </c:strRef>
          </c:tx>
          <c:spPr>
            <a:solidFill>
              <a:schemeClr val="accent3"/>
            </a:solidFill>
            <a:ln>
              <a:noFill/>
            </a:ln>
            <a:effectLst/>
          </c:spPr>
          <c:invertIfNegative val="0"/>
          <c:cat>
            <c:strLit>
              <c:ptCount val="4"/>
              <c:pt idx="0">
                <c:v>Insourcing</c:v>
              </c:pt>
              <c:pt idx="1">
                <c:v>2016</c:v>
              </c:pt>
              <c:pt idx="2">
                <c:v>2018</c:v>
              </c:pt>
              <c:pt idx="3">
                <c:v>2019</c:v>
              </c:pt>
              <c:extLst>
                <c:ext xmlns:c15="http://schemas.microsoft.com/office/drawing/2012/chart" uri="{02D57815-91ED-43cb-92C2-25804820EDAC}">
                  <c15:autoCat val="1"/>
                </c:ext>
              </c:extLst>
            </c:strLit>
          </c:cat>
          <c:val>
            <c:numRef>
              <c:f>Economics!$H$22:$L$22</c:f>
              <c:numCache>
                <c:formatCode>0</c:formatCode>
                <c:ptCount val="4"/>
                <c:pt idx="0" formatCode="0.0">
                  <c:v>14.6</c:v>
                </c:pt>
                <c:pt idx="1">
                  <c:v>0</c:v>
                </c:pt>
                <c:pt idx="2">
                  <c:v>0</c:v>
                </c:pt>
                <c:pt idx="3">
                  <c:v>0</c:v>
                </c:pt>
              </c:numCache>
              <c:extLst/>
            </c:numRef>
          </c:val>
          <c:extLst>
            <c:ext xmlns:c16="http://schemas.microsoft.com/office/drawing/2014/chart" uri="{C3380CC4-5D6E-409C-BE32-E72D297353CC}">
              <c16:uniqueId val="{00000002-4612-4274-81B3-F5D5EB37F0B9}"/>
            </c:ext>
          </c:extLst>
        </c:ser>
        <c:dLbls>
          <c:showLegendKey val="0"/>
          <c:showVal val="0"/>
          <c:showCatName val="0"/>
          <c:showSerName val="0"/>
          <c:showPercent val="0"/>
          <c:showBubbleSize val="0"/>
        </c:dLbls>
        <c:gapWidth val="95"/>
        <c:overlap val="100"/>
        <c:axId val="478669424"/>
        <c:axId val="478669752"/>
      </c:barChart>
      <c:catAx>
        <c:axId val="478669424"/>
        <c:scaling>
          <c:orientation val="minMax"/>
        </c:scaling>
        <c:delete val="0"/>
        <c:axPos val="l"/>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dk1">
                    <a:lumMod val="65000"/>
                    <a:lumOff val="35000"/>
                  </a:schemeClr>
                </a:solidFill>
                <a:latin typeface="+mn-lt"/>
                <a:ea typeface="+mn-ea"/>
                <a:cs typeface="+mn-cs"/>
              </a:defRPr>
            </a:pPr>
            <a:endParaRPr lang="it-IT"/>
          </a:p>
        </c:txPr>
        <c:crossAx val="478669752"/>
        <c:crosses val="autoZero"/>
        <c:auto val="1"/>
        <c:lblAlgn val="ctr"/>
        <c:lblOffset val="100"/>
        <c:noMultiLvlLbl val="0"/>
      </c:catAx>
      <c:valAx>
        <c:axId val="478669752"/>
        <c:scaling>
          <c:orientation val="minMax"/>
        </c:scaling>
        <c:delete val="0"/>
        <c:axPos val="b"/>
        <c:majorGridlines>
          <c:spPr>
            <a:ln w="9525" cap="flat" cmpd="sng" algn="ctr">
              <a:solidFill>
                <a:schemeClr val="dk1">
                  <a:lumMod val="15000"/>
                  <a:lumOff val="85000"/>
                </a:schemeClr>
              </a:solidFill>
              <a:round/>
            </a:ln>
            <a:effectLst/>
          </c:spPr>
        </c:majorGridlines>
        <c:title>
          <c:tx>
            <c:rich>
              <a:bodyPr rot="0" spcFirstLastPara="1" vertOverflow="ellipsis" vert="horz" wrap="square" anchor="ctr" anchorCtr="1"/>
              <a:lstStyle/>
              <a:p>
                <a:pPr>
                  <a:defRPr sz="900" b="1" i="0" u="none" strike="noStrike" kern="1200" baseline="0">
                    <a:solidFill>
                      <a:schemeClr val="dk1">
                        <a:lumMod val="65000"/>
                        <a:lumOff val="35000"/>
                      </a:schemeClr>
                    </a:solidFill>
                    <a:latin typeface="+mn-lt"/>
                    <a:ea typeface="+mn-ea"/>
                    <a:cs typeface="+mn-cs"/>
                  </a:defRPr>
                </a:pPr>
                <a:r>
                  <a:rPr lang="it-IT"/>
                  <a:t>€/ton</a:t>
                </a:r>
              </a:p>
            </c:rich>
          </c:tx>
          <c:overlay val="0"/>
          <c:spPr>
            <a:noFill/>
            <a:ln>
              <a:noFill/>
            </a:ln>
            <a:effectLst/>
          </c:spPr>
          <c:txPr>
            <a:bodyPr rot="0" spcFirstLastPara="1" vertOverflow="ellipsis" vert="horz" wrap="square" anchor="ctr" anchorCtr="1"/>
            <a:lstStyle/>
            <a:p>
              <a:pPr>
                <a:defRPr sz="900" b="1" i="0" u="none" strike="noStrike" kern="1200" baseline="0">
                  <a:solidFill>
                    <a:schemeClr val="dk1">
                      <a:lumMod val="65000"/>
                      <a:lumOff val="35000"/>
                    </a:schemeClr>
                  </a:solidFill>
                  <a:latin typeface="+mn-lt"/>
                  <a:ea typeface="+mn-ea"/>
                  <a:cs typeface="+mn-cs"/>
                </a:defRPr>
              </a:pPr>
              <a:endParaRPr lang="it-IT"/>
            </a:p>
          </c:txPr>
        </c:title>
        <c:numFmt formatCode="General" sourceLinked="0"/>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it-IT"/>
          </a:p>
        </c:txPr>
        <c:crossAx val="478669424"/>
        <c:crosses val="autoZero"/>
        <c:crossBetween val="between"/>
      </c:valAx>
      <c:dTable>
        <c:showHorzBorder val="1"/>
        <c:showVertBorder val="1"/>
        <c:showOutline val="1"/>
        <c:showKeys val="1"/>
        <c:spPr>
          <a:noFill/>
          <a:ln w="9525" cap="flat" cmpd="sng" algn="ctr">
            <a:solidFill>
              <a:schemeClr val="dk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dk1">
                    <a:lumMod val="65000"/>
                    <a:lumOff val="35000"/>
                  </a:schemeClr>
                </a:solidFill>
                <a:latin typeface="+mn-lt"/>
                <a:ea typeface="+mn-ea"/>
                <a:cs typeface="+mn-cs"/>
              </a:defRPr>
            </a:pPr>
            <a:endParaRPr lang="it-IT"/>
          </a:p>
        </c:txPr>
      </c:dTable>
      <c:spPr>
        <a:pattFill prst="ltDnDiag">
          <a:fgClr>
            <a:schemeClr val="dk1">
              <a:lumMod val="15000"/>
              <a:lumOff val="85000"/>
            </a:schemeClr>
          </a:fgClr>
          <a:bgClr>
            <a:schemeClr val="lt1"/>
          </a:bgClr>
        </a:patt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7">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Vert">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Vert">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03">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835D5B-6645-44B1-9F48-96026FE219E8}" type="doc">
      <dgm:prSet loTypeId="urn:microsoft.com/office/officeart/2008/layout/VerticalCurvedList" loCatId="list" qsTypeId="urn:microsoft.com/office/officeart/2005/8/quickstyle/simple2" qsCatId="simple" csTypeId="urn:microsoft.com/office/officeart/2005/8/colors/accent1_2" csCatId="accent1" phldr="1"/>
      <dgm:spPr/>
      <dgm:t>
        <a:bodyPr/>
        <a:lstStyle/>
        <a:p>
          <a:endParaRPr lang="it-IT"/>
        </a:p>
      </dgm:t>
    </dgm:pt>
    <dgm:pt modelId="{A932F5D3-A4DD-4347-96AD-8A1D163F641A}">
      <dgm:prSet phldrT="[Testo]"/>
      <dgm:spPr/>
      <dgm:t>
        <a:bodyPr/>
        <a:lstStyle/>
        <a:p>
          <a:r>
            <a:rPr lang="it-IT" dirty="0"/>
            <a:t>GRUPPO CAP </a:t>
          </a:r>
        </a:p>
      </dgm:t>
    </dgm:pt>
    <dgm:pt modelId="{D7C82A6E-CDF3-4FC3-8756-847E93470A12}" type="parTrans" cxnId="{0F146D0E-F30B-4FD6-8B40-C9299262DB9A}">
      <dgm:prSet/>
      <dgm:spPr/>
      <dgm:t>
        <a:bodyPr/>
        <a:lstStyle/>
        <a:p>
          <a:endParaRPr lang="it-IT"/>
        </a:p>
      </dgm:t>
    </dgm:pt>
    <dgm:pt modelId="{74A3EB63-0B71-40B7-BCA1-C049AA00A813}" type="sibTrans" cxnId="{0F146D0E-F30B-4FD6-8B40-C9299262DB9A}">
      <dgm:prSet/>
      <dgm:spPr/>
      <dgm:t>
        <a:bodyPr/>
        <a:lstStyle/>
        <a:p>
          <a:endParaRPr lang="it-IT"/>
        </a:p>
      </dgm:t>
    </dgm:pt>
    <dgm:pt modelId="{92A7454D-4CF6-492B-A119-1B9268A7B4FF}">
      <dgm:prSet phldrT="[Testo]"/>
      <dgm:spPr/>
      <dgm:t>
        <a:bodyPr/>
        <a:lstStyle/>
        <a:p>
          <a:r>
            <a:rPr lang="it-IT" dirty="0"/>
            <a:t>A LIVING LAB TO TRAIN OUR TEAMS</a:t>
          </a:r>
        </a:p>
      </dgm:t>
    </dgm:pt>
    <dgm:pt modelId="{8696B9F8-0F37-4D1A-8393-28F4ACFD4F95}" type="parTrans" cxnId="{DD60CF04-3D6A-4A7E-A5D6-BA2389522C1C}">
      <dgm:prSet/>
      <dgm:spPr/>
      <dgm:t>
        <a:bodyPr/>
        <a:lstStyle/>
        <a:p>
          <a:endParaRPr lang="it-IT"/>
        </a:p>
      </dgm:t>
    </dgm:pt>
    <dgm:pt modelId="{75FB4E2E-3FC6-499C-BD09-07537ABB2106}" type="sibTrans" cxnId="{DD60CF04-3D6A-4A7E-A5D6-BA2389522C1C}">
      <dgm:prSet/>
      <dgm:spPr/>
      <dgm:t>
        <a:bodyPr/>
        <a:lstStyle/>
        <a:p>
          <a:endParaRPr lang="it-IT"/>
        </a:p>
      </dgm:t>
    </dgm:pt>
    <dgm:pt modelId="{E307A01F-38D1-4BEF-AF00-8EC1B1D7D7CE}">
      <dgm:prSet phldrT="[Testo]"/>
      <dgm:spPr/>
      <dgm:t>
        <a:bodyPr/>
        <a:lstStyle/>
        <a:p>
          <a:r>
            <a:rPr lang="it-IT" dirty="0"/>
            <a:t>FIRST OUTCOMES</a:t>
          </a:r>
        </a:p>
      </dgm:t>
    </dgm:pt>
    <dgm:pt modelId="{05BD57AB-4F79-40C2-AD44-699A84F785B0}" type="parTrans" cxnId="{5468D708-6061-426F-9408-8AEDFA5F4615}">
      <dgm:prSet/>
      <dgm:spPr/>
      <dgm:t>
        <a:bodyPr/>
        <a:lstStyle/>
        <a:p>
          <a:endParaRPr lang="it-IT"/>
        </a:p>
      </dgm:t>
    </dgm:pt>
    <dgm:pt modelId="{E733EBB7-6D8F-47C8-8256-2D89F4D3ACF9}" type="sibTrans" cxnId="{5468D708-6061-426F-9408-8AEDFA5F4615}">
      <dgm:prSet/>
      <dgm:spPr/>
      <dgm:t>
        <a:bodyPr/>
        <a:lstStyle/>
        <a:p>
          <a:endParaRPr lang="it-IT"/>
        </a:p>
      </dgm:t>
    </dgm:pt>
    <dgm:pt modelId="{23817BE6-A7E5-46AC-9BCF-3813701E3A4C}">
      <dgm:prSet phldrT="[Testo]"/>
      <dgm:spPr/>
      <dgm:t>
        <a:bodyPr/>
        <a:lstStyle/>
        <a:p>
          <a:r>
            <a:rPr lang="it-IT" dirty="0"/>
            <a:t>FROM THE SUSTAINABILITY PLAN TO THE MASTER PLAN</a:t>
          </a:r>
        </a:p>
      </dgm:t>
    </dgm:pt>
    <dgm:pt modelId="{5B35A626-ED40-4016-A0C8-A16BF76955C5}" type="parTrans" cxnId="{E5DC0B78-82A3-4DCA-A128-7F7D71A364CB}">
      <dgm:prSet/>
      <dgm:spPr/>
      <dgm:t>
        <a:bodyPr/>
        <a:lstStyle/>
        <a:p>
          <a:endParaRPr lang="it-IT"/>
        </a:p>
      </dgm:t>
    </dgm:pt>
    <dgm:pt modelId="{A8386181-79FC-4E12-98B5-551E0350DA12}" type="sibTrans" cxnId="{E5DC0B78-82A3-4DCA-A128-7F7D71A364CB}">
      <dgm:prSet/>
      <dgm:spPr/>
      <dgm:t>
        <a:bodyPr/>
        <a:lstStyle/>
        <a:p>
          <a:endParaRPr lang="it-IT"/>
        </a:p>
      </dgm:t>
    </dgm:pt>
    <dgm:pt modelId="{1B6B204C-349C-41A1-A909-1A8E396424C1}">
      <dgm:prSet phldrT="[Testo]"/>
      <dgm:spPr/>
      <dgm:t>
        <a:bodyPr/>
        <a:lstStyle/>
        <a:p>
          <a:r>
            <a:rPr lang="it-IT" dirty="0"/>
            <a:t>THE BIOREFINERY</a:t>
          </a:r>
        </a:p>
      </dgm:t>
    </dgm:pt>
    <dgm:pt modelId="{02BA9ECA-768D-4D5A-9D92-4F0157451CE8}" type="parTrans" cxnId="{C0AB81CF-3EBB-4968-9A1A-6082C082A63C}">
      <dgm:prSet/>
      <dgm:spPr/>
      <dgm:t>
        <a:bodyPr/>
        <a:lstStyle/>
        <a:p>
          <a:endParaRPr lang="it-IT"/>
        </a:p>
      </dgm:t>
    </dgm:pt>
    <dgm:pt modelId="{04D20B97-EE48-49FC-BB4F-5856207B5873}" type="sibTrans" cxnId="{C0AB81CF-3EBB-4968-9A1A-6082C082A63C}">
      <dgm:prSet/>
      <dgm:spPr/>
      <dgm:t>
        <a:bodyPr/>
        <a:lstStyle/>
        <a:p>
          <a:endParaRPr lang="it-IT"/>
        </a:p>
      </dgm:t>
    </dgm:pt>
    <dgm:pt modelId="{A420064F-0447-4086-8BAE-CE9E06AC248F}">
      <dgm:prSet phldrT="[Testo]"/>
      <dgm:spPr/>
      <dgm:t>
        <a:bodyPr/>
        <a:lstStyle/>
        <a:p>
          <a:r>
            <a:rPr lang="it-IT" dirty="0"/>
            <a:t>CONCLUSIONS</a:t>
          </a:r>
        </a:p>
      </dgm:t>
    </dgm:pt>
    <dgm:pt modelId="{7699B78A-73BA-472F-A5BF-AAF828322001}" type="parTrans" cxnId="{8B1328E9-0146-4686-91A2-984E0913C570}">
      <dgm:prSet/>
      <dgm:spPr/>
      <dgm:t>
        <a:bodyPr/>
        <a:lstStyle/>
        <a:p>
          <a:endParaRPr lang="it-IT"/>
        </a:p>
      </dgm:t>
    </dgm:pt>
    <dgm:pt modelId="{92174631-1F22-4C96-977C-B8924EFA1FF7}" type="sibTrans" cxnId="{8B1328E9-0146-4686-91A2-984E0913C570}">
      <dgm:prSet/>
      <dgm:spPr/>
      <dgm:t>
        <a:bodyPr/>
        <a:lstStyle/>
        <a:p>
          <a:endParaRPr lang="it-IT"/>
        </a:p>
      </dgm:t>
    </dgm:pt>
    <dgm:pt modelId="{B6B16253-1839-49CD-A035-7CE9DE9E459B}" type="pres">
      <dgm:prSet presAssocID="{14835D5B-6645-44B1-9F48-96026FE219E8}" presName="Name0" presStyleCnt="0">
        <dgm:presLayoutVars>
          <dgm:chMax val="7"/>
          <dgm:chPref val="7"/>
          <dgm:dir/>
        </dgm:presLayoutVars>
      </dgm:prSet>
      <dgm:spPr/>
    </dgm:pt>
    <dgm:pt modelId="{CFF2D3A6-9F56-44F4-A74B-84FF0F40D55D}" type="pres">
      <dgm:prSet presAssocID="{14835D5B-6645-44B1-9F48-96026FE219E8}" presName="Name1" presStyleCnt="0"/>
      <dgm:spPr/>
    </dgm:pt>
    <dgm:pt modelId="{2E9E7118-D555-42C9-9E86-D708EAE8EB97}" type="pres">
      <dgm:prSet presAssocID="{14835D5B-6645-44B1-9F48-96026FE219E8}" presName="cycle" presStyleCnt="0"/>
      <dgm:spPr/>
    </dgm:pt>
    <dgm:pt modelId="{7E1E848D-56E2-4880-83EB-F926A4B36FD1}" type="pres">
      <dgm:prSet presAssocID="{14835D5B-6645-44B1-9F48-96026FE219E8}" presName="srcNode" presStyleLbl="node1" presStyleIdx="0" presStyleCnt="6"/>
      <dgm:spPr/>
    </dgm:pt>
    <dgm:pt modelId="{93E0C26A-9F75-4661-A8C5-717B594CF31C}" type="pres">
      <dgm:prSet presAssocID="{14835D5B-6645-44B1-9F48-96026FE219E8}" presName="conn" presStyleLbl="parChTrans1D2" presStyleIdx="0" presStyleCnt="1"/>
      <dgm:spPr/>
    </dgm:pt>
    <dgm:pt modelId="{B4C559C5-BC4A-4C07-8FC9-E9742E6B886E}" type="pres">
      <dgm:prSet presAssocID="{14835D5B-6645-44B1-9F48-96026FE219E8}" presName="extraNode" presStyleLbl="node1" presStyleIdx="0" presStyleCnt="6"/>
      <dgm:spPr/>
    </dgm:pt>
    <dgm:pt modelId="{8BEC0B86-295C-45A4-99E3-2DE002F28B61}" type="pres">
      <dgm:prSet presAssocID="{14835D5B-6645-44B1-9F48-96026FE219E8}" presName="dstNode" presStyleLbl="node1" presStyleIdx="0" presStyleCnt="6"/>
      <dgm:spPr/>
    </dgm:pt>
    <dgm:pt modelId="{598CF935-992F-42ED-8BCD-C5050562E206}" type="pres">
      <dgm:prSet presAssocID="{A932F5D3-A4DD-4347-96AD-8A1D163F641A}" presName="text_1" presStyleLbl="node1" presStyleIdx="0" presStyleCnt="6">
        <dgm:presLayoutVars>
          <dgm:bulletEnabled val="1"/>
        </dgm:presLayoutVars>
      </dgm:prSet>
      <dgm:spPr/>
    </dgm:pt>
    <dgm:pt modelId="{692BE799-5098-4CF2-AC5A-41F35995FC5D}" type="pres">
      <dgm:prSet presAssocID="{A932F5D3-A4DD-4347-96AD-8A1D163F641A}" presName="accent_1" presStyleCnt="0"/>
      <dgm:spPr/>
    </dgm:pt>
    <dgm:pt modelId="{2901C386-6797-46E2-8726-FA5D6E349DAF}" type="pres">
      <dgm:prSet presAssocID="{A932F5D3-A4DD-4347-96AD-8A1D163F641A}" presName="accentRepeatNode" presStyleLbl="solidFgAcc1" presStyleIdx="0" presStyleCnt="6"/>
      <dgm:spPr/>
    </dgm:pt>
    <dgm:pt modelId="{DB4E3172-2663-4DFE-9B3C-B2237A9E0E5E}" type="pres">
      <dgm:prSet presAssocID="{23817BE6-A7E5-46AC-9BCF-3813701E3A4C}" presName="text_2" presStyleLbl="node1" presStyleIdx="1" presStyleCnt="6">
        <dgm:presLayoutVars>
          <dgm:bulletEnabled val="1"/>
        </dgm:presLayoutVars>
      </dgm:prSet>
      <dgm:spPr/>
    </dgm:pt>
    <dgm:pt modelId="{CE741869-5F85-4D43-8411-C29D2DFDBA19}" type="pres">
      <dgm:prSet presAssocID="{23817BE6-A7E5-46AC-9BCF-3813701E3A4C}" presName="accent_2" presStyleCnt="0"/>
      <dgm:spPr/>
    </dgm:pt>
    <dgm:pt modelId="{CA9BF030-2711-49F7-BDE1-3E949F63EDD9}" type="pres">
      <dgm:prSet presAssocID="{23817BE6-A7E5-46AC-9BCF-3813701E3A4C}" presName="accentRepeatNode" presStyleLbl="solidFgAcc1" presStyleIdx="1" presStyleCnt="6"/>
      <dgm:spPr/>
    </dgm:pt>
    <dgm:pt modelId="{CFF1ED07-E531-49EA-B6E1-2DB104B4FCAC}" type="pres">
      <dgm:prSet presAssocID="{92A7454D-4CF6-492B-A119-1B9268A7B4FF}" presName="text_3" presStyleLbl="node1" presStyleIdx="2" presStyleCnt="6">
        <dgm:presLayoutVars>
          <dgm:bulletEnabled val="1"/>
        </dgm:presLayoutVars>
      </dgm:prSet>
      <dgm:spPr/>
    </dgm:pt>
    <dgm:pt modelId="{4D6A0FAE-45A7-41FB-87AA-439A6564DC3F}" type="pres">
      <dgm:prSet presAssocID="{92A7454D-4CF6-492B-A119-1B9268A7B4FF}" presName="accent_3" presStyleCnt="0"/>
      <dgm:spPr/>
    </dgm:pt>
    <dgm:pt modelId="{9AD87838-54E6-43D7-9168-7A2163BE7E68}" type="pres">
      <dgm:prSet presAssocID="{92A7454D-4CF6-492B-A119-1B9268A7B4FF}" presName="accentRepeatNode" presStyleLbl="solidFgAcc1" presStyleIdx="2" presStyleCnt="6"/>
      <dgm:spPr/>
    </dgm:pt>
    <dgm:pt modelId="{3363D4DA-285F-49AC-9DBD-A1A2D5D64462}" type="pres">
      <dgm:prSet presAssocID="{E307A01F-38D1-4BEF-AF00-8EC1B1D7D7CE}" presName="text_4" presStyleLbl="node1" presStyleIdx="3" presStyleCnt="6">
        <dgm:presLayoutVars>
          <dgm:bulletEnabled val="1"/>
        </dgm:presLayoutVars>
      </dgm:prSet>
      <dgm:spPr/>
    </dgm:pt>
    <dgm:pt modelId="{CEDC64BD-3EB1-4C91-AC99-74901F759F33}" type="pres">
      <dgm:prSet presAssocID="{E307A01F-38D1-4BEF-AF00-8EC1B1D7D7CE}" presName="accent_4" presStyleCnt="0"/>
      <dgm:spPr/>
    </dgm:pt>
    <dgm:pt modelId="{FC09F30E-CD4B-4F42-BD80-64AB14104A31}" type="pres">
      <dgm:prSet presAssocID="{E307A01F-38D1-4BEF-AF00-8EC1B1D7D7CE}" presName="accentRepeatNode" presStyleLbl="solidFgAcc1" presStyleIdx="3" presStyleCnt="6"/>
      <dgm:spPr/>
    </dgm:pt>
    <dgm:pt modelId="{459E348C-143A-4472-9696-E21F85F720F9}" type="pres">
      <dgm:prSet presAssocID="{1B6B204C-349C-41A1-A909-1A8E396424C1}" presName="text_5" presStyleLbl="node1" presStyleIdx="4" presStyleCnt="6">
        <dgm:presLayoutVars>
          <dgm:bulletEnabled val="1"/>
        </dgm:presLayoutVars>
      </dgm:prSet>
      <dgm:spPr/>
    </dgm:pt>
    <dgm:pt modelId="{D2692B63-8267-4873-84E4-BC1EF8ECC2BE}" type="pres">
      <dgm:prSet presAssocID="{1B6B204C-349C-41A1-A909-1A8E396424C1}" presName="accent_5" presStyleCnt="0"/>
      <dgm:spPr/>
    </dgm:pt>
    <dgm:pt modelId="{D590C226-0589-4023-9AD0-B04215ACC6F7}" type="pres">
      <dgm:prSet presAssocID="{1B6B204C-349C-41A1-A909-1A8E396424C1}" presName="accentRepeatNode" presStyleLbl="solidFgAcc1" presStyleIdx="4" presStyleCnt="6"/>
      <dgm:spPr/>
    </dgm:pt>
    <dgm:pt modelId="{FB69A7D3-B308-4E21-91BB-ACC2169F610F}" type="pres">
      <dgm:prSet presAssocID="{A420064F-0447-4086-8BAE-CE9E06AC248F}" presName="text_6" presStyleLbl="node1" presStyleIdx="5" presStyleCnt="6">
        <dgm:presLayoutVars>
          <dgm:bulletEnabled val="1"/>
        </dgm:presLayoutVars>
      </dgm:prSet>
      <dgm:spPr/>
    </dgm:pt>
    <dgm:pt modelId="{A9521919-3A29-4090-AE45-08B2D1A06129}" type="pres">
      <dgm:prSet presAssocID="{A420064F-0447-4086-8BAE-CE9E06AC248F}" presName="accent_6" presStyleCnt="0"/>
      <dgm:spPr/>
    </dgm:pt>
    <dgm:pt modelId="{4CBBC21D-550A-4624-9E22-7E9A5F5F0B49}" type="pres">
      <dgm:prSet presAssocID="{A420064F-0447-4086-8BAE-CE9E06AC248F}" presName="accentRepeatNode" presStyleLbl="solidFgAcc1" presStyleIdx="5" presStyleCnt="6"/>
      <dgm:spPr/>
    </dgm:pt>
  </dgm:ptLst>
  <dgm:cxnLst>
    <dgm:cxn modelId="{DD60CF04-3D6A-4A7E-A5D6-BA2389522C1C}" srcId="{14835D5B-6645-44B1-9F48-96026FE219E8}" destId="{92A7454D-4CF6-492B-A119-1B9268A7B4FF}" srcOrd="2" destOrd="0" parTransId="{8696B9F8-0F37-4D1A-8393-28F4ACFD4F95}" sibTransId="{75FB4E2E-3FC6-499C-BD09-07537ABB2106}"/>
    <dgm:cxn modelId="{5468D708-6061-426F-9408-8AEDFA5F4615}" srcId="{14835D5B-6645-44B1-9F48-96026FE219E8}" destId="{E307A01F-38D1-4BEF-AF00-8EC1B1D7D7CE}" srcOrd="3" destOrd="0" parTransId="{05BD57AB-4F79-40C2-AD44-699A84F785B0}" sibTransId="{E733EBB7-6D8F-47C8-8256-2D89F4D3ACF9}"/>
    <dgm:cxn modelId="{0F146D0E-F30B-4FD6-8B40-C9299262DB9A}" srcId="{14835D5B-6645-44B1-9F48-96026FE219E8}" destId="{A932F5D3-A4DD-4347-96AD-8A1D163F641A}" srcOrd="0" destOrd="0" parTransId="{D7C82A6E-CDF3-4FC3-8756-847E93470A12}" sibTransId="{74A3EB63-0B71-40B7-BCA1-C049AA00A813}"/>
    <dgm:cxn modelId="{B6BC9D64-163D-4673-AFEC-EC51F71A5DBC}" type="presOf" srcId="{A420064F-0447-4086-8BAE-CE9E06AC248F}" destId="{FB69A7D3-B308-4E21-91BB-ACC2169F610F}" srcOrd="0" destOrd="0" presId="urn:microsoft.com/office/officeart/2008/layout/VerticalCurvedList"/>
    <dgm:cxn modelId="{F36F4368-4CAB-4350-984A-7FD1C1CD6DFB}" type="presOf" srcId="{1B6B204C-349C-41A1-A909-1A8E396424C1}" destId="{459E348C-143A-4472-9696-E21F85F720F9}" srcOrd="0" destOrd="0" presId="urn:microsoft.com/office/officeart/2008/layout/VerticalCurvedList"/>
    <dgm:cxn modelId="{E5DC0B78-82A3-4DCA-A128-7F7D71A364CB}" srcId="{14835D5B-6645-44B1-9F48-96026FE219E8}" destId="{23817BE6-A7E5-46AC-9BCF-3813701E3A4C}" srcOrd="1" destOrd="0" parTransId="{5B35A626-ED40-4016-A0C8-A16BF76955C5}" sibTransId="{A8386181-79FC-4E12-98B5-551E0350DA12}"/>
    <dgm:cxn modelId="{C8EE6B87-E93F-481D-8C96-7B3C1F1EE60E}" type="presOf" srcId="{23817BE6-A7E5-46AC-9BCF-3813701E3A4C}" destId="{DB4E3172-2663-4DFE-9B3C-B2237A9E0E5E}" srcOrd="0" destOrd="0" presId="urn:microsoft.com/office/officeart/2008/layout/VerticalCurvedList"/>
    <dgm:cxn modelId="{6736D09A-670C-4BCC-BCB8-712F062048D7}" type="presOf" srcId="{14835D5B-6645-44B1-9F48-96026FE219E8}" destId="{B6B16253-1839-49CD-A035-7CE9DE9E459B}" srcOrd="0" destOrd="0" presId="urn:microsoft.com/office/officeart/2008/layout/VerticalCurvedList"/>
    <dgm:cxn modelId="{CC61E09E-F455-4491-8283-F2046FCE590C}" type="presOf" srcId="{92A7454D-4CF6-492B-A119-1B9268A7B4FF}" destId="{CFF1ED07-E531-49EA-B6E1-2DB104B4FCAC}" srcOrd="0" destOrd="0" presId="urn:microsoft.com/office/officeart/2008/layout/VerticalCurvedList"/>
    <dgm:cxn modelId="{8B5899CD-6414-4D6B-85C5-10EAA4788746}" type="presOf" srcId="{A932F5D3-A4DD-4347-96AD-8A1D163F641A}" destId="{598CF935-992F-42ED-8BCD-C5050562E206}" srcOrd="0" destOrd="0" presId="urn:microsoft.com/office/officeart/2008/layout/VerticalCurvedList"/>
    <dgm:cxn modelId="{C0AB81CF-3EBB-4968-9A1A-6082C082A63C}" srcId="{14835D5B-6645-44B1-9F48-96026FE219E8}" destId="{1B6B204C-349C-41A1-A909-1A8E396424C1}" srcOrd="4" destOrd="0" parTransId="{02BA9ECA-768D-4D5A-9D92-4F0157451CE8}" sibTransId="{04D20B97-EE48-49FC-BB4F-5856207B5873}"/>
    <dgm:cxn modelId="{11A5F4CF-4281-4A82-93D1-EFF235F8AC7F}" type="presOf" srcId="{74A3EB63-0B71-40B7-BCA1-C049AA00A813}" destId="{93E0C26A-9F75-4661-A8C5-717B594CF31C}" srcOrd="0" destOrd="0" presId="urn:microsoft.com/office/officeart/2008/layout/VerticalCurvedList"/>
    <dgm:cxn modelId="{A350EFD5-C675-4EDA-87EA-D6D76F6F904E}" type="presOf" srcId="{E307A01F-38D1-4BEF-AF00-8EC1B1D7D7CE}" destId="{3363D4DA-285F-49AC-9DBD-A1A2D5D64462}" srcOrd="0" destOrd="0" presId="urn:microsoft.com/office/officeart/2008/layout/VerticalCurvedList"/>
    <dgm:cxn modelId="{8B1328E9-0146-4686-91A2-984E0913C570}" srcId="{14835D5B-6645-44B1-9F48-96026FE219E8}" destId="{A420064F-0447-4086-8BAE-CE9E06AC248F}" srcOrd="5" destOrd="0" parTransId="{7699B78A-73BA-472F-A5BF-AAF828322001}" sibTransId="{92174631-1F22-4C96-977C-B8924EFA1FF7}"/>
    <dgm:cxn modelId="{2E4689DA-CCA7-4843-9612-68F9939E2843}" type="presParOf" srcId="{B6B16253-1839-49CD-A035-7CE9DE9E459B}" destId="{CFF2D3A6-9F56-44F4-A74B-84FF0F40D55D}" srcOrd="0" destOrd="0" presId="urn:microsoft.com/office/officeart/2008/layout/VerticalCurvedList"/>
    <dgm:cxn modelId="{DD8FED76-7C44-4CFF-98D9-7E947DBEBB39}" type="presParOf" srcId="{CFF2D3A6-9F56-44F4-A74B-84FF0F40D55D}" destId="{2E9E7118-D555-42C9-9E86-D708EAE8EB97}" srcOrd="0" destOrd="0" presId="urn:microsoft.com/office/officeart/2008/layout/VerticalCurvedList"/>
    <dgm:cxn modelId="{168CFDAC-3DEC-40A5-A72F-4AE2BDBE71AA}" type="presParOf" srcId="{2E9E7118-D555-42C9-9E86-D708EAE8EB97}" destId="{7E1E848D-56E2-4880-83EB-F926A4B36FD1}" srcOrd="0" destOrd="0" presId="urn:microsoft.com/office/officeart/2008/layout/VerticalCurvedList"/>
    <dgm:cxn modelId="{C3819A5D-7CB1-4D0A-9820-AB842D455BCB}" type="presParOf" srcId="{2E9E7118-D555-42C9-9E86-D708EAE8EB97}" destId="{93E0C26A-9F75-4661-A8C5-717B594CF31C}" srcOrd="1" destOrd="0" presId="urn:microsoft.com/office/officeart/2008/layout/VerticalCurvedList"/>
    <dgm:cxn modelId="{6C653146-DFFC-4C77-A6B7-BF969277F291}" type="presParOf" srcId="{2E9E7118-D555-42C9-9E86-D708EAE8EB97}" destId="{B4C559C5-BC4A-4C07-8FC9-E9742E6B886E}" srcOrd="2" destOrd="0" presId="urn:microsoft.com/office/officeart/2008/layout/VerticalCurvedList"/>
    <dgm:cxn modelId="{690442C8-27D2-4CD2-8CAB-C689AC8F3386}" type="presParOf" srcId="{2E9E7118-D555-42C9-9E86-D708EAE8EB97}" destId="{8BEC0B86-295C-45A4-99E3-2DE002F28B61}" srcOrd="3" destOrd="0" presId="urn:microsoft.com/office/officeart/2008/layout/VerticalCurvedList"/>
    <dgm:cxn modelId="{B402C24A-A360-4677-AD20-A8500339778C}" type="presParOf" srcId="{CFF2D3A6-9F56-44F4-A74B-84FF0F40D55D}" destId="{598CF935-992F-42ED-8BCD-C5050562E206}" srcOrd="1" destOrd="0" presId="urn:microsoft.com/office/officeart/2008/layout/VerticalCurvedList"/>
    <dgm:cxn modelId="{D0DDE72E-D06B-47C3-AE96-608E21511015}" type="presParOf" srcId="{CFF2D3A6-9F56-44F4-A74B-84FF0F40D55D}" destId="{692BE799-5098-4CF2-AC5A-41F35995FC5D}" srcOrd="2" destOrd="0" presId="urn:microsoft.com/office/officeart/2008/layout/VerticalCurvedList"/>
    <dgm:cxn modelId="{F4E3A23E-545E-409C-8EE0-A3FF0631F9EF}" type="presParOf" srcId="{692BE799-5098-4CF2-AC5A-41F35995FC5D}" destId="{2901C386-6797-46E2-8726-FA5D6E349DAF}" srcOrd="0" destOrd="0" presId="urn:microsoft.com/office/officeart/2008/layout/VerticalCurvedList"/>
    <dgm:cxn modelId="{1EE2C0FC-4846-4A08-A79F-85B0EF391500}" type="presParOf" srcId="{CFF2D3A6-9F56-44F4-A74B-84FF0F40D55D}" destId="{DB4E3172-2663-4DFE-9B3C-B2237A9E0E5E}" srcOrd="3" destOrd="0" presId="urn:microsoft.com/office/officeart/2008/layout/VerticalCurvedList"/>
    <dgm:cxn modelId="{A27912CE-F0A8-4A79-B037-E1E04DBA4FB4}" type="presParOf" srcId="{CFF2D3A6-9F56-44F4-A74B-84FF0F40D55D}" destId="{CE741869-5F85-4D43-8411-C29D2DFDBA19}" srcOrd="4" destOrd="0" presId="urn:microsoft.com/office/officeart/2008/layout/VerticalCurvedList"/>
    <dgm:cxn modelId="{BE959FD5-F072-4B77-A7D7-683935E891B3}" type="presParOf" srcId="{CE741869-5F85-4D43-8411-C29D2DFDBA19}" destId="{CA9BF030-2711-49F7-BDE1-3E949F63EDD9}" srcOrd="0" destOrd="0" presId="urn:microsoft.com/office/officeart/2008/layout/VerticalCurvedList"/>
    <dgm:cxn modelId="{1EC1C766-6B8A-448C-B935-6E5200C62080}" type="presParOf" srcId="{CFF2D3A6-9F56-44F4-A74B-84FF0F40D55D}" destId="{CFF1ED07-E531-49EA-B6E1-2DB104B4FCAC}" srcOrd="5" destOrd="0" presId="urn:microsoft.com/office/officeart/2008/layout/VerticalCurvedList"/>
    <dgm:cxn modelId="{BD89C0C8-1F21-4324-BD29-E61DB5E2D0B0}" type="presParOf" srcId="{CFF2D3A6-9F56-44F4-A74B-84FF0F40D55D}" destId="{4D6A0FAE-45A7-41FB-87AA-439A6564DC3F}" srcOrd="6" destOrd="0" presId="urn:microsoft.com/office/officeart/2008/layout/VerticalCurvedList"/>
    <dgm:cxn modelId="{8D753CCC-9C7D-4999-8CF7-097E808CFE61}" type="presParOf" srcId="{4D6A0FAE-45A7-41FB-87AA-439A6564DC3F}" destId="{9AD87838-54E6-43D7-9168-7A2163BE7E68}" srcOrd="0" destOrd="0" presId="urn:microsoft.com/office/officeart/2008/layout/VerticalCurvedList"/>
    <dgm:cxn modelId="{01779861-E14E-4DED-AD3C-46B0BFEB3235}" type="presParOf" srcId="{CFF2D3A6-9F56-44F4-A74B-84FF0F40D55D}" destId="{3363D4DA-285F-49AC-9DBD-A1A2D5D64462}" srcOrd="7" destOrd="0" presId="urn:microsoft.com/office/officeart/2008/layout/VerticalCurvedList"/>
    <dgm:cxn modelId="{1D772B03-D474-4AE3-BFFA-2BBB1B522409}" type="presParOf" srcId="{CFF2D3A6-9F56-44F4-A74B-84FF0F40D55D}" destId="{CEDC64BD-3EB1-4C91-AC99-74901F759F33}" srcOrd="8" destOrd="0" presId="urn:microsoft.com/office/officeart/2008/layout/VerticalCurvedList"/>
    <dgm:cxn modelId="{A196F7B9-115E-4330-AA73-694CCCECC843}" type="presParOf" srcId="{CEDC64BD-3EB1-4C91-AC99-74901F759F33}" destId="{FC09F30E-CD4B-4F42-BD80-64AB14104A31}" srcOrd="0" destOrd="0" presId="urn:microsoft.com/office/officeart/2008/layout/VerticalCurvedList"/>
    <dgm:cxn modelId="{8D0EAE71-6315-4203-B02A-EEB3DFA8B4BC}" type="presParOf" srcId="{CFF2D3A6-9F56-44F4-A74B-84FF0F40D55D}" destId="{459E348C-143A-4472-9696-E21F85F720F9}" srcOrd="9" destOrd="0" presId="urn:microsoft.com/office/officeart/2008/layout/VerticalCurvedList"/>
    <dgm:cxn modelId="{E95EE353-200E-48F8-84B1-B70036AA0749}" type="presParOf" srcId="{CFF2D3A6-9F56-44F4-A74B-84FF0F40D55D}" destId="{D2692B63-8267-4873-84E4-BC1EF8ECC2BE}" srcOrd="10" destOrd="0" presId="urn:microsoft.com/office/officeart/2008/layout/VerticalCurvedList"/>
    <dgm:cxn modelId="{73D33CF4-19E1-40F4-A168-F6FADF67AC7E}" type="presParOf" srcId="{D2692B63-8267-4873-84E4-BC1EF8ECC2BE}" destId="{D590C226-0589-4023-9AD0-B04215ACC6F7}" srcOrd="0" destOrd="0" presId="urn:microsoft.com/office/officeart/2008/layout/VerticalCurvedList"/>
    <dgm:cxn modelId="{80AFDB17-04AF-419D-8869-49AC2DCFB083}" type="presParOf" srcId="{CFF2D3A6-9F56-44F4-A74B-84FF0F40D55D}" destId="{FB69A7D3-B308-4E21-91BB-ACC2169F610F}" srcOrd="11" destOrd="0" presId="urn:microsoft.com/office/officeart/2008/layout/VerticalCurvedList"/>
    <dgm:cxn modelId="{26B446CD-D9ED-45B2-AB06-1EE4A20F40B3}" type="presParOf" srcId="{CFF2D3A6-9F56-44F4-A74B-84FF0F40D55D}" destId="{A9521919-3A29-4090-AE45-08B2D1A06129}" srcOrd="12" destOrd="0" presId="urn:microsoft.com/office/officeart/2008/layout/VerticalCurvedList"/>
    <dgm:cxn modelId="{45477C98-6A50-4F04-87D7-CEEEFC0F48AC}" type="presParOf" srcId="{A9521919-3A29-4090-AE45-08B2D1A06129}" destId="{4CBBC21D-550A-4624-9E22-7E9A5F5F0B49}"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A0A5279-E5A0-4C78-B305-B68FA553DF48}" type="doc">
      <dgm:prSet loTypeId="urn:microsoft.com/office/officeart/2005/8/layout/hierarchy2" loCatId="hierarchy" qsTypeId="urn:microsoft.com/office/officeart/2005/8/quickstyle/simple1" qsCatId="simple" csTypeId="urn:microsoft.com/office/officeart/2005/8/colors/colorful4" csCatId="colorful" phldr="1"/>
      <dgm:spPr/>
      <dgm:t>
        <a:bodyPr/>
        <a:lstStyle/>
        <a:p>
          <a:endParaRPr lang="it-IT"/>
        </a:p>
      </dgm:t>
    </dgm:pt>
    <dgm:pt modelId="{719CDFF5-18EE-412A-9DB6-A83C09C6E7A4}">
      <dgm:prSet phldrT="[Testo]" custT="1"/>
      <dgm:spPr/>
      <dgm:t>
        <a:bodyPr/>
        <a:lstStyle/>
        <a:p>
          <a:r>
            <a:rPr lang="it-IT" sz="1200" dirty="0" err="1"/>
            <a:t>Sludge</a:t>
          </a:r>
          <a:r>
            <a:rPr lang="it-IT" sz="1200" dirty="0"/>
            <a:t>  </a:t>
          </a:r>
        </a:p>
      </dgm:t>
    </dgm:pt>
    <dgm:pt modelId="{26C8D9A4-E3A1-4545-967C-BE83D7C41728}" type="parTrans" cxnId="{8671DB93-64B8-47A2-A129-F1F046CC71AD}">
      <dgm:prSet/>
      <dgm:spPr/>
      <dgm:t>
        <a:bodyPr/>
        <a:lstStyle/>
        <a:p>
          <a:endParaRPr lang="it-IT"/>
        </a:p>
      </dgm:t>
    </dgm:pt>
    <dgm:pt modelId="{FE4F3AA8-139A-4D89-A294-660C2A59AF0E}" type="sibTrans" cxnId="{8671DB93-64B8-47A2-A129-F1F046CC71AD}">
      <dgm:prSet/>
      <dgm:spPr/>
      <dgm:t>
        <a:bodyPr/>
        <a:lstStyle/>
        <a:p>
          <a:endParaRPr lang="it-IT"/>
        </a:p>
      </dgm:t>
    </dgm:pt>
    <dgm:pt modelId="{4357E5FE-87EF-4CB2-B485-CD34CA4B519D}">
      <dgm:prSet phldrT="[Testo]" custT="1"/>
      <dgm:spPr/>
      <dgm:t>
        <a:bodyPr/>
        <a:lstStyle/>
        <a:p>
          <a:r>
            <a:rPr lang="it-IT" sz="1200" dirty="0"/>
            <a:t>Outsourcing</a:t>
          </a:r>
        </a:p>
      </dgm:t>
    </dgm:pt>
    <dgm:pt modelId="{053DE1DB-1513-4708-9929-B1F1A2E13F60}" type="parTrans" cxnId="{3AFCD953-D7A7-4E01-A4F0-23330B0D6FD9}">
      <dgm:prSet/>
      <dgm:spPr/>
      <dgm:t>
        <a:bodyPr/>
        <a:lstStyle/>
        <a:p>
          <a:endParaRPr lang="it-IT"/>
        </a:p>
      </dgm:t>
    </dgm:pt>
    <dgm:pt modelId="{34ECCD0E-E119-47D8-B41B-2C80166A0F55}" type="sibTrans" cxnId="{3AFCD953-D7A7-4E01-A4F0-23330B0D6FD9}">
      <dgm:prSet/>
      <dgm:spPr/>
      <dgm:t>
        <a:bodyPr/>
        <a:lstStyle/>
        <a:p>
          <a:endParaRPr lang="it-IT"/>
        </a:p>
      </dgm:t>
    </dgm:pt>
    <dgm:pt modelId="{5989E63C-CBA2-4BE8-BD7F-D1C92D1FA522}">
      <dgm:prSet phldrT="[Testo]" custT="1"/>
      <dgm:spPr/>
      <dgm:t>
        <a:bodyPr/>
        <a:lstStyle/>
        <a:p>
          <a:r>
            <a:rPr lang="it-IT" sz="1200" dirty="0"/>
            <a:t>Insourcing (</a:t>
          </a:r>
          <a:r>
            <a:rPr lang="it-IT" sz="1200" dirty="0" err="1"/>
            <a:t>fluidized</a:t>
          </a:r>
          <a:r>
            <a:rPr lang="it-IT" sz="1200" dirty="0"/>
            <a:t> bed)</a:t>
          </a:r>
        </a:p>
      </dgm:t>
    </dgm:pt>
    <dgm:pt modelId="{1E20AB8B-75BC-4F30-B499-4CC567A92774}" type="parTrans" cxnId="{60F5F4A5-6636-4059-B413-AFCE8C2D84F2}">
      <dgm:prSet/>
      <dgm:spPr/>
      <dgm:t>
        <a:bodyPr/>
        <a:lstStyle/>
        <a:p>
          <a:endParaRPr lang="en-GB"/>
        </a:p>
      </dgm:t>
    </dgm:pt>
    <dgm:pt modelId="{C3F65A46-648B-4439-B5F1-26B3E5920BD5}" type="sibTrans" cxnId="{60F5F4A5-6636-4059-B413-AFCE8C2D84F2}">
      <dgm:prSet/>
      <dgm:spPr/>
      <dgm:t>
        <a:bodyPr/>
        <a:lstStyle/>
        <a:p>
          <a:endParaRPr lang="en-GB"/>
        </a:p>
      </dgm:t>
    </dgm:pt>
    <dgm:pt modelId="{22EAEB34-43BC-4800-8454-A3233DDADC18}" type="pres">
      <dgm:prSet presAssocID="{4A0A5279-E5A0-4C78-B305-B68FA553DF48}" presName="diagram" presStyleCnt="0">
        <dgm:presLayoutVars>
          <dgm:chPref val="1"/>
          <dgm:dir/>
          <dgm:animOne val="branch"/>
          <dgm:animLvl val="lvl"/>
          <dgm:resizeHandles val="exact"/>
        </dgm:presLayoutVars>
      </dgm:prSet>
      <dgm:spPr/>
    </dgm:pt>
    <dgm:pt modelId="{B76DAB1B-4475-4B95-BF88-EC75D30EA3A8}" type="pres">
      <dgm:prSet presAssocID="{719CDFF5-18EE-412A-9DB6-A83C09C6E7A4}" presName="root1" presStyleCnt="0"/>
      <dgm:spPr/>
    </dgm:pt>
    <dgm:pt modelId="{86359D16-9036-45AF-AEB2-5CC016FF83E0}" type="pres">
      <dgm:prSet presAssocID="{719CDFF5-18EE-412A-9DB6-A83C09C6E7A4}" presName="LevelOneTextNode" presStyleLbl="node0" presStyleIdx="0" presStyleCnt="1">
        <dgm:presLayoutVars>
          <dgm:chPref val="3"/>
        </dgm:presLayoutVars>
      </dgm:prSet>
      <dgm:spPr/>
    </dgm:pt>
    <dgm:pt modelId="{6B4965DE-93CC-45A8-B045-C785CC9B9725}" type="pres">
      <dgm:prSet presAssocID="{719CDFF5-18EE-412A-9DB6-A83C09C6E7A4}" presName="level2hierChild" presStyleCnt="0"/>
      <dgm:spPr/>
    </dgm:pt>
    <dgm:pt modelId="{80751690-2585-491F-BE29-E5AC4EB9E685}" type="pres">
      <dgm:prSet presAssocID="{053DE1DB-1513-4708-9929-B1F1A2E13F60}" presName="conn2-1" presStyleLbl="parChTrans1D2" presStyleIdx="0" presStyleCnt="2"/>
      <dgm:spPr/>
    </dgm:pt>
    <dgm:pt modelId="{40B8D629-4744-4C37-ABA8-0CD2A6A1E829}" type="pres">
      <dgm:prSet presAssocID="{053DE1DB-1513-4708-9929-B1F1A2E13F60}" presName="connTx" presStyleLbl="parChTrans1D2" presStyleIdx="0" presStyleCnt="2"/>
      <dgm:spPr/>
    </dgm:pt>
    <dgm:pt modelId="{5AAE5BC8-3FEC-4B5D-8E89-6A83D747C3C4}" type="pres">
      <dgm:prSet presAssocID="{4357E5FE-87EF-4CB2-B485-CD34CA4B519D}" presName="root2" presStyleCnt="0"/>
      <dgm:spPr/>
    </dgm:pt>
    <dgm:pt modelId="{2335D00C-02D6-4FBC-9CDF-0FE07A6F1CA6}" type="pres">
      <dgm:prSet presAssocID="{4357E5FE-87EF-4CB2-B485-CD34CA4B519D}" presName="LevelTwoTextNode" presStyleLbl="node2" presStyleIdx="0" presStyleCnt="2" custScaleY="184500" custLinFactNeighborY="-2878">
        <dgm:presLayoutVars>
          <dgm:chPref val="3"/>
        </dgm:presLayoutVars>
      </dgm:prSet>
      <dgm:spPr/>
    </dgm:pt>
    <dgm:pt modelId="{813ECA83-0D6B-4F88-A66A-F5EEC126B002}" type="pres">
      <dgm:prSet presAssocID="{4357E5FE-87EF-4CB2-B485-CD34CA4B519D}" presName="level3hierChild" presStyleCnt="0"/>
      <dgm:spPr/>
    </dgm:pt>
    <dgm:pt modelId="{0489CFB6-FCF3-4D0B-872B-56BF006DE5C4}" type="pres">
      <dgm:prSet presAssocID="{1E20AB8B-75BC-4F30-B499-4CC567A92774}" presName="conn2-1" presStyleLbl="parChTrans1D2" presStyleIdx="1" presStyleCnt="2"/>
      <dgm:spPr/>
    </dgm:pt>
    <dgm:pt modelId="{E8DB2784-1ECE-4563-AC4D-E8F1D8ADD06C}" type="pres">
      <dgm:prSet presAssocID="{1E20AB8B-75BC-4F30-B499-4CC567A92774}" presName="connTx" presStyleLbl="parChTrans1D2" presStyleIdx="1" presStyleCnt="2"/>
      <dgm:spPr/>
    </dgm:pt>
    <dgm:pt modelId="{D5D2BABF-5077-4559-8BF7-157BE8DE4D5C}" type="pres">
      <dgm:prSet presAssocID="{5989E63C-CBA2-4BE8-BD7F-D1C92D1FA522}" presName="root2" presStyleCnt="0"/>
      <dgm:spPr/>
    </dgm:pt>
    <dgm:pt modelId="{70017A49-2B32-4BE4-8593-5DC021660812}" type="pres">
      <dgm:prSet presAssocID="{5989E63C-CBA2-4BE8-BD7F-D1C92D1FA522}" presName="LevelTwoTextNode" presStyleLbl="node2" presStyleIdx="1" presStyleCnt="2" custLinFactNeighborX="45" custLinFactNeighborY="57580">
        <dgm:presLayoutVars>
          <dgm:chPref val="3"/>
        </dgm:presLayoutVars>
      </dgm:prSet>
      <dgm:spPr/>
    </dgm:pt>
    <dgm:pt modelId="{5D73459C-62DD-458C-AF7E-CC6FA24957F8}" type="pres">
      <dgm:prSet presAssocID="{5989E63C-CBA2-4BE8-BD7F-D1C92D1FA522}" presName="level3hierChild" presStyleCnt="0"/>
      <dgm:spPr/>
    </dgm:pt>
  </dgm:ptLst>
  <dgm:cxnLst>
    <dgm:cxn modelId="{125A8136-4C50-4C58-99E5-965BD7EF7B16}" type="presOf" srcId="{1E20AB8B-75BC-4F30-B499-4CC567A92774}" destId="{E8DB2784-1ECE-4563-AC4D-E8F1D8ADD06C}" srcOrd="1" destOrd="0" presId="urn:microsoft.com/office/officeart/2005/8/layout/hierarchy2"/>
    <dgm:cxn modelId="{F2F55A62-8241-4219-BD66-EA70A4FBE64B}" type="presOf" srcId="{053DE1DB-1513-4708-9929-B1F1A2E13F60}" destId="{80751690-2585-491F-BE29-E5AC4EB9E685}" srcOrd="0" destOrd="0" presId="urn:microsoft.com/office/officeart/2005/8/layout/hierarchy2"/>
    <dgm:cxn modelId="{D72E854C-0A56-41D0-AA1B-857A493DCE19}" type="presOf" srcId="{5989E63C-CBA2-4BE8-BD7F-D1C92D1FA522}" destId="{70017A49-2B32-4BE4-8593-5DC021660812}" srcOrd="0" destOrd="0" presId="urn:microsoft.com/office/officeart/2005/8/layout/hierarchy2"/>
    <dgm:cxn modelId="{3AFCD953-D7A7-4E01-A4F0-23330B0D6FD9}" srcId="{719CDFF5-18EE-412A-9DB6-A83C09C6E7A4}" destId="{4357E5FE-87EF-4CB2-B485-CD34CA4B519D}" srcOrd="0" destOrd="0" parTransId="{053DE1DB-1513-4708-9929-B1F1A2E13F60}" sibTransId="{34ECCD0E-E119-47D8-B41B-2C80166A0F55}"/>
    <dgm:cxn modelId="{D42A008E-619F-4495-BC8F-235FF54A4877}" type="presOf" srcId="{1E20AB8B-75BC-4F30-B499-4CC567A92774}" destId="{0489CFB6-FCF3-4D0B-872B-56BF006DE5C4}" srcOrd="0" destOrd="0" presId="urn:microsoft.com/office/officeart/2005/8/layout/hierarchy2"/>
    <dgm:cxn modelId="{8671DB93-64B8-47A2-A129-F1F046CC71AD}" srcId="{4A0A5279-E5A0-4C78-B305-B68FA553DF48}" destId="{719CDFF5-18EE-412A-9DB6-A83C09C6E7A4}" srcOrd="0" destOrd="0" parTransId="{26C8D9A4-E3A1-4545-967C-BE83D7C41728}" sibTransId="{FE4F3AA8-139A-4D89-A294-660C2A59AF0E}"/>
    <dgm:cxn modelId="{60F5F4A5-6636-4059-B413-AFCE8C2D84F2}" srcId="{719CDFF5-18EE-412A-9DB6-A83C09C6E7A4}" destId="{5989E63C-CBA2-4BE8-BD7F-D1C92D1FA522}" srcOrd="1" destOrd="0" parTransId="{1E20AB8B-75BC-4F30-B499-4CC567A92774}" sibTransId="{C3F65A46-648B-4439-B5F1-26B3E5920BD5}"/>
    <dgm:cxn modelId="{D30B3DBF-D9D4-40D1-90DC-3CD7DB97FFD3}" type="presOf" srcId="{4357E5FE-87EF-4CB2-B485-CD34CA4B519D}" destId="{2335D00C-02D6-4FBC-9CDF-0FE07A6F1CA6}" srcOrd="0" destOrd="0" presId="urn:microsoft.com/office/officeart/2005/8/layout/hierarchy2"/>
    <dgm:cxn modelId="{4FEEBEC5-5E8C-49B5-8316-89D65783E620}" type="presOf" srcId="{719CDFF5-18EE-412A-9DB6-A83C09C6E7A4}" destId="{86359D16-9036-45AF-AEB2-5CC016FF83E0}" srcOrd="0" destOrd="0" presId="urn:microsoft.com/office/officeart/2005/8/layout/hierarchy2"/>
    <dgm:cxn modelId="{0DAB02CD-E49A-4807-9985-5673172B32C9}" type="presOf" srcId="{053DE1DB-1513-4708-9929-B1F1A2E13F60}" destId="{40B8D629-4744-4C37-ABA8-0CD2A6A1E829}" srcOrd="1" destOrd="0" presId="urn:microsoft.com/office/officeart/2005/8/layout/hierarchy2"/>
    <dgm:cxn modelId="{3B2383ED-C0A9-4E11-B46C-A5745356782B}" type="presOf" srcId="{4A0A5279-E5A0-4C78-B305-B68FA553DF48}" destId="{22EAEB34-43BC-4800-8454-A3233DDADC18}" srcOrd="0" destOrd="0" presId="urn:microsoft.com/office/officeart/2005/8/layout/hierarchy2"/>
    <dgm:cxn modelId="{D949BF00-710B-45B8-BA2F-B2171C711B57}" type="presParOf" srcId="{22EAEB34-43BC-4800-8454-A3233DDADC18}" destId="{B76DAB1B-4475-4B95-BF88-EC75D30EA3A8}" srcOrd="0" destOrd="0" presId="urn:microsoft.com/office/officeart/2005/8/layout/hierarchy2"/>
    <dgm:cxn modelId="{81680CCA-A599-47F9-92A5-859B04CC176D}" type="presParOf" srcId="{B76DAB1B-4475-4B95-BF88-EC75D30EA3A8}" destId="{86359D16-9036-45AF-AEB2-5CC016FF83E0}" srcOrd="0" destOrd="0" presId="urn:microsoft.com/office/officeart/2005/8/layout/hierarchy2"/>
    <dgm:cxn modelId="{49A30023-2586-4D7D-A83F-2C643CE6234C}" type="presParOf" srcId="{B76DAB1B-4475-4B95-BF88-EC75D30EA3A8}" destId="{6B4965DE-93CC-45A8-B045-C785CC9B9725}" srcOrd="1" destOrd="0" presId="urn:microsoft.com/office/officeart/2005/8/layout/hierarchy2"/>
    <dgm:cxn modelId="{9AA22C88-284C-47EC-B449-C0EBF02FDDEF}" type="presParOf" srcId="{6B4965DE-93CC-45A8-B045-C785CC9B9725}" destId="{80751690-2585-491F-BE29-E5AC4EB9E685}" srcOrd="0" destOrd="0" presId="urn:microsoft.com/office/officeart/2005/8/layout/hierarchy2"/>
    <dgm:cxn modelId="{CB184E78-6F19-4BEB-997C-D103D871A086}" type="presParOf" srcId="{80751690-2585-491F-BE29-E5AC4EB9E685}" destId="{40B8D629-4744-4C37-ABA8-0CD2A6A1E829}" srcOrd="0" destOrd="0" presId="urn:microsoft.com/office/officeart/2005/8/layout/hierarchy2"/>
    <dgm:cxn modelId="{E9499161-92B7-4159-9F10-95983CF03E57}" type="presParOf" srcId="{6B4965DE-93CC-45A8-B045-C785CC9B9725}" destId="{5AAE5BC8-3FEC-4B5D-8E89-6A83D747C3C4}" srcOrd="1" destOrd="0" presId="urn:microsoft.com/office/officeart/2005/8/layout/hierarchy2"/>
    <dgm:cxn modelId="{5058A348-7FEC-4352-A4C9-BF23FB3D8B0D}" type="presParOf" srcId="{5AAE5BC8-3FEC-4B5D-8E89-6A83D747C3C4}" destId="{2335D00C-02D6-4FBC-9CDF-0FE07A6F1CA6}" srcOrd="0" destOrd="0" presId="urn:microsoft.com/office/officeart/2005/8/layout/hierarchy2"/>
    <dgm:cxn modelId="{22A4D40C-4489-4187-AF34-35A7373E71FA}" type="presParOf" srcId="{5AAE5BC8-3FEC-4B5D-8E89-6A83D747C3C4}" destId="{813ECA83-0D6B-4F88-A66A-F5EEC126B002}" srcOrd="1" destOrd="0" presId="urn:microsoft.com/office/officeart/2005/8/layout/hierarchy2"/>
    <dgm:cxn modelId="{3CCAADD0-46E3-4FD2-A4E1-B1D3D0BB1C2A}" type="presParOf" srcId="{6B4965DE-93CC-45A8-B045-C785CC9B9725}" destId="{0489CFB6-FCF3-4D0B-872B-56BF006DE5C4}" srcOrd="2" destOrd="0" presId="urn:microsoft.com/office/officeart/2005/8/layout/hierarchy2"/>
    <dgm:cxn modelId="{C7762010-B783-44DD-9C5A-A8117540C6FA}" type="presParOf" srcId="{0489CFB6-FCF3-4D0B-872B-56BF006DE5C4}" destId="{E8DB2784-1ECE-4563-AC4D-E8F1D8ADD06C}" srcOrd="0" destOrd="0" presId="urn:microsoft.com/office/officeart/2005/8/layout/hierarchy2"/>
    <dgm:cxn modelId="{E94AF07C-0E03-401C-97E2-3DA1BDF7C4D6}" type="presParOf" srcId="{6B4965DE-93CC-45A8-B045-C785CC9B9725}" destId="{D5D2BABF-5077-4559-8BF7-157BE8DE4D5C}" srcOrd="3" destOrd="0" presId="urn:microsoft.com/office/officeart/2005/8/layout/hierarchy2"/>
    <dgm:cxn modelId="{A5F2036C-9457-46C0-BB0E-E91F2104649C}" type="presParOf" srcId="{D5D2BABF-5077-4559-8BF7-157BE8DE4D5C}" destId="{70017A49-2B32-4BE4-8593-5DC021660812}" srcOrd="0" destOrd="0" presId="urn:microsoft.com/office/officeart/2005/8/layout/hierarchy2"/>
    <dgm:cxn modelId="{AC546E2D-F099-4263-9338-857AE4A3F67F}" type="presParOf" srcId="{D5D2BABF-5077-4559-8BF7-157BE8DE4D5C}" destId="{5D73459C-62DD-458C-AF7E-CC6FA24957F8}"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39B036BB-5322-4E88-8763-8B859562E472}" type="doc">
      <dgm:prSet loTypeId="urn:microsoft.com/office/officeart/2005/8/layout/process1" loCatId="process" qsTypeId="urn:microsoft.com/office/officeart/2005/8/quickstyle/simple1" qsCatId="simple" csTypeId="urn:microsoft.com/office/officeart/2005/8/colors/colorful2" csCatId="colorful" phldr="1"/>
      <dgm:spPr/>
      <dgm:t>
        <a:bodyPr/>
        <a:lstStyle/>
        <a:p>
          <a:endParaRPr lang="it-IT"/>
        </a:p>
      </dgm:t>
    </dgm:pt>
    <dgm:pt modelId="{29FBF2B8-22DE-4A7F-ABEB-4EB3F4BE75C4}">
      <dgm:prSet phldrT="[Testo]" custT="1"/>
      <dgm:spPr/>
      <dgm:t>
        <a:bodyPr/>
        <a:lstStyle/>
        <a:p>
          <a:r>
            <a:rPr lang="it-IT" sz="1200" dirty="0"/>
            <a:t>62.000 t/</a:t>
          </a:r>
          <a:r>
            <a:rPr lang="it-IT" sz="1200" dirty="0" err="1"/>
            <a:t>year</a:t>
          </a:r>
          <a:r>
            <a:rPr lang="it-IT" sz="1200" dirty="0"/>
            <a:t> </a:t>
          </a:r>
          <a:r>
            <a:rPr lang="it-IT" sz="1200" dirty="0" err="1"/>
            <a:t>dewatered</a:t>
          </a:r>
          <a:r>
            <a:rPr lang="it-IT" sz="1200" dirty="0"/>
            <a:t> </a:t>
          </a:r>
          <a:r>
            <a:rPr lang="it-IT" sz="1200" dirty="0" err="1"/>
            <a:t>sludges</a:t>
          </a:r>
          <a:r>
            <a:rPr lang="it-IT" sz="1200" dirty="0"/>
            <a:t> (24% TS)</a:t>
          </a:r>
        </a:p>
        <a:p>
          <a:r>
            <a:rPr lang="it-IT" sz="1200" dirty="0"/>
            <a:t>+</a:t>
          </a:r>
        </a:p>
        <a:p>
          <a:r>
            <a:rPr lang="it-IT" sz="1200" dirty="0"/>
            <a:t>3.000 t/</a:t>
          </a:r>
          <a:r>
            <a:rPr lang="it-IT" sz="1200" dirty="0" err="1"/>
            <a:t>year</a:t>
          </a:r>
          <a:r>
            <a:rPr lang="it-IT" sz="1200" dirty="0"/>
            <a:t> </a:t>
          </a:r>
          <a:r>
            <a:rPr lang="it-IT" sz="1200" dirty="0" err="1"/>
            <a:t>dried</a:t>
          </a:r>
          <a:r>
            <a:rPr lang="it-IT" sz="1200" dirty="0"/>
            <a:t> </a:t>
          </a:r>
          <a:r>
            <a:rPr lang="it-IT" sz="1200" dirty="0" err="1"/>
            <a:t>sludges</a:t>
          </a:r>
          <a:r>
            <a:rPr lang="it-IT" sz="1200" dirty="0"/>
            <a:t> (90% TS)</a:t>
          </a:r>
        </a:p>
        <a:p>
          <a:endParaRPr lang="it-IT" sz="1200" dirty="0"/>
        </a:p>
      </dgm:t>
    </dgm:pt>
    <dgm:pt modelId="{D9F81E7A-8162-43E3-AC2B-65E53195DF86}" type="parTrans" cxnId="{E543437A-33DE-4144-BBB8-381B9C01D936}">
      <dgm:prSet/>
      <dgm:spPr/>
      <dgm:t>
        <a:bodyPr/>
        <a:lstStyle/>
        <a:p>
          <a:endParaRPr lang="it-IT" sz="1400"/>
        </a:p>
      </dgm:t>
    </dgm:pt>
    <dgm:pt modelId="{CD1D113E-1696-44D0-A04F-BCB8626C4062}" type="sibTrans" cxnId="{E543437A-33DE-4144-BBB8-381B9C01D936}">
      <dgm:prSet custT="1"/>
      <dgm:spPr/>
      <dgm:t>
        <a:bodyPr/>
        <a:lstStyle/>
        <a:p>
          <a:endParaRPr lang="it-IT" sz="1050"/>
        </a:p>
      </dgm:t>
    </dgm:pt>
    <dgm:pt modelId="{6D1CA1EE-C596-4026-A78D-F1F2319CCA9A}">
      <dgm:prSet phldrT="[Testo]" custT="1"/>
      <dgm:spPr/>
      <dgm:t>
        <a:bodyPr/>
        <a:lstStyle/>
        <a:p>
          <a:r>
            <a:rPr lang="it-IT" sz="1200" b="1" dirty="0" err="1"/>
            <a:t>Drier</a:t>
          </a:r>
          <a:endParaRPr lang="it-IT" sz="1200" b="1" dirty="0"/>
        </a:p>
        <a:p>
          <a:r>
            <a:rPr lang="it-IT" sz="1200" dirty="0"/>
            <a:t>+</a:t>
          </a:r>
        </a:p>
        <a:p>
          <a:r>
            <a:rPr lang="it-IT" sz="1200" b="1" dirty="0" err="1"/>
            <a:t>Fluidised</a:t>
          </a:r>
          <a:r>
            <a:rPr lang="it-IT" sz="1200" b="1" dirty="0"/>
            <a:t> bed </a:t>
          </a:r>
          <a:r>
            <a:rPr lang="it-IT" sz="1200" b="1" dirty="0" err="1"/>
            <a:t>reactor</a:t>
          </a:r>
          <a:endParaRPr lang="it-IT" sz="1200" b="1" dirty="0"/>
        </a:p>
      </dgm:t>
    </dgm:pt>
    <dgm:pt modelId="{E613F1C1-30E4-4345-8E78-EFB533ED4F4F}" type="parTrans" cxnId="{54B94071-A1EF-4455-B716-09B54D311BB9}">
      <dgm:prSet/>
      <dgm:spPr/>
      <dgm:t>
        <a:bodyPr/>
        <a:lstStyle/>
        <a:p>
          <a:endParaRPr lang="it-IT" sz="1400"/>
        </a:p>
      </dgm:t>
    </dgm:pt>
    <dgm:pt modelId="{4FE3EE50-4DB6-4244-9C64-E10C82197AA9}" type="sibTrans" cxnId="{54B94071-A1EF-4455-B716-09B54D311BB9}">
      <dgm:prSet custT="1"/>
      <dgm:spPr/>
      <dgm:t>
        <a:bodyPr/>
        <a:lstStyle/>
        <a:p>
          <a:endParaRPr lang="it-IT" sz="1050"/>
        </a:p>
      </dgm:t>
    </dgm:pt>
    <dgm:pt modelId="{F5819BB3-EA3A-4082-A9D8-8123D845FD23}">
      <dgm:prSet phldrT="[Testo]" custT="1"/>
      <dgm:spPr/>
      <dgm:t>
        <a:bodyPr/>
        <a:lstStyle/>
        <a:p>
          <a:r>
            <a:rPr lang="it-IT" sz="1200" b="1" dirty="0" err="1"/>
            <a:t>Phosphorus</a:t>
          </a:r>
          <a:r>
            <a:rPr lang="it-IT" sz="1200" b="1" dirty="0"/>
            <a:t> recovery </a:t>
          </a:r>
          <a:r>
            <a:rPr lang="it-IT" sz="1200" b="1" dirty="0" err="1"/>
            <a:t>technologies</a:t>
          </a:r>
          <a:r>
            <a:rPr lang="it-IT" sz="1200" b="1" dirty="0"/>
            <a:t> </a:t>
          </a:r>
          <a:r>
            <a:rPr lang="it-IT" sz="1200" b="1" dirty="0" err="1"/>
            <a:t>still</a:t>
          </a:r>
          <a:r>
            <a:rPr lang="it-IT" sz="1200" b="1" dirty="0"/>
            <a:t> to be </a:t>
          </a:r>
          <a:r>
            <a:rPr lang="it-IT" sz="1200" b="1" dirty="0" err="1"/>
            <a:t>assessed</a:t>
          </a:r>
          <a:endParaRPr lang="it-IT" sz="1200" dirty="0"/>
        </a:p>
      </dgm:t>
    </dgm:pt>
    <dgm:pt modelId="{0E89F496-ADF0-468F-B23D-6D4207C20632}" type="parTrans" cxnId="{2B877858-EA2C-4121-AFAB-98D432927DAD}">
      <dgm:prSet/>
      <dgm:spPr/>
      <dgm:t>
        <a:bodyPr/>
        <a:lstStyle/>
        <a:p>
          <a:endParaRPr lang="it-IT" sz="1400"/>
        </a:p>
      </dgm:t>
    </dgm:pt>
    <dgm:pt modelId="{8E7425EA-7876-4618-A8D4-6E10FC5A3E6D}" type="sibTrans" cxnId="{2B877858-EA2C-4121-AFAB-98D432927DAD}">
      <dgm:prSet/>
      <dgm:spPr/>
      <dgm:t>
        <a:bodyPr/>
        <a:lstStyle/>
        <a:p>
          <a:endParaRPr lang="it-IT" sz="1400"/>
        </a:p>
      </dgm:t>
    </dgm:pt>
    <dgm:pt modelId="{E8436204-40B9-4AC4-B9A0-74A3A2046A95}">
      <dgm:prSet phldrT="[Testo]" custT="1"/>
      <dgm:spPr/>
      <dgm:t>
        <a:bodyPr/>
        <a:lstStyle/>
        <a:p>
          <a:r>
            <a:rPr lang="it-IT" sz="1200" dirty="0"/>
            <a:t>ASHES </a:t>
          </a:r>
        </a:p>
        <a:p>
          <a:r>
            <a:rPr lang="it-IT" sz="1200" dirty="0"/>
            <a:t>(6.800 ton/y )</a:t>
          </a:r>
        </a:p>
        <a:p>
          <a:r>
            <a:rPr lang="it-IT" sz="1200" dirty="0"/>
            <a:t>500 </a:t>
          </a:r>
          <a:r>
            <a:rPr lang="it-IT" sz="1200" dirty="0" err="1"/>
            <a:t>tonP</a:t>
          </a:r>
          <a:r>
            <a:rPr lang="it-IT" sz="1200" dirty="0"/>
            <a:t>/</a:t>
          </a:r>
          <a:r>
            <a:rPr lang="it-IT" sz="1200" dirty="0" err="1"/>
            <a:t>year</a:t>
          </a:r>
          <a:r>
            <a:rPr lang="it-IT" sz="1200" dirty="0"/>
            <a:t>?</a:t>
          </a:r>
        </a:p>
      </dgm:t>
    </dgm:pt>
    <dgm:pt modelId="{C572E1C0-F7DD-43EC-86B2-4AF97ED675B5}" type="parTrans" cxnId="{9214EC9D-425A-45CA-A3F2-03A87329C1FE}">
      <dgm:prSet/>
      <dgm:spPr/>
      <dgm:t>
        <a:bodyPr/>
        <a:lstStyle/>
        <a:p>
          <a:endParaRPr lang="it-IT" sz="1400"/>
        </a:p>
      </dgm:t>
    </dgm:pt>
    <dgm:pt modelId="{CD0C7804-6D30-446D-BB0A-969F2E2336CA}" type="sibTrans" cxnId="{9214EC9D-425A-45CA-A3F2-03A87329C1FE}">
      <dgm:prSet custT="1"/>
      <dgm:spPr/>
      <dgm:t>
        <a:bodyPr/>
        <a:lstStyle/>
        <a:p>
          <a:endParaRPr lang="it-IT" sz="1050"/>
        </a:p>
      </dgm:t>
    </dgm:pt>
    <dgm:pt modelId="{D3513F2E-8BE2-4820-916D-1680BB76580A}" type="pres">
      <dgm:prSet presAssocID="{39B036BB-5322-4E88-8763-8B859562E472}" presName="Name0" presStyleCnt="0">
        <dgm:presLayoutVars>
          <dgm:dir/>
          <dgm:resizeHandles val="exact"/>
        </dgm:presLayoutVars>
      </dgm:prSet>
      <dgm:spPr/>
    </dgm:pt>
    <dgm:pt modelId="{28BED7DB-2833-441D-94C0-D1CCD938A01E}" type="pres">
      <dgm:prSet presAssocID="{29FBF2B8-22DE-4A7F-ABEB-4EB3F4BE75C4}" presName="node" presStyleLbl="node1" presStyleIdx="0" presStyleCnt="4">
        <dgm:presLayoutVars>
          <dgm:bulletEnabled val="1"/>
        </dgm:presLayoutVars>
      </dgm:prSet>
      <dgm:spPr/>
    </dgm:pt>
    <dgm:pt modelId="{BC04FD9D-C4B9-4485-A3BC-62FFEC9AAC05}" type="pres">
      <dgm:prSet presAssocID="{CD1D113E-1696-44D0-A04F-BCB8626C4062}" presName="sibTrans" presStyleLbl="sibTrans2D1" presStyleIdx="0" presStyleCnt="3"/>
      <dgm:spPr/>
    </dgm:pt>
    <dgm:pt modelId="{29422C75-60E8-4569-8CED-00B35E80EADE}" type="pres">
      <dgm:prSet presAssocID="{CD1D113E-1696-44D0-A04F-BCB8626C4062}" presName="connectorText" presStyleLbl="sibTrans2D1" presStyleIdx="0" presStyleCnt="3"/>
      <dgm:spPr/>
    </dgm:pt>
    <dgm:pt modelId="{6CE5F5DF-32D1-4CDE-9DAF-4D120B183EB8}" type="pres">
      <dgm:prSet presAssocID="{6D1CA1EE-C596-4026-A78D-F1F2319CCA9A}" presName="node" presStyleLbl="node1" presStyleIdx="1" presStyleCnt="4">
        <dgm:presLayoutVars>
          <dgm:bulletEnabled val="1"/>
        </dgm:presLayoutVars>
      </dgm:prSet>
      <dgm:spPr/>
    </dgm:pt>
    <dgm:pt modelId="{D5B38823-E42C-45B0-B5DD-FCC85B1E6B1C}" type="pres">
      <dgm:prSet presAssocID="{4FE3EE50-4DB6-4244-9C64-E10C82197AA9}" presName="sibTrans" presStyleLbl="sibTrans2D1" presStyleIdx="1" presStyleCnt="3"/>
      <dgm:spPr/>
    </dgm:pt>
    <dgm:pt modelId="{82A27C06-5989-480F-A9BE-55B8634E5E1F}" type="pres">
      <dgm:prSet presAssocID="{4FE3EE50-4DB6-4244-9C64-E10C82197AA9}" presName="connectorText" presStyleLbl="sibTrans2D1" presStyleIdx="1" presStyleCnt="3"/>
      <dgm:spPr/>
    </dgm:pt>
    <dgm:pt modelId="{536B0D42-832B-46BB-B674-4FFF0582E85D}" type="pres">
      <dgm:prSet presAssocID="{E8436204-40B9-4AC4-B9A0-74A3A2046A95}" presName="node" presStyleLbl="node1" presStyleIdx="2" presStyleCnt="4">
        <dgm:presLayoutVars>
          <dgm:bulletEnabled val="1"/>
        </dgm:presLayoutVars>
      </dgm:prSet>
      <dgm:spPr/>
    </dgm:pt>
    <dgm:pt modelId="{E954DA3A-6D1A-4060-9032-5BCF767C5B74}" type="pres">
      <dgm:prSet presAssocID="{CD0C7804-6D30-446D-BB0A-969F2E2336CA}" presName="sibTrans" presStyleLbl="sibTrans2D1" presStyleIdx="2" presStyleCnt="3"/>
      <dgm:spPr/>
    </dgm:pt>
    <dgm:pt modelId="{14F31EF7-A9F5-4592-889B-9A330363088A}" type="pres">
      <dgm:prSet presAssocID="{CD0C7804-6D30-446D-BB0A-969F2E2336CA}" presName="connectorText" presStyleLbl="sibTrans2D1" presStyleIdx="2" presStyleCnt="3"/>
      <dgm:spPr/>
    </dgm:pt>
    <dgm:pt modelId="{912C8D20-47B5-4D81-AF87-2E896D0F2CE1}" type="pres">
      <dgm:prSet presAssocID="{F5819BB3-EA3A-4082-A9D8-8123D845FD23}" presName="node" presStyleLbl="node1" presStyleIdx="3" presStyleCnt="4">
        <dgm:presLayoutVars>
          <dgm:bulletEnabled val="1"/>
        </dgm:presLayoutVars>
      </dgm:prSet>
      <dgm:spPr/>
    </dgm:pt>
  </dgm:ptLst>
  <dgm:cxnLst>
    <dgm:cxn modelId="{45BF7105-6FE0-4104-8800-74A899BE85AB}" type="presOf" srcId="{CD0C7804-6D30-446D-BB0A-969F2E2336CA}" destId="{E954DA3A-6D1A-4060-9032-5BCF767C5B74}" srcOrd="0" destOrd="0" presId="urn:microsoft.com/office/officeart/2005/8/layout/process1"/>
    <dgm:cxn modelId="{6F0CF40D-F566-42C4-875F-AF6807CCA4AB}" type="presOf" srcId="{4FE3EE50-4DB6-4244-9C64-E10C82197AA9}" destId="{D5B38823-E42C-45B0-B5DD-FCC85B1E6B1C}" srcOrd="0" destOrd="0" presId="urn:microsoft.com/office/officeart/2005/8/layout/process1"/>
    <dgm:cxn modelId="{1D070014-8F83-4B23-840F-848A4D5C4CDA}" type="presOf" srcId="{4FE3EE50-4DB6-4244-9C64-E10C82197AA9}" destId="{82A27C06-5989-480F-A9BE-55B8634E5E1F}" srcOrd="1" destOrd="0" presId="urn:microsoft.com/office/officeart/2005/8/layout/process1"/>
    <dgm:cxn modelId="{3335EC2E-FE3E-42DC-954B-D3C0C0F0C538}" type="presOf" srcId="{CD1D113E-1696-44D0-A04F-BCB8626C4062}" destId="{29422C75-60E8-4569-8CED-00B35E80EADE}" srcOrd="1" destOrd="0" presId="urn:microsoft.com/office/officeart/2005/8/layout/process1"/>
    <dgm:cxn modelId="{34354133-39FA-4FD3-BE31-CE8DBF6D6F80}" type="presOf" srcId="{29FBF2B8-22DE-4A7F-ABEB-4EB3F4BE75C4}" destId="{28BED7DB-2833-441D-94C0-D1CCD938A01E}" srcOrd="0" destOrd="0" presId="urn:microsoft.com/office/officeart/2005/8/layout/process1"/>
    <dgm:cxn modelId="{A055A43C-A5CE-4CB1-ADB7-C4FE23EAFFC8}" type="presOf" srcId="{F5819BB3-EA3A-4082-A9D8-8123D845FD23}" destId="{912C8D20-47B5-4D81-AF87-2E896D0F2CE1}" srcOrd="0" destOrd="0" presId="urn:microsoft.com/office/officeart/2005/8/layout/process1"/>
    <dgm:cxn modelId="{A84D7E3E-784C-47DC-937E-6E9B074AA4E2}" type="presOf" srcId="{E8436204-40B9-4AC4-B9A0-74A3A2046A95}" destId="{536B0D42-832B-46BB-B674-4FFF0582E85D}" srcOrd="0" destOrd="0" presId="urn:microsoft.com/office/officeart/2005/8/layout/process1"/>
    <dgm:cxn modelId="{44DB0C65-2D27-4319-B890-4B8933FB8D72}" type="presOf" srcId="{CD0C7804-6D30-446D-BB0A-969F2E2336CA}" destId="{14F31EF7-A9F5-4592-889B-9A330363088A}" srcOrd="1" destOrd="0" presId="urn:microsoft.com/office/officeart/2005/8/layout/process1"/>
    <dgm:cxn modelId="{54B94071-A1EF-4455-B716-09B54D311BB9}" srcId="{39B036BB-5322-4E88-8763-8B859562E472}" destId="{6D1CA1EE-C596-4026-A78D-F1F2319CCA9A}" srcOrd="1" destOrd="0" parTransId="{E613F1C1-30E4-4345-8E78-EFB533ED4F4F}" sibTransId="{4FE3EE50-4DB6-4244-9C64-E10C82197AA9}"/>
    <dgm:cxn modelId="{BB2C4058-FDCC-47AD-9228-6E256BA33A84}" type="presOf" srcId="{39B036BB-5322-4E88-8763-8B859562E472}" destId="{D3513F2E-8BE2-4820-916D-1680BB76580A}" srcOrd="0" destOrd="0" presId="urn:microsoft.com/office/officeart/2005/8/layout/process1"/>
    <dgm:cxn modelId="{2B877858-EA2C-4121-AFAB-98D432927DAD}" srcId="{39B036BB-5322-4E88-8763-8B859562E472}" destId="{F5819BB3-EA3A-4082-A9D8-8123D845FD23}" srcOrd="3" destOrd="0" parTransId="{0E89F496-ADF0-468F-B23D-6D4207C20632}" sibTransId="{8E7425EA-7876-4618-A8D4-6E10FC5A3E6D}"/>
    <dgm:cxn modelId="{E543437A-33DE-4144-BBB8-381B9C01D936}" srcId="{39B036BB-5322-4E88-8763-8B859562E472}" destId="{29FBF2B8-22DE-4A7F-ABEB-4EB3F4BE75C4}" srcOrd="0" destOrd="0" parTransId="{D9F81E7A-8162-43E3-AC2B-65E53195DF86}" sibTransId="{CD1D113E-1696-44D0-A04F-BCB8626C4062}"/>
    <dgm:cxn modelId="{A6A3779D-179E-4E6D-8689-8DDD223B2C60}" type="presOf" srcId="{6D1CA1EE-C596-4026-A78D-F1F2319CCA9A}" destId="{6CE5F5DF-32D1-4CDE-9DAF-4D120B183EB8}" srcOrd="0" destOrd="0" presId="urn:microsoft.com/office/officeart/2005/8/layout/process1"/>
    <dgm:cxn modelId="{9214EC9D-425A-45CA-A3F2-03A87329C1FE}" srcId="{39B036BB-5322-4E88-8763-8B859562E472}" destId="{E8436204-40B9-4AC4-B9A0-74A3A2046A95}" srcOrd="2" destOrd="0" parTransId="{C572E1C0-F7DD-43EC-86B2-4AF97ED675B5}" sibTransId="{CD0C7804-6D30-446D-BB0A-969F2E2336CA}"/>
    <dgm:cxn modelId="{4CF9B9E8-CA1E-49C5-B7A4-0AD838437C5F}" type="presOf" srcId="{CD1D113E-1696-44D0-A04F-BCB8626C4062}" destId="{BC04FD9D-C4B9-4485-A3BC-62FFEC9AAC05}" srcOrd="0" destOrd="0" presId="urn:microsoft.com/office/officeart/2005/8/layout/process1"/>
    <dgm:cxn modelId="{381DF2EE-EB48-441C-9745-D77F28CACE9A}" type="presParOf" srcId="{D3513F2E-8BE2-4820-916D-1680BB76580A}" destId="{28BED7DB-2833-441D-94C0-D1CCD938A01E}" srcOrd="0" destOrd="0" presId="urn:microsoft.com/office/officeart/2005/8/layout/process1"/>
    <dgm:cxn modelId="{5C830F43-A66B-4C81-9046-96838E29FBE8}" type="presParOf" srcId="{D3513F2E-8BE2-4820-916D-1680BB76580A}" destId="{BC04FD9D-C4B9-4485-A3BC-62FFEC9AAC05}" srcOrd="1" destOrd="0" presId="urn:microsoft.com/office/officeart/2005/8/layout/process1"/>
    <dgm:cxn modelId="{05D34DC3-52E6-4B0A-A7DB-5810BBBF6FDC}" type="presParOf" srcId="{BC04FD9D-C4B9-4485-A3BC-62FFEC9AAC05}" destId="{29422C75-60E8-4569-8CED-00B35E80EADE}" srcOrd="0" destOrd="0" presId="urn:microsoft.com/office/officeart/2005/8/layout/process1"/>
    <dgm:cxn modelId="{C5B16413-C2E2-45D3-A3D4-05286AEE51FB}" type="presParOf" srcId="{D3513F2E-8BE2-4820-916D-1680BB76580A}" destId="{6CE5F5DF-32D1-4CDE-9DAF-4D120B183EB8}" srcOrd="2" destOrd="0" presId="urn:microsoft.com/office/officeart/2005/8/layout/process1"/>
    <dgm:cxn modelId="{DE5D4872-E049-4683-9AA7-92DBA5460E3C}" type="presParOf" srcId="{D3513F2E-8BE2-4820-916D-1680BB76580A}" destId="{D5B38823-E42C-45B0-B5DD-FCC85B1E6B1C}" srcOrd="3" destOrd="0" presId="urn:microsoft.com/office/officeart/2005/8/layout/process1"/>
    <dgm:cxn modelId="{9A117FB6-50F7-49D1-A301-175039C1D760}" type="presParOf" srcId="{D5B38823-E42C-45B0-B5DD-FCC85B1E6B1C}" destId="{82A27C06-5989-480F-A9BE-55B8634E5E1F}" srcOrd="0" destOrd="0" presId="urn:microsoft.com/office/officeart/2005/8/layout/process1"/>
    <dgm:cxn modelId="{70977759-F3EA-4712-B858-2B5B89DA8759}" type="presParOf" srcId="{D3513F2E-8BE2-4820-916D-1680BB76580A}" destId="{536B0D42-832B-46BB-B674-4FFF0582E85D}" srcOrd="4" destOrd="0" presId="urn:microsoft.com/office/officeart/2005/8/layout/process1"/>
    <dgm:cxn modelId="{0C5DAD27-0A45-4728-86DE-F8AB3BDCB771}" type="presParOf" srcId="{D3513F2E-8BE2-4820-916D-1680BB76580A}" destId="{E954DA3A-6D1A-4060-9032-5BCF767C5B74}" srcOrd="5" destOrd="0" presId="urn:microsoft.com/office/officeart/2005/8/layout/process1"/>
    <dgm:cxn modelId="{4FEFA66B-20C7-467C-A27D-7D4C793129E8}" type="presParOf" srcId="{E954DA3A-6D1A-4060-9032-5BCF767C5B74}" destId="{14F31EF7-A9F5-4592-889B-9A330363088A}" srcOrd="0" destOrd="0" presId="urn:microsoft.com/office/officeart/2005/8/layout/process1"/>
    <dgm:cxn modelId="{0581CF33-F9C3-42B1-A81E-286E61D138E8}" type="presParOf" srcId="{D3513F2E-8BE2-4820-916D-1680BB76580A}" destId="{912C8D20-47B5-4D81-AF87-2E896D0F2CE1}" srcOrd="6" destOrd="0" presId="urn:microsoft.com/office/officeart/2005/8/layout/process1"/>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E0C26A-9F75-4661-A8C5-717B594CF31C}">
      <dsp:nvSpPr>
        <dsp:cNvPr id="0" name=""/>
        <dsp:cNvSpPr/>
      </dsp:nvSpPr>
      <dsp:spPr>
        <a:xfrm>
          <a:off x="-5146766" y="-788392"/>
          <a:ext cx="6129064" cy="6129064"/>
        </a:xfrm>
        <a:prstGeom prst="blockArc">
          <a:avLst>
            <a:gd name="adj1" fmla="val 18900000"/>
            <a:gd name="adj2" fmla="val 2700000"/>
            <a:gd name="adj3" fmla="val 352"/>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98CF935-992F-42ED-8BCD-C5050562E206}">
      <dsp:nvSpPr>
        <dsp:cNvPr id="0" name=""/>
        <dsp:cNvSpPr/>
      </dsp:nvSpPr>
      <dsp:spPr>
        <a:xfrm>
          <a:off x="366381" y="239723"/>
          <a:ext cx="7573951" cy="479264"/>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0416" tIns="58420" rIns="58420" bIns="58420" numCol="1" spcCol="1270" anchor="ctr" anchorCtr="0">
          <a:noAutofit/>
        </a:bodyPr>
        <a:lstStyle/>
        <a:p>
          <a:pPr marL="0" lvl="0" indent="0" algn="l" defTabSz="1022350">
            <a:lnSpc>
              <a:spcPct val="90000"/>
            </a:lnSpc>
            <a:spcBef>
              <a:spcPct val="0"/>
            </a:spcBef>
            <a:spcAft>
              <a:spcPct val="35000"/>
            </a:spcAft>
            <a:buNone/>
          </a:pPr>
          <a:r>
            <a:rPr lang="it-IT" sz="2300" kern="1200" dirty="0"/>
            <a:t>GRUPPO CAP </a:t>
          </a:r>
        </a:p>
      </dsp:txBody>
      <dsp:txXfrm>
        <a:off x="366381" y="239723"/>
        <a:ext cx="7573951" cy="479264"/>
      </dsp:txXfrm>
    </dsp:sp>
    <dsp:sp modelId="{2901C386-6797-46E2-8726-FA5D6E349DAF}">
      <dsp:nvSpPr>
        <dsp:cNvPr id="0" name=""/>
        <dsp:cNvSpPr/>
      </dsp:nvSpPr>
      <dsp:spPr>
        <a:xfrm>
          <a:off x="66841" y="179815"/>
          <a:ext cx="599080" cy="59908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4E3172-2663-4DFE-9B3C-B2237A9E0E5E}">
      <dsp:nvSpPr>
        <dsp:cNvPr id="0" name=""/>
        <dsp:cNvSpPr/>
      </dsp:nvSpPr>
      <dsp:spPr>
        <a:xfrm>
          <a:off x="760609" y="958528"/>
          <a:ext cx="7179724" cy="479264"/>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0416" tIns="58420" rIns="58420" bIns="58420" numCol="1" spcCol="1270" anchor="ctr" anchorCtr="0">
          <a:noAutofit/>
        </a:bodyPr>
        <a:lstStyle/>
        <a:p>
          <a:pPr marL="0" lvl="0" indent="0" algn="l" defTabSz="1022350">
            <a:lnSpc>
              <a:spcPct val="90000"/>
            </a:lnSpc>
            <a:spcBef>
              <a:spcPct val="0"/>
            </a:spcBef>
            <a:spcAft>
              <a:spcPct val="35000"/>
            </a:spcAft>
            <a:buNone/>
          </a:pPr>
          <a:r>
            <a:rPr lang="it-IT" sz="2300" kern="1200" dirty="0"/>
            <a:t>FROM THE SUSTAINABILITY PLAN TO THE MASTER PLAN</a:t>
          </a:r>
        </a:p>
      </dsp:txBody>
      <dsp:txXfrm>
        <a:off x="760609" y="958528"/>
        <a:ext cx="7179724" cy="479264"/>
      </dsp:txXfrm>
    </dsp:sp>
    <dsp:sp modelId="{CA9BF030-2711-49F7-BDE1-3E949F63EDD9}">
      <dsp:nvSpPr>
        <dsp:cNvPr id="0" name=""/>
        <dsp:cNvSpPr/>
      </dsp:nvSpPr>
      <dsp:spPr>
        <a:xfrm>
          <a:off x="461068" y="898620"/>
          <a:ext cx="599080" cy="59908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FF1ED07-E531-49EA-B6E1-2DB104B4FCAC}">
      <dsp:nvSpPr>
        <dsp:cNvPr id="0" name=""/>
        <dsp:cNvSpPr/>
      </dsp:nvSpPr>
      <dsp:spPr>
        <a:xfrm>
          <a:off x="940879" y="1677333"/>
          <a:ext cx="6999454" cy="479264"/>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0416" tIns="58420" rIns="58420" bIns="58420" numCol="1" spcCol="1270" anchor="ctr" anchorCtr="0">
          <a:noAutofit/>
        </a:bodyPr>
        <a:lstStyle/>
        <a:p>
          <a:pPr marL="0" lvl="0" indent="0" algn="l" defTabSz="1022350">
            <a:lnSpc>
              <a:spcPct val="90000"/>
            </a:lnSpc>
            <a:spcBef>
              <a:spcPct val="0"/>
            </a:spcBef>
            <a:spcAft>
              <a:spcPct val="35000"/>
            </a:spcAft>
            <a:buNone/>
          </a:pPr>
          <a:r>
            <a:rPr lang="it-IT" sz="2300" kern="1200" dirty="0"/>
            <a:t>A LIVING LAB TO TRAIN OUR TEAMS</a:t>
          </a:r>
        </a:p>
      </dsp:txBody>
      <dsp:txXfrm>
        <a:off x="940879" y="1677333"/>
        <a:ext cx="6999454" cy="479264"/>
      </dsp:txXfrm>
    </dsp:sp>
    <dsp:sp modelId="{9AD87838-54E6-43D7-9168-7A2163BE7E68}">
      <dsp:nvSpPr>
        <dsp:cNvPr id="0" name=""/>
        <dsp:cNvSpPr/>
      </dsp:nvSpPr>
      <dsp:spPr>
        <a:xfrm>
          <a:off x="641339" y="1617425"/>
          <a:ext cx="599080" cy="59908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363D4DA-285F-49AC-9DBD-A1A2D5D64462}">
      <dsp:nvSpPr>
        <dsp:cNvPr id="0" name=""/>
        <dsp:cNvSpPr/>
      </dsp:nvSpPr>
      <dsp:spPr>
        <a:xfrm>
          <a:off x="940879" y="2395682"/>
          <a:ext cx="6999454" cy="479264"/>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0416" tIns="58420" rIns="58420" bIns="58420" numCol="1" spcCol="1270" anchor="ctr" anchorCtr="0">
          <a:noAutofit/>
        </a:bodyPr>
        <a:lstStyle/>
        <a:p>
          <a:pPr marL="0" lvl="0" indent="0" algn="l" defTabSz="1022350">
            <a:lnSpc>
              <a:spcPct val="90000"/>
            </a:lnSpc>
            <a:spcBef>
              <a:spcPct val="0"/>
            </a:spcBef>
            <a:spcAft>
              <a:spcPct val="35000"/>
            </a:spcAft>
            <a:buNone/>
          </a:pPr>
          <a:r>
            <a:rPr lang="it-IT" sz="2300" kern="1200" dirty="0"/>
            <a:t>FIRST OUTCOMES</a:t>
          </a:r>
        </a:p>
      </dsp:txBody>
      <dsp:txXfrm>
        <a:off x="940879" y="2395682"/>
        <a:ext cx="6999454" cy="479264"/>
      </dsp:txXfrm>
    </dsp:sp>
    <dsp:sp modelId="{FC09F30E-CD4B-4F42-BD80-64AB14104A31}">
      <dsp:nvSpPr>
        <dsp:cNvPr id="0" name=""/>
        <dsp:cNvSpPr/>
      </dsp:nvSpPr>
      <dsp:spPr>
        <a:xfrm>
          <a:off x="641339" y="2335774"/>
          <a:ext cx="599080" cy="59908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59E348C-143A-4472-9696-E21F85F720F9}">
      <dsp:nvSpPr>
        <dsp:cNvPr id="0" name=""/>
        <dsp:cNvSpPr/>
      </dsp:nvSpPr>
      <dsp:spPr>
        <a:xfrm>
          <a:off x="760609" y="3114487"/>
          <a:ext cx="7179724" cy="479264"/>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0416" tIns="58420" rIns="58420" bIns="58420" numCol="1" spcCol="1270" anchor="ctr" anchorCtr="0">
          <a:noAutofit/>
        </a:bodyPr>
        <a:lstStyle/>
        <a:p>
          <a:pPr marL="0" lvl="0" indent="0" algn="l" defTabSz="1022350">
            <a:lnSpc>
              <a:spcPct val="90000"/>
            </a:lnSpc>
            <a:spcBef>
              <a:spcPct val="0"/>
            </a:spcBef>
            <a:spcAft>
              <a:spcPct val="35000"/>
            </a:spcAft>
            <a:buNone/>
          </a:pPr>
          <a:r>
            <a:rPr lang="it-IT" sz="2300" kern="1200" dirty="0"/>
            <a:t>THE BIOREFINERY</a:t>
          </a:r>
        </a:p>
      </dsp:txBody>
      <dsp:txXfrm>
        <a:off x="760609" y="3114487"/>
        <a:ext cx="7179724" cy="479264"/>
      </dsp:txXfrm>
    </dsp:sp>
    <dsp:sp modelId="{D590C226-0589-4023-9AD0-B04215ACC6F7}">
      <dsp:nvSpPr>
        <dsp:cNvPr id="0" name=""/>
        <dsp:cNvSpPr/>
      </dsp:nvSpPr>
      <dsp:spPr>
        <a:xfrm>
          <a:off x="461068" y="3054579"/>
          <a:ext cx="599080" cy="59908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B69A7D3-B308-4E21-91BB-ACC2169F610F}">
      <dsp:nvSpPr>
        <dsp:cNvPr id="0" name=""/>
        <dsp:cNvSpPr/>
      </dsp:nvSpPr>
      <dsp:spPr>
        <a:xfrm>
          <a:off x="366381" y="3833292"/>
          <a:ext cx="7573951" cy="479264"/>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0416" tIns="58420" rIns="58420" bIns="58420" numCol="1" spcCol="1270" anchor="ctr" anchorCtr="0">
          <a:noAutofit/>
        </a:bodyPr>
        <a:lstStyle/>
        <a:p>
          <a:pPr marL="0" lvl="0" indent="0" algn="l" defTabSz="1022350">
            <a:lnSpc>
              <a:spcPct val="90000"/>
            </a:lnSpc>
            <a:spcBef>
              <a:spcPct val="0"/>
            </a:spcBef>
            <a:spcAft>
              <a:spcPct val="35000"/>
            </a:spcAft>
            <a:buNone/>
          </a:pPr>
          <a:r>
            <a:rPr lang="it-IT" sz="2300" kern="1200" dirty="0"/>
            <a:t>CONCLUSIONS</a:t>
          </a:r>
        </a:p>
      </dsp:txBody>
      <dsp:txXfrm>
        <a:off x="366381" y="3833292"/>
        <a:ext cx="7573951" cy="479264"/>
      </dsp:txXfrm>
    </dsp:sp>
    <dsp:sp modelId="{4CBBC21D-550A-4624-9E22-7E9A5F5F0B49}">
      <dsp:nvSpPr>
        <dsp:cNvPr id="0" name=""/>
        <dsp:cNvSpPr/>
      </dsp:nvSpPr>
      <dsp:spPr>
        <a:xfrm>
          <a:off x="66841" y="3773384"/>
          <a:ext cx="599080" cy="59908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359D16-9036-45AF-AEB2-5CC016FF83E0}">
      <dsp:nvSpPr>
        <dsp:cNvPr id="0" name=""/>
        <dsp:cNvSpPr/>
      </dsp:nvSpPr>
      <dsp:spPr>
        <a:xfrm>
          <a:off x="534" y="1407734"/>
          <a:ext cx="1180734" cy="590367"/>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it-IT" sz="1200" kern="1200" dirty="0" err="1"/>
            <a:t>Sludge</a:t>
          </a:r>
          <a:r>
            <a:rPr lang="it-IT" sz="1200" kern="1200" dirty="0"/>
            <a:t>  </a:t>
          </a:r>
        </a:p>
      </dsp:txBody>
      <dsp:txXfrm>
        <a:off x="17825" y="1425025"/>
        <a:ext cx="1146152" cy="555785"/>
      </dsp:txXfrm>
    </dsp:sp>
    <dsp:sp modelId="{80751690-2585-491F-BE29-E5AC4EB9E685}">
      <dsp:nvSpPr>
        <dsp:cNvPr id="0" name=""/>
        <dsp:cNvSpPr/>
      </dsp:nvSpPr>
      <dsp:spPr>
        <a:xfrm rot="19377434">
          <a:off x="1121561" y="1509091"/>
          <a:ext cx="591708" cy="31201"/>
        </a:xfrm>
        <a:custGeom>
          <a:avLst/>
          <a:gdLst/>
          <a:ahLst/>
          <a:cxnLst/>
          <a:rect l="0" t="0" r="0" b="0"/>
          <a:pathLst>
            <a:path>
              <a:moveTo>
                <a:pt x="0" y="15600"/>
              </a:moveTo>
              <a:lnTo>
                <a:pt x="591708" y="1560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it-IT" sz="500" kern="1200"/>
        </a:p>
      </dsp:txBody>
      <dsp:txXfrm>
        <a:off x="1402622" y="1509899"/>
        <a:ext cx="29585" cy="29585"/>
      </dsp:txXfrm>
    </dsp:sp>
    <dsp:sp modelId="{2335D00C-02D6-4FBC-9CDF-0FE07A6F1CA6}">
      <dsp:nvSpPr>
        <dsp:cNvPr id="0" name=""/>
        <dsp:cNvSpPr/>
      </dsp:nvSpPr>
      <dsp:spPr>
        <a:xfrm>
          <a:off x="1653562" y="801852"/>
          <a:ext cx="1180734" cy="108922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it-IT" sz="1200" kern="1200" dirty="0"/>
            <a:t>Outsourcing</a:t>
          </a:r>
        </a:p>
      </dsp:txBody>
      <dsp:txXfrm>
        <a:off x="1685464" y="833754"/>
        <a:ext cx="1116930" cy="1025423"/>
      </dsp:txXfrm>
    </dsp:sp>
    <dsp:sp modelId="{0489CFB6-FCF3-4D0B-872B-56BF006DE5C4}">
      <dsp:nvSpPr>
        <dsp:cNvPr id="0" name=""/>
        <dsp:cNvSpPr/>
      </dsp:nvSpPr>
      <dsp:spPr>
        <a:xfrm rot="3781278">
          <a:off x="896557" y="2151729"/>
          <a:ext cx="1042246" cy="31201"/>
        </a:xfrm>
        <a:custGeom>
          <a:avLst/>
          <a:gdLst/>
          <a:ahLst/>
          <a:cxnLst/>
          <a:rect l="0" t="0" r="0" b="0"/>
          <a:pathLst>
            <a:path>
              <a:moveTo>
                <a:pt x="0" y="15600"/>
              </a:moveTo>
              <a:lnTo>
                <a:pt x="1042246" y="1560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1391624" y="2141274"/>
        <a:ext cx="52112" cy="52112"/>
      </dsp:txXfrm>
    </dsp:sp>
    <dsp:sp modelId="{70017A49-2B32-4BE4-8593-5DC021660812}">
      <dsp:nvSpPr>
        <dsp:cNvPr id="0" name=""/>
        <dsp:cNvSpPr/>
      </dsp:nvSpPr>
      <dsp:spPr>
        <a:xfrm>
          <a:off x="1654093" y="2336558"/>
          <a:ext cx="1180734" cy="59036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it-IT" sz="1200" kern="1200" dirty="0"/>
            <a:t>Insourcing (</a:t>
          </a:r>
          <a:r>
            <a:rPr lang="it-IT" sz="1200" kern="1200" dirty="0" err="1"/>
            <a:t>fluidized</a:t>
          </a:r>
          <a:r>
            <a:rPr lang="it-IT" sz="1200" kern="1200" dirty="0"/>
            <a:t> bed)</a:t>
          </a:r>
        </a:p>
      </dsp:txBody>
      <dsp:txXfrm>
        <a:off x="1671384" y="2353849"/>
        <a:ext cx="1146152" cy="55578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BED7DB-2833-441D-94C0-D1CCD938A01E}">
      <dsp:nvSpPr>
        <dsp:cNvPr id="0" name=""/>
        <dsp:cNvSpPr/>
      </dsp:nvSpPr>
      <dsp:spPr>
        <a:xfrm>
          <a:off x="3086" y="1087943"/>
          <a:ext cx="1349271" cy="156852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it-IT" sz="1200" kern="1200" dirty="0"/>
            <a:t>62.000 t/</a:t>
          </a:r>
          <a:r>
            <a:rPr lang="it-IT" sz="1200" kern="1200" dirty="0" err="1"/>
            <a:t>year</a:t>
          </a:r>
          <a:r>
            <a:rPr lang="it-IT" sz="1200" kern="1200" dirty="0"/>
            <a:t> </a:t>
          </a:r>
          <a:r>
            <a:rPr lang="it-IT" sz="1200" kern="1200" dirty="0" err="1"/>
            <a:t>dewatered</a:t>
          </a:r>
          <a:r>
            <a:rPr lang="it-IT" sz="1200" kern="1200" dirty="0"/>
            <a:t> </a:t>
          </a:r>
          <a:r>
            <a:rPr lang="it-IT" sz="1200" kern="1200" dirty="0" err="1"/>
            <a:t>sludges</a:t>
          </a:r>
          <a:r>
            <a:rPr lang="it-IT" sz="1200" kern="1200" dirty="0"/>
            <a:t> (24% TS)</a:t>
          </a:r>
        </a:p>
        <a:p>
          <a:pPr marL="0" lvl="0" indent="0" algn="ctr" defTabSz="533400">
            <a:lnSpc>
              <a:spcPct val="90000"/>
            </a:lnSpc>
            <a:spcBef>
              <a:spcPct val="0"/>
            </a:spcBef>
            <a:spcAft>
              <a:spcPct val="35000"/>
            </a:spcAft>
            <a:buNone/>
          </a:pPr>
          <a:r>
            <a:rPr lang="it-IT" sz="1200" kern="1200" dirty="0"/>
            <a:t>+</a:t>
          </a:r>
        </a:p>
        <a:p>
          <a:pPr marL="0" lvl="0" indent="0" algn="ctr" defTabSz="533400">
            <a:lnSpc>
              <a:spcPct val="90000"/>
            </a:lnSpc>
            <a:spcBef>
              <a:spcPct val="0"/>
            </a:spcBef>
            <a:spcAft>
              <a:spcPct val="35000"/>
            </a:spcAft>
            <a:buNone/>
          </a:pPr>
          <a:r>
            <a:rPr lang="it-IT" sz="1200" kern="1200" dirty="0"/>
            <a:t>3.000 t/</a:t>
          </a:r>
          <a:r>
            <a:rPr lang="it-IT" sz="1200" kern="1200" dirty="0" err="1"/>
            <a:t>year</a:t>
          </a:r>
          <a:r>
            <a:rPr lang="it-IT" sz="1200" kern="1200" dirty="0"/>
            <a:t> </a:t>
          </a:r>
          <a:r>
            <a:rPr lang="it-IT" sz="1200" kern="1200" dirty="0" err="1"/>
            <a:t>dried</a:t>
          </a:r>
          <a:r>
            <a:rPr lang="it-IT" sz="1200" kern="1200" dirty="0"/>
            <a:t> </a:t>
          </a:r>
          <a:r>
            <a:rPr lang="it-IT" sz="1200" kern="1200" dirty="0" err="1"/>
            <a:t>sludges</a:t>
          </a:r>
          <a:r>
            <a:rPr lang="it-IT" sz="1200" kern="1200" dirty="0"/>
            <a:t> (90% TS)</a:t>
          </a:r>
        </a:p>
        <a:p>
          <a:pPr marL="0" lvl="0" indent="0" algn="ctr" defTabSz="533400">
            <a:lnSpc>
              <a:spcPct val="90000"/>
            </a:lnSpc>
            <a:spcBef>
              <a:spcPct val="0"/>
            </a:spcBef>
            <a:spcAft>
              <a:spcPct val="35000"/>
            </a:spcAft>
            <a:buNone/>
          </a:pPr>
          <a:endParaRPr lang="it-IT" sz="1200" kern="1200" dirty="0"/>
        </a:p>
      </dsp:txBody>
      <dsp:txXfrm>
        <a:off x="42605" y="1127462"/>
        <a:ext cx="1270233" cy="1489490"/>
      </dsp:txXfrm>
    </dsp:sp>
    <dsp:sp modelId="{BC04FD9D-C4B9-4485-A3BC-62FFEC9AAC05}">
      <dsp:nvSpPr>
        <dsp:cNvPr id="0" name=""/>
        <dsp:cNvSpPr/>
      </dsp:nvSpPr>
      <dsp:spPr>
        <a:xfrm>
          <a:off x="1487284" y="1704898"/>
          <a:ext cx="286045" cy="334619"/>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it-IT" sz="1050" kern="1200"/>
        </a:p>
      </dsp:txBody>
      <dsp:txXfrm>
        <a:off x="1487284" y="1771822"/>
        <a:ext cx="200232" cy="200771"/>
      </dsp:txXfrm>
    </dsp:sp>
    <dsp:sp modelId="{6CE5F5DF-32D1-4CDE-9DAF-4D120B183EB8}">
      <dsp:nvSpPr>
        <dsp:cNvPr id="0" name=""/>
        <dsp:cNvSpPr/>
      </dsp:nvSpPr>
      <dsp:spPr>
        <a:xfrm>
          <a:off x="1892066" y="1087943"/>
          <a:ext cx="1349271" cy="1568528"/>
        </a:xfrm>
        <a:prstGeom prst="roundRect">
          <a:avLst>
            <a:gd name="adj" fmla="val 10000"/>
          </a:avLst>
        </a:prstGeom>
        <a:solidFill>
          <a:schemeClr val="accent2">
            <a:hueOff val="1560506"/>
            <a:satOff val="-1946"/>
            <a:lumOff val="4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it-IT" sz="1200" b="1" kern="1200" dirty="0" err="1"/>
            <a:t>Drier</a:t>
          </a:r>
          <a:endParaRPr lang="it-IT" sz="1200" b="1" kern="1200" dirty="0"/>
        </a:p>
        <a:p>
          <a:pPr marL="0" lvl="0" indent="0" algn="ctr" defTabSz="533400">
            <a:lnSpc>
              <a:spcPct val="90000"/>
            </a:lnSpc>
            <a:spcBef>
              <a:spcPct val="0"/>
            </a:spcBef>
            <a:spcAft>
              <a:spcPct val="35000"/>
            </a:spcAft>
            <a:buNone/>
          </a:pPr>
          <a:r>
            <a:rPr lang="it-IT" sz="1200" kern="1200" dirty="0"/>
            <a:t>+</a:t>
          </a:r>
        </a:p>
        <a:p>
          <a:pPr marL="0" lvl="0" indent="0" algn="ctr" defTabSz="533400">
            <a:lnSpc>
              <a:spcPct val="90000"/>
            </a:lnSpc>
            <a:spcBef>
              <a:spcPct val="0"/>
            </a:spcBef>
            <a:spcAft>
              <a:spcPct val="35000"/>
            </a:spcAft>
            <a:buNone/>
          </a:pPr>
          <a:r>
            <a:rPr lang="it-IT" sz="1200" b="1" kern="1200" dirty="0" err="1"/>
            <a:t>Fluidised</a:t>
          </a:r>
          <a:r>
            <a:rPr lang="it-IT" sz="1200" b="1" kern="1200" dirty="0"/>
            <a:t> bed </a:t>
          </a:r>
          <a:r>
            <a:rPr lang="it-IT" sz="1200" b="1" kern="1200" dirty="0" err="1"/>
            <a:t>reactor</a:t>
          </a:r>
          <a:endParaRPr lang="it-IT" sz="1200" b="1" kern="1200" dirty="0"/>
        </a:p>
      </dsp:txBody>
      <dsp:txXfrm>
        <a:off x="1931585" y="1127462"/>
        <a:ext cx="1270233" cy="1489490"/>
      </dsp:txXfrm>
    </dsp:sp>
    <dsp:sp modelId="{D5B38823-E42C-45B0-B5DD-FCC85B1E6B1C}">
      <dsp:nvSpPr>
        <dsp:cNvPr id="0" name=""/>
        <dsp:cNvSpPr/>
      </dsp:nvSpPr>
      <dsp:spPr>
        <a:xfrm>
          <a:off x="3376265" y="1704898"/>
          <a:ext cx="286045" cy="334619"/>
        </a:xfrm>
        <a:prstGeom prst="rightArrow">
          <a:avLst>
            <a:gd name="adj1" fmla="val 60000"/>
            <a:gd name="adj2" fmla="val 50000"/>
          </a:avLst>
        </a:prstGeom>
        <a:solidFill>
          <a:schemeClr val="accent2">
            <a:hueOff val="2340759"/>
            <a:satOff val="-2919"/>
            <a:lumOff val="68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it-IT" sz="1050" kern="1200"/>
        </a:p>
      </dsp:txBody>
      <dsp:txXfrm>
        <a:off x="3376265" y="1771822"/>
        <a:ext cx="200232" cy="200771"/>
      </dsp:txXfrm>
    </dsp:sp>
    <dsp:sp modelId="{536B0D42-832B-46BB-B674-4FFF0582E85D}">
      <dsp:nvSpPr>
        <dsp:cNvPr id="0" name=""/>
        <dsp:cNvSpPr/>
      </dsp:nvSpPr>
      <dsp:spPr>
        <a:xfrm>
          <a:off x="3781046" y="1087943"/>
          <a:ext cx="1349271" cy="1568528"/>
        </a:xfrm>
        <a:prstGeom prst="roundRect">
          <a:avLst>
            <a:gd name="adj" fmla="val 10000"/>
          </a:avLst>
        </a:prstGeom>
        <a:solidFill>
          <a:schemeClr val="accent2">
            <a:hueOff val="3121013"/>
            <a:satOff val="-3893"/>
            <a:lumOff val="9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it-IT" sz="1200" kern="1200" dirty="0"/>
            <a:t>ASHES </a:t>
          </a:r>
        </a:p>
        <a:p>
          <a:pPr marL="0" lvl="0" indent="0" algn="ctr" defTabSz="533400">
            <a:lnSpc>
              <a:spcPct val="90000"/>
            </a:lnSpc>
            <a:spcBef>
              <a:spcPct val="0"/>
            </a:spcBef>
            <a:spcAft>
              <a:spcPct val="35000"/>
            </a:spcAft>
            <a:buNone/>
          </a:pPr>
          <a:r>
            <a:rPr lang="it-IT" sz="1200" kern="1200" dirty="0"/>
            <a:t>(6.800 ton/y )</a:t>
          </a:r>
        </a:p>
        <a:p>
          <a:pPr marL="0" lvl="0" indent="0" algn="ctr" defTabSz="533400">
            <a:lnSpc>
              <a:spcPct val="90000"/>
            </a:lnSpc>
            <a:spcBef>
              <a:spcPct val="0"/>
            </a:spcBef>
            <a:spcAft>
              <a:spcPct val="35000"/>
            </a:spcAft>
            <a:buNone/>
          </a:pPr>
          <a:r>
            <a:rPr lang="it-IT" sz="1200" kern="1200" dirty="0"/>
            <a:t>500 </a:t>
          </a:r>
          <a:r>
            <a:rPr lang="it-IT" sz="1200" kern="1200" dirty="0" err="1"/>
            <a:t>tonP</a:t>
          </a:r>
          <a:r>
            <a:rPr lang="it-IT" sz="1200" kern="1200" dirty="0"/>
            <a:t>/</a:t>
          </a:r>
          <a:r>
            <a:rPr lang="it-IT" sz="1200" kern="1200" dirty="0" err="1"/>
            <a:t>year</a:t>
          </a:r>
          <a:r>
            <a:rPr lang="it-IT" sz="1200" kern="1200" dirty="0"/>
            <a:t>?</a:t>
          </a:r>
        </a:p>
      </dsp:txBody>
      <dsp:txXfrm>
        <a:off x="3820565" y="1127462"/>
        <a:ext cx="1270233" cy="1489490"/>
      </dsp:txXfrm>
    </dsp:sp>
    <dsp:sp modelId="{E954DA3A-6D1A-4060-9032-5BCF767C5B74}">
      <dsp:nvSpPr>
        <dsp:cNvPr id="0" name=""/>
        <dsp:cNvSpPr/>
      </dsp:nvSpPr>
      <dsp:spPr>
        <a:xfrm>
          <a:off x="5265245" y="1704898"/>
          <a:ext cx="286045" cy="334619"/>
        </a:xfrm>
        <a:prstGeom prst="rightArrow">
          <a:avLst>
            <a:gd name="adj1" fmla="val 60000"/>
            <a:gd name="adj2" fmla="val 50000"/>
          </a:avLst>
        </a:prstGeom>
        <a:solidFill>
          <a:schemeClr val="accent2">
            <a:hueOff val="4681519"/>
            <a:satOff val="-5839"/>
            <a:lumOff val="137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it-IT" sz="1050" kern="1200"/>
        </a:p>
      </dsp:txBody>
      <dsp:txXfrm>
        <a:off x="5265245" y="1771822"/>
        <a:ext cx="200232" cy="200771"/>
      </dsp:txXfrm>
    </dsp:sp>
    <dsp:sp modelId="{912C8D20-47B5-4D81-AF87-2E896D0F2CE1}">
      <dsp:nvSpPr>
        <dsp:cNvPr id="0" name=""/>
        <dsp:cNvSpPr/>
      </dsp:nvSpPr>
      <dsp:spPr>
        <a:xfrm>
          <a:off x="5670027" y="1087943"/>
          <a:ext cx="1349271" cy="1568528"/>
        </a:xfrm>
        <a:prstGeom prst="roundRect">
          <a:avLst>
            <a:gd name="adj" fmla="val 10000"/>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it-IT" sz="1200" b="1" kern="1200" dirty="0" err="1"/>
            <a:t>Phosphorus</a:t>
          </a:r>
          <a:r>
            <a:rPr lang="it-IT" sz="1200" b="1" kern="1200" dirty="0"/>
            <a:t> recovery </a:t>
          </a:r>
          <a:r>
            <a:rPr lang="it-IT" sz="1200" b="1" kern="1200" dirty="0" err="1"/>
            <a:t>technologies</a:t>
          </a:r>
          <a:r>
            <a:rPr lang="it-IT" sz="1200" b="1" kern="1200" dirty="0"/>
            <a:t> </a:t>
          </a:r>
          <a:r>
            <a:rPr lang="it-IT" sz="1200" b="1" kern="1200" dirty="0" err="1"/>
            <a:t>still</a:t>
          </a:r>
          <a:r>
            <a:rPr lang="it-IT" sz="1200" b="1" kern="1200" dirty="0"/>
            <a:t> to be </a:t>
          </a:r>
          <a:r>
            <a:rPr lang="it-IT" sz="1200" b="1" kern="1200" dirty="0" err="1"/>
            <a:t>assessed</a:t>
          </a:r>
          <a:endParaRPr lang="it-IT" sz="1200" kern="1200" dirty="0"/>
        </a:p>
      </dsp:txBody>
      <dsp:txXfrm>
        <a:off x="5709546" y="1127462"/>
        <a:ext cx="1270233" cy="1489490"/>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2"/>
            <a:ext cx="2949099" cy="497205"/>
          </a:xfrm>
          <a:prstGeom prst="rect">
            <a:avLst/>
          </a:prstGeom>
        </p:spPr>
        <p:txBody>
          <a:bodyPr vert="horz" lIns="91568" tIns="45784" rIns="91568" bIns="45784" rtlCol="0"/>
          <a:lstStyle>
            <a:lvl1pPr algn="l">
              <a:defRPr sz="1200"/>
            </a:lvl1pPr>
          </a:lstStyle>
          <a:p>
            <a:endParaRPr lang="it-IT"/>
          </a:p>
        </p:txBody>
      </p:sp>
      <p:sp>
        <p:nvSpPr>
          <p:cNvPr id="3" name="Segnaposto data 2"/>
          <p:cNvSpPr>
            <a:spLocks noGrp="1"/>
          </p:cNvSpPr>
          <p:nvPr>
            <p:ph type="dt" sz="quarter" idx="1"/>
          </p:nvPr>
        </p:nvSpPr>
        <p:spPr>
          <a:xfrm>
            <a:off x="3854942" y="2"/>
            <a:ext cx="2949099" cy="497205"/>
          </a:xfrm>
          <a:prstGeom prst="rect">
            <a:avLst/>
          </a:prstGeom>
        </p:spPr>
        <p:txBody>
          <a:bodyPr vert="horz" lIns="91568" tIns="45784" rIns="91568" bIns="45784" rtlCol="0"/>
          <a:lstStyle>
            <a:lvl1pPr algn="r">
              <a:defRPr sz="1200"/>
            </a:lvl1pPr>
          </a:lstStyle>
          <a:p>
            <a:fld id="{93A7F303-FFCA-4AD3-867F-408616A87507}" type="datetimeFigureOut">
              <a:rPr lang="it-IT" smtClean="0"/>
              <a:t>24/10/2019</a:t>
            </a:fld>
            <a:endParaRPr lang="it-IT"/>
          </a:p>
        </p:txBody>
      </p:sp>
      <p:sp>
        <p:nvSpPr>
          <p:cNvPr id="4" name="Segnaposto piè di pagina 3"/>
          <p:cNvSpPr>
            <a:spLocks noGrp="1"/>
          </p:cNvSpPr>
          <p:nvPr>
            <p:ph type="ftr" sz="quarter" idx="2"/>
          </p:nvPr>
        </p:nvSpPr>
        <p:spPr>
          <a:xfrm>
            <a:off x="0" y="9445172"/>
            <a:ext cx="2949099" cy="497205"/>
          </a:xfrm>
          <a:prstGeom prst="rect">
            <a:avLst/>
          </a:prstGeom>
        </p:spPr>
        <p:txBody>
          <a:bodyPr vert="horz" lIns="91568" tIns="45784" rIns="91568" bIns="45784" rtlCol="0" anchor="b"/>
          <a:lstStyle>
            <a:lvl1pPr algn="l">
              <a:defRPr sz="1200"/>
            </a:lvl1pPr>
          </a:lstStyle>
          <a:p>
            <a:endParaRPr lang="it-IT"/>
          </a:p>
        </p:txBody>
      </p:sp>
      <p:sp>
        <p:nvSpPr>
          <p:cNvPr id="5" name="Segnaposto numero diapositiva 4"/>
          <p:cNvSpPr>
            <a:spLocks noGrp="1"/>
          </p:cNvSpPr>
          <p:nvPr>
            <p:ph type="sldNum" sz="quarter" idx="3"/>
          </p:nvPr>
        </p:nvSpPr>
        <p:spPr>
          <a:xfrm>
            <a:off x="3854942" y="9445172"/>
            <a:ext cx="2949099" cy="497205"/>
          </a:xfrm>
          <a:prstGeom prst="rect">
            <a:avLst/>
          </a:prstGeom>
        </p:spPr>
        <p:txBody>
          <a:bodyPr vert="horz" lIns="91568" tIns="45784" rIns="91568" bIns="45784" rtlCol="0" anchor="b"/>
          <a:lstStyle>
            <a:lvl1pPr algn="r">
              <a:defRPr sz="1200"/>
            </a:lvl1pPr>
          </a:lstStyle>
          <a:p>
            <a:fld id="{BC5C3E29-76A2-40D9-AFFE-31F19BA14EF5}" type="slidenum">
              <a:rPr lang="it-IT" smtClean="0"/>
              <a:t>‹N›</a:t>
            </a:fld>
            <a:endParaRPr lang="it-IT"/>
          </a:p>
        </p:txBody>
      </p:sp>
    </p:spTree>
    <p:extLst>
      <p:ext uri="{BB962C8B-B14F-4D97-AF65-F5344CB8AC3E}">
        <p14:creationId xmlns:p14="http://schemas.microsoft.com/office/powerpoint/2010/main" val="41069012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2"/>
            <a:ext cx="2949099" cy="497205"/>
          </a:xfrm>
          <a:prstGeom prst="rect">
            <a:avLst/>
          </a:prstGeom>
        </p:spPr>
        <p:txBody>
          <a:bodyPr vert="horz" lIns="91568" tIns="45784" rIns="91568" bIns="45784" rtlCol="0"/>
          <a:lstStyle>
            <a:lvl1pPr algn="l">
              <a:defRPr sz="1200"/>
            </a:lvl1pPr>
          </a:lstStyle>
          <a:p>
            <a:endParaRPr lang="it-IT"/>
          </a:p>
        </p:txBody>
      </p:sp>
      <p:sp>
        <p:nvSpPr>
          <p:cNvPr id="3" name="Segnaposto data 2"/>
          <p:cNvSpPr>
            <a:spLocks noGrp="1"/>
          </p:cNvSpPr>
          <p:nvPr>
            <p:ph type="dt" idx="1"/>
          </p:nvPr>
        </p:nvSpPr>
        <p:spPr>
          <a:xfrm>
            <a:off x="3854942" y="2"/>
            <a:ext cx="2949099" cy="497205"/>
          </a:xfrm>
          <a:prstGeom prst="rect">
            <a:avLst/>
          </a:prstGeom>
        </p:spPr>
        <p:txBody>
          <a:bodyPr vert="horz" lIns="91568" tIns="45784" rIns="91568" bIns="45784" rtlCol="0"/>
          <a:lstStyle>
            <a:lvl1pPr algn="r">
              <a:defRPr sz="1200"/>
            </a:lvl1pPr>
          </a:lstStyle>
          <a:p>
            <a:fld id="{A0195B02-E763-4211-ABC3-893C29638F85}" type="datetimeFigureOut">
              <a:rPr lang="it-IT" smtClean="0"/>
              <a:t>24/10/2019</a:t>
            </a:fld>
            <a:endParaRPr lang="it-IT"/>
          </a:p>
        </p:txBody>
      </p:sp>
      <p:sp>
        <p:nvSpPr>
          <p:cNvPr id="4" name="Segnaposto immagine diapositiva 3"/>
          <p:cNvSpPr>
            <a:spLocks noGrp="1" noRot="1" noChangeAspect="1"/>
          </p:cNvSpPr>
          <p:nvPr>
            <p:ph type="sldImg" idx="2"/>
          </p:nvPr>
        </p:nvSpPr>
        <p:spPr>
          <a:xfrm>
            <a:off x="919163" y="746125"/>
            <a:ext cx="4967287" cy="3727450"/>
          </a:xfrm>
          <a:prstGeom prst="rect">
            <a:avLst/>
          </a:prstGeom>
          <a:noFill/>
          <a:ln w="12700">
            <a:solidFill>
              <a:prstClr val="black"/>
            </a:solidFill>
          </a:ln>
        </p:spPr>
        <p:txBody>
          <a:bodyPr vert="horz" lIns="91568" tIns="45784" rIns="91568" bIns="45784" rtlCol="0" anchor="ctr"/>
          <a:lstStyle/>
          <a:p>
            <a:endParaRPr lang="it-IT"/>
          </a:p>
        </p:txBody>
      </p:sp>
      <p:sp>
        <p:nvSpPr>
          <p:cNvPr id="5" name="Segnaposto note 4"/>
          <p:cNvSpPr>
            <a:spLocks noGrp="1"/>
          </p:cNvSpPr>
          <p:nvPr>
            <p:ph type="body" sz="quarter" idx="3"/>
          </p:nvPr>
        </p:nvSpPr>
        <p:spPr>
          <a:xfrm>
            <a:off x="680562" y="4723450"/>
            <a:ext cx="5444490" cy="4474845"/>
          </a:xfrm>
          <a:prstGeom prst="rect">
            <a:avLst/>
          </a:prstGeom>
        </p:spPr>
        <p:txBody>
          <a:bodyPr vert="horz" lIns="91568" tIns="45784" rIns="91568" bIns="45784" rtlCol="0"/>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445172"/>
            <a:ext cx="2949099" cy="497205"/>
          </a:xfrm>
          <a:prstGeom prst="rect">
            <a:avLst/>
          </a:prstGeom>
        </p:spPr>
        <p:txBody>
          <a:bodyPr vert="horz" lIns="91568" tIns="45784" rIns="91568" bIns="45784" rtlCol="0" anchor="b"/>
          <a:lstStyle>
            <a:lvl1pPr algn="l">
              <a:defRPr sz="1200"/>
            </a:lvl1pPr>
          </a:lstStyle>
          <a:p>
            <a:endParaRPr lang="it-IT"/>
          </a:p>
        </p:txBody>
      </p:sp>
      <p:sp>
        <p:nvSpPr>
          <p:cNvPr id="7" name="Segnaposto numero diapositiva 6"/>
          <p:cNvSpPr>
            <a:spLocks noGrp="1"/>
          </p:cNvSpPr>
          <p:nvPr>
            <p:ph type="sldNum" sz="quarter" idx="5"/>
          </p:nvPr>
        </p:nvSpPr>
        <p:spPr>
          <a:xfrm>
            <a:off x="3854942" y="9445172"/>
            <a:ext cx="2949099" cy="497205"/>
          </a:xfrm>
          <a:prstGeom prst="rect">
            <a:avLst/>
          </a:prstGeom>
        </p:spPr>
        <p:txBody>
          <a:bodyPr vert="horz" lIns="91568" tIns="45784" rIns="91568" bIns="45784" rtlCol="0" anchor="b"/>
          <a:lstStyle>
            <a:lvl1pPr algn="r">
              <a:defRPr sz="1200"/>
            </a:lvl1pPr>
          </a:lstStyle>
          <a:p>
            <a:fld id="{CEC79150-8A5F-4884-9759-9FA80B7C3AE5}" type="slidenum">
              <a:rPr lang="it-IT" smtClean="0"/>
              <a:t>‹N›</a:t>
            </a:fld>
            <a:endParaRPr lang="it-IT"/>
          </a:p>
        </p:txBody>
      </p:sp>
    </p:spTree>
    <p:extLst>
      <p:ext uri="{BB962C8B-B14F-4D97-AF65-F5344CB8AC3E}">
        <p14:creationId xmlns:p14="http://schemas.microsoft.com/office/powerpoint/2010/main" val="37772569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CEC79150-8A5F-4884-9759-9FA80B7C3AE5}" type="slidenum">
              <a:rPr lang="it-IT" smtClean="0"/>
              <a:t>1</a:t>
            </a:fld>
            <a:endParaRPr lang="it-IT"/>
          </a:p>
        </p:txBody>
      </p:sp>
    </p:spTree>
    <p:extLst>
      <p:ext uri="{BB962C8B-B14F-4D97-AF65-F5344CB8AC3E}">
        <p14:creationId xmlns:p14="http://schemas.microsoft.com/office/powerpoint/2010/main" val="25635502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General </a:t>
            </a:r>
            <a:r>
              <a:rPr lang="it-IT" dirty="0" err="1"/>
              <a:t>Descriprion</a:t>
            </a:r>
            <a:r>
              <a:rPr lang="it-IT" dirty="0"/>
              <a:t> of Gruppo CAP and focus on the </a:t>
            </a:r>
            <a:r>
              <a:rPr lang="it-IT" dirty="0" err="1"/>
              <a:t>importance</a:t>
            </a:r>
            <a:r>
              <a:rPr lang="it-IT" dirty="0"/>
              <a:t> of the investments</a:t>
            </a:r>
          </a:p>
        </p:txBody>
      </p:sp>
      <p:sp>
        <p:nvSpPr>
          <p:cNvPr id="4" name="Segnaposto numero diapositiva 3"/>
          <p:cNvSpPr>
            <a:spLocks noGrp="1"/>
          </p:cNvSpPr>
          <p:nvPr>
            <p:ph type="sldNum" sz="quarter" idx="5"/>
          </p:nvPr>
        </p:nvSpPr>
        <p:spPr/>
        <p:txBody>
          <a:bodyPr/>
          <a:lstStyle/>
          <a:p>
            <a:fld id="{CEC79150-8A5F-4884-9759-9FA80B7C3AE5}" type="slidenum">
              <a:rPr lang="it-IT" smtClean="0"/>
              <a:t>3</a:t>
            </a:fld>
            <a:endParaRPr lang="it-IT"/>
          </a:p>
        </p:txBody>
      </p:sp>
    </p:spTree>
    <p:extLst>
      <p:ext uri="{BB962C8B-B14F-4D97-AF65-F5344CB8AC3E}">
        <p14:creationId xmlns:p14="http://schemas.microsoft.com/office/powerpoint/2010/main" val="2191251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Our</a:t>
            </a:r>
            <a:r>
              <a:rPr lang="it-IT" dirty="0"/>
              <a:t> </a:t>
            </a:r>
            <a:r>
              <a:rPr lang="it-IT" dirty="0" err="1"/>
              <a:t>objectives</a:t>
            </a:r>
            <a:r>
              <a:rPr lang="it-IT" dirty="0"/>
              <a:t> , </a:t>
            </a:r>
            <a:r>
              <a:rPr lang="it-IT" dirty="0" err="1"/>
              <a:t>our</a:t>
            </a:r>
            <a:r>
              <a:rPr lang="it-IT" dirty="0"/>
              <a:t> strategy and </a:t>
            </a:r>
            <a:r>
              <a:rPr lang="it-IT" dirty="0" err="1"/>
              <a:t>our</a:t>
            </a:r>
            <a:r>
              <a:rPr lang="it-IT" dirty="0"/>
              <a:t> vision </a:t>
            </a:r>
            <a:r>
              <a:rPr lang="it-IT" dirty="0" err="1"/>
              <a:t>is</a:t>
            </a:r>
            <a:r>
              <a:rPr lang="it-IT" dirty="0"/>
              <a:t> </a:t>
            </a:r>
            <a:r>
              <a:rPr lang="it-IT" dirty="0" err="1"/>
              <a:t>detailed</a:t>
            </a:r>
            <a:r>
              <a:rPr lang="it-IT" dirty="0"/>
              <a:t> in </a:t>
            </a:r>
            <a:r>
              <a:rPr lang="it-IT" dirty="0" err="1"/>
              <a:t>our</a:t>
            </a:r>
            <a:r>
              <a:rPr lang="it-IT" dirty="0"/>
              <a:t> </a:t>
            </a:r>
            <a:r>
              <a:rPr lang="it-IT" dirty="0" err="1"/>
              <a:t>sustainability</a:t>
            </a:r>
            <a:r>
              <a:rPr lang="it-IT" dirty="0"/>
              <a:t> plan, with target and </a:t>
            </a:r>
            <a:r>
              <a:rPr lang="it-IT" dirty="0" err="1"/>
              <a:t>projections</a:t>
            </a:r>
            <a:r>
              <a:rPr lang="it-IT" dirty="0"/>
              <a:t> </a:t>
            </a:r>
            <a:r>
              <a:rPr lang="it-IT" dirty="0" err="1"/>
              <a:t>till</a:t>
            </a:r>
            <a:r>
              <a:rPr lang="it-IT" dirty="0"/>
              <a:t> 2033.  It </a:t>
            </a:r>
            <a:r>
              <a:rPr lang="it-IT" dirty="0" err="1"/>
              <a:t>is</a:t>
            </a:r>
            <a:r>
              <a:rPr lang="it-IT" dirty="0"/>
              <a:t> </a:t>
            </a:r>
            <a:r>
              <a:rPr lang="it-IT" dirty="0" err="1"/>
              <a:t>based</a:t>
            </a:r>
            <a:r>
              <a:rPr lang="it-IT" dirty="0"/>
              <a:t> on 3 </a:t>
            </a:r>
            <a:r>
              <a:rPr lang="it-IT" dirty="0" err="1"/>
              <a:t>pillars</a:t>
            </a:r>
            <a:r>
              <a:rPr lang="it-IT" dirty="0"/>
              <a:t>: </a:t>
            </a:r>
            <a:r>
              <a:rPr lang="it-IT" dirty="0" err="1"/>
              <a:t>attention</a:t>
            </a:r>
            <a:r>
              <a:rPr lang="it-IT" dirty="0"/>
              <a:t>, </a:t>
            </a:r>
            <a:r>
              <a:rPr lang="it-IT" dirty="0" err="1"/>
              <a:t>resilience</a:t>
            </a:r>
            <a:r>
              <a:rPr lang="it-IT" dirty="0"/>
              <a:t> and </a:t>
            </a:r>
            <a:r>
              <a:rPr lang="it-IT" dirty="0" err="1"/>
              <a:t>innovation</a:t>
            </a:r>
            <a:r>
              <a:rPr lang="it-IT" dirty="0"/>
              <a:t>.</a:t>
            </a:r>
          </a:p>
          <a:p>
            <a:r>
              <a:rPr lang="en-US" dirty="0"/>
              <a:t>The CAP Group has chosen to develop a sustainability strategy in line with the industrial plan, by integrating our ambition and sense of responsibility into our business objectives. At the same time, the sustainability plan provides innovative tools which make it possible to face the future with confidence and be ready to seize a great opportunity for growth</a:t>
            </a:r>
            <a:endParaRPr lang="it-IT" dirty="0"/>
          </a:p>
        </p:txBody>
      </p:sp>
      <p:sp>
        <p:nvSpPr>
          <p:cNvPr id="4" name="Segnaposto numero diapositiva 3"/>
          <p:cNvSpPr>
            <a:spLocks noGrp="1"/>
          </p:cNvSpPr>
          <p:nvPr>
            <p:ph type="sldNum" sz="quarter" idx="5"/>
          </p:nvPr>
        </p:nvSpPr>
        <p:spPr/>
        <p:txBody>
          <a:bodyPr/>
          <a:lstStyle/>
          <a:p>
            <a:fld id="{CEC79150-8A5F-4884-9759-9FA80B7C3AE5}" type="slidenum">
              <a:rPr lang="it-IT" smtClean="0"/>
              <a:t>4</a:t>
            </a:fld>
            <a:endParaRPr lang="it-IT"/>
          </a:p>
        </p:txBody>
      </p:sp>
    </p:spTree>
    <p:extLst>
      <p:ext uri="{BB962C8B-B14F-4D97-AF65-F5344CB8AC3E}">
        <p14:creationId xmlns:p14="http://schemas.microsoft.com/office/powerpoint/2010/main" val="42125036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The </a:t>
            </a:r>
            <a:r>
              <a:rPr lang="it-IT" dirty="0" err="1"/>
              <a:t>resilience</a:t>
            </a:r>
            <a:r>
              <a:rPr lang="it-IT" dirty="0"/>
              <a:t> pillar </a:t>
            </a:r>
            <a:r>
              <a:rPr lang="it-IT" dirty="0" err="1"/>
              <a:t>relies</a:t>
            </a:r>
            <a:r>
              <a:rPr lang="it-IT" dirty="0"/>
              <a:t> on </a:t>
            </a:r>
            <a:r>
              <a:rPr lang="it-IT" dirty="0" err="1"/>
              <a:t>our</a:t>
            </a:r>
            <a:r>
              <a:rPr lang="it-IT" dirty="0"/>
              <a:t> </a:t>
            </a:r>
            <a:r>
              <a:rPr lang="it-IT" dirty="0" err="1"/>
              <a:t>ability</a:t>
            </a:r>
            <a:r>
              <a:rPr lang="it-IT" dirty="0"/>
              <a:t> to </a:t>
            </a:r>
            <a:r>
              <a:rPr lang="it-IT" dirty="0" err="1"/>
              <a:t>close</a:t>
            </a:r>
            <a:r>
              <a:rPr lang="it-IT" dirty="0"/>
              <a:t> the loop, </a:t>
            </a:r>
            <a:r>
              <a:rPr lang="it-IT" dirty="0" err="1"/>
              <a:t>those</a:t>
            </a:r>
            <a:r>
              <a:rPr lang="it-IT" dirty="0"/>
              <a:t> </a:t>
            </a:r>
            <a:r>
              <a:rPr lang="it-IT" dirty="0" err="1"/>
              <a:t>decreasing</a:t>
            </a:r>
            <a:r>
              <a:rPr lang="it-IT" dirty="0"/>
              <a:t> CO2 </a:t>
            </a:r>
            <a:r>
              <a:rPr lang="it-IT" dirty="0" err="1"/>
              <a:t>emissions</a:t>
            </a:r>
            <a:r>
              <a:rPr lang="it-IT" dirty="0"/>
              <a:t>, </a:t>
            </a:r>
            <a:r>
              <a:rPr lang="it-IT" dirty="0" err="1"/>
              <a:t>reducng</a:t>
            </a:r>
            <a:r>
              <a:rPr lang="it-IT" dirty="0"/>
              <a:t> </a:t>
            </a:r>
            <a:r>
              <a:rPr lang="it-IT" dirty="0" err="1"/>
              <a:t>waste</a:t>
            </a:r>
            <a:r>
              <a:rPr lang="it-IT" dirty="0"/>
              <a:t> and </a:t>
            </a:r>
            <a:r>
              <a:rPr lang="it-IT" dirty="0" err="1"/>
              <a:t>recovering</a:t>
            </a:r>
            <a:r>
              <a:rPr lang="it-IT" dirty="0"/>
              <a:t> </a:t>
            </a:r>
            <a:r>
              <a:rPr lang="it-IT" dirty="0" err="1"/>
              <a:t>materials</a:t>
            </a:r>
            <a:r>
              <a:rPr lang="it-IT" dirty="0"/>
              <a:t>.</a:t>
            </a:r>
          </a:p>
          <a:p>
            <a:r>
              <a:rPr lang="it-IT" dirty="0" err="1"/>
              <a:t>We</a:t>
            </a:r>
            <a:r>
              <a:rPr lang="it-IT" dirty="0"/>
              <a:t> </a:t>
            </a:r>
            <a:r>
              <a:rPr lang="en-GB" noProof="0" dirty="0"/>
              <a:t>believe that a performance based re-organization, </a:t>
            </a:r>
            <a:r>
              <a:rPr lang="it-IT" dirty="0"/>
              <a:t>EU funds, industrial </a:t>
            </a:r>
            <a:r>
              <a:rPr lang="en-GB" noProof="0" dirty="0"/>
              <a:t>symbiosis</a:t>
            </a:r>
            <a:r>
              <a:rPr lang="it-IT" dirty="0"/>
              <a:t>, </a:t>
            </a:r>
            <a:r>
              <a:rPr lang="it-IT" dirty="0" err="1"/>
              <a:t>scientific</a:t>
            </a:r>
            <a:r>
              <a:rPr lang="it-IT" dirty="0"/>
              <a:t> and industrial  networking and  </a:t>
            </a:r>
            <a:r>
              <a:rPr lang="it-IT" dirty="0" err="1"/>
              <a:t>optimization</a:t>
            </a:r>
            <a:r>
              <a:rPr lang="it-IT" dirty="0"/>
              <a:t> of the </a:t>
            </a:r>
            <a:r>
              <a:rPr lang="it-IT" dirty="0" err="1"/>
              <a:t>existing</a:t>
            </a:r>
            <a:r>
              <a:rPr lang="it-IT" dirty="0"/>
              <a:t> assets </a:t>
            </a:r>
            <a:r>
              <a:rPr lang="it-IT" dirty="0" err="1"/>
              <a:t>will</a:t>
            </a:r>
            <a:r>
              <a:rPr lang="it-IT" dirty="0"/>
              <a:t> </a:t>
            </a:r>
            <a:r>
              <a:rPr lang="it-IT" dirty="0" err="1"/>
              <a:t>boost</a:t>
            </a:r>
            <a:r>
              <a:rPr lang="it-IT" dirty="0"/>
              <a:t> </a:t>
            </a:r>
            <a:r>
              <a:rPr lang="it-IT" dirty="0" err="1"/>
              <a:t>our</a:t>
            </a:r>
            <a:r>
              <a:rPr lang="it-IT" dirty="0"/>
              <a:t> master plan </a:t>
            </a:r>
            <a:r>
              <a:rPr lang="it-IT" dirty="0" err="1"/>
              <a:t>towards</a:t>
            </a:r>
            <a:r>
              <a:rPr lang="it-IT" dirty="0"/>
              <a:t> the </a:t>
            </a:r>
            <a:r>
              <a:rPr lang="it-IT" dirty="0" err="1"/>
              <a:t>circular</a:t>
            </a:r>
            <a:r>
              <a:rPr lang="it-IT" dirty="0"/>
              <a:t> economy</a:t>
            </a:r>
          </a:p>
        </p:txBody>
      </p:sp>
      <p:sp>
        <p:nvSpPr>
          <p:cNvPr id="4" name="Segnaposto numero diapositiva 3"/>
          <p:cNvSpPr>
            <a:spLocks noGrp="1"/>
          </p:cNvSpPr>
          <p:nvPr>
            <p:ph type="sldNum" sz="quarter" idx="5"/>
          </p:nvPr>
        </p:nvSpPr>
        <p:spPr/>
        <p:txBody>
          <a:bodyPr/>
          <a:lstStyle/>
          <a:p>
            <a:fld id="{CEC79150-8A5F-4884-9759-9FA80B7C3AE5}" type="slidenum">
              <a:rPr lang="it-IT" smtClean="0"/>
              <a:t>5</a:t>
            </a:fld>
            <a:endParaRPr lang="it-IT"/>
          </a:p>
        </p:txBody>
      </p:sp>
    </p:spTree>
    <p:extLst>
      <p:ext uri="{BB962C8B-B14F-4D97-AF65-F5344CB8AC3E}">
        <p14:creationId xmlns:p14="http://schemas.microsoft.com/office/powerpoint/2010/main" val="17222758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The </a:t>
            </a:r>
            <a:r>
              <a:rPr lang="en-US" noProof="0" dirty="0"/>
              <a:t>master plan is defined considering all our network of plants and the specificities of each plants of </a:t>
            </a:r>
          </a:p>
        </p:txBody>
      </p:sp>
      <p:sp>
        <p:nvSpPr>
          <p:cNvPr id="4" name="Segnaposto numero diapositiva 3"/>
          <p:cNvSpPr>
            <a:spLocks noGrp="1"/>
          </p:cNvSpPr>
          <p:nvPr>
            <p:ph type="sldNum" sz="quarter" idx="10"/>
          </p:nvPr>
        </p:nvSpPr>
        <p:spPr/>
        <p:txBody>
          <a:bodyPr/>
          <a:lstStyle/>
          <a:p>
            <a:fld id="{CEC79150-8A5F-4884-9759-9FA80B7C3AE5}" type="slidenum">
              <a:rPr lang="it-IT" smtClean="0"/>
              <a:t>6</a:t>
            </a:fld>
            <a:endParaRPr lang="it-IT"/>
          </a:p>
        </p:txBody>
      </p:sp>
    </p:spTree>
    <p:extLst>
      <p:ext uri="{BB962C8B-B14F-4D97-AF65-F5344CB8AC3E}">
        <p14:creationId xmlns:p14="http://schemas.microsoft.com/office/powerpoint/2010/main" val="2063566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CEC79150-8A5F-4884-9759-9FA80B7C3AE5}" type="slidenum">
              <a:rPr lang="it-IT" smtClean="0"/>
              <a:t>8</a:t>
            </a:fld>
            <a:endParaRPr lang="it-IT"/>
          </a:p>
        </p:txBody>
      </p:sp>
    </p:spTree>
    <p:extLst>
      <p:ext uri="{BB962C8B-B14F-4D97-AF65-F5344CB8AC3E}">
        <p14:creationId xmlns:p14="http://schemas.microsoft.com/office/powerpoint/2010/main" val="2482858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CEC79150-8A5F-4884-9759-9FA80B7C3AE5}" type="slidenum">
              <a:rPr lang="it-IT" smtClean="0"/>
              <a:t>10</a:t>
            </a:fld>
            <a:endParaRPr lang="it-IT"/>
          </a:p>
        </p:txBody>
      </p:sp>
    </p:spTree>
    <p:extLst>
      <p:ext uri="{BB962C8B-B14F-4D97-AF65-F5344CB8AC3E}">
        <p14:creationId xmlns:p14="http://schemas.microsoft.com/office/powerpoint/2010/main" val="1999018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La stima del 2019 è lineare, non ci aspettiamo grandi cambi di rotta perché i contratti che abbiamo a disposizione non cambieranno molto nei prossimi mesi. Aggiunto stima 2020 sulla base di recente aggiudicazione A2A termo a 157 invece di 99 e cementificio che è andato deserto a 145. Per il grafico con i costi siamo a un reale prezzo per il 2018 che è 93 €/ton e un dato per il 2019 aggiornato al 30.06.2019 che è di 115 €/ton. Il terzo punto valuta se lasciarlo, perché purtroppo per la discarica quest’anno abbiamo dovuto aumentare temporaneamente (causa problemi con contratto svizzera </a:t>
            </a:r>
            <a:r>
              <a:rPr lang="it-IT" dirty="0" err="1"/>
              <a:t>robecco</a:t>
            </a:r>
            <a:r>
              <a:rPr lang="it-IT" dirty="0"/>
              <a:t>) e finiremo più alti dell’anno scorso ma possiamo dire che legato a crisi fanghi dell’anno scorso.</a:t>
            </a:r>
          </a:p>
        </p:txBody>
      </p:sp>
      <p:sp>
        <p:nvSpPr>
          <p:cNvPr id="4" name="Segnaposto numero diapositiva 3"/>
          <p:cNvSpPr>
            <a:spLocks noGrp="1"/>
          </p:cNvSpPr>
          <p:nvPr>
            <p:ph type="sldNum" sz="quarter" idx="5"/>
          </p:nvPr>
        </p:nvSpPr>
        <p:spPr/>
        <p:txBody>
          <a:bodyPr/>
          <a:lstStyle/>
          <a:p>
            <a:fld id="{CEC79150-8A5F-4884-9759-9FA80B7C3AE5}" type="slidenum">
              <a:rPr lang="it-IT" smtClean="0"/>
              <a:t>11</a:t>
            </a:fld>
            <a:endParaRPr lang="it-IT"/>
          </a:p>
        </p:txBody>
      </p:sp>
    </p:spTree>
    <p:extLst>
      <p:ext uri="{BB962C8B-B14F-4D97-AF65-F5344CB8AC3E}">
        <p14:creationId xmlns:p14="http://schemas.microsoft.com/office/powerpoint/2010/main" val="25663457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CEC79150-8A5F-4884-9759-9FA80B7C3AE5}" type="slidenum">
              <a:rPr lang="it-IT" smtClean="0"/>
              <a:t>20</a:t>
            </a:fld>
            <a:endParaRPr lang="it-IT"/>
          </a:p>
        </p:txBody>
      </p:sp>
    </p:spTree>
    <p:extLst>
      <p:ext uri="{BB962C8B-B14F-4D97-AF65-F5344CB8AC3E}">
        <p14:creationId xmlns:p14="http://schemas.microsoft.com/office/powerpoint/2010/main" val="25635502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lo stile del titolo</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066A8BDC-BF6A-49F1-9CCA-A9CB1FF427A6}" type="datetimeFigureOut">
              <a:rPr lang="it-IT" smtClean="0"/>
              <a:t>24/10/2019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5CE3FBA-8F06-479B-ADDC-87CCBDD61DE1}" type="slidenum">
              <a:rPr lang="it-IT" smtClean="0"/>
              <a:t>‹N›</a:t>
            </a:fld>
            <a:endParaRPr lang="it-IT"/>
          </a:p>
        </p:txBody>
      </p:sp>
    </p:spTree>
    <p:extLst>
      <p:ext uri="{BB962C8B-B14F-4D97-AF65-F5344CB8AC3E}">
        <p14:creationId xmlns:p14="http://schemas.microsoft.com/office/powerpoint/2010/main" val="10124510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066A8BDC-BF6A-49F1-9CCA-A9CB1FF427A6}" type="datetimeFigureOut">
              <a:rPr lang="it-IT" smtClean="0"/>
              <a:t>24/10/2019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5CE3FBA-8F06-479B-ADDC-87CCBDD61DE1}" type="slidenum">
              <a:rPr lang="it-IT" smtClean="0"/>
              <a:t>‹N›</a:t>
            </a:fld>
            <a:endParaRPr lang="it-IT"/>
          </a:p>
        </p:txBody>
      </p:sp>
    </p:spTree>
    <p:extLst>
      <p:ext uri="{BB962C8B-B14F-4D97-AF65-F5344CB8AC3E}">
        <p14:creationId xmlns:p14="http://schemas.microsoft.com/office/powerpoint/2010/main" val="61576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066A8BDC-BF6A-49F1-9CCA-A9CB1FF427A6}" type="datetimeFigureOut">
              <a:rPr lang="it-IT" smtClean="0"/>
              <a:t>24/10/2019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5CE3FBA-8F06-479B-ADDC-87CCBDD61DE1}" type="slidenum">
              <a:rPr lang="it-IT" smtClean="0"/>
              <a:t>‹N›</a:t>
            </a:fld>
            <a:endParaRPr lang="it-IT"/>
          </a:p>
        </p:txBody>
      </p:sp>
    </p:spTree>
    <p:extLst>
      <p:ext uri="{BB962C8B-B14F-4D97-AF65-F5344CB8AC3E}">
        <p14:creationId xmlns:p14="http://schemas.microsoft.com/office/powerpoint/2010/main" val="5760874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lvl1pPr algn="r">
              <a:defRPr/>
            </a:lvl1pPr>
          </a:lstStyle>
          <a:p>
            <a:fld id="{74480CEF-57EE-4435-A22C-08304CC49F3C}" type="datetime1">
              <a:rPr lang="it-IT" smtClean="0"/>
              <a:t>24/10/2019</a:t>
            </a:fld>
            <a:endParaRPr lang="en-US" dirty="0"/>
          </a:p>
        </p:txBody>
      </p:sp>
      <p:sp>
        <p:nvSpPr>
          <p:cNvPr id="4" name="Foliennummernplatzhalter 3"/>
          <p:cNvSpPr>
            <a:spLocks noGrp="1"/>
          </p:cNvSpPr>
          <p:nvPr>
            <p:ph type="sldNum" sz="quarter" idx="11"/>
          </p:nvPr>
        </p:nvSpPr>
        <p:spPr/>
        <p:txBody>
          <a:bodyPr/>
          <a:lstStyle>
            <a:lvl1pPr algn="r">
              <a:defRPr/>
            </a:lvl1pPr>
          </a:lstStyle>
          <a:p>
            <a:fld id="{96652B35-718D-4E28-AFEB-B694A3B357E8}" type="slidenum">
              <a:rPr lang="en-US" smtClean="0"/>
              <a:pPr/>
              <a:t>‹N›</a:t>
            </a:fld>
            <a:endParaRPr lang="en-US"/>
          </a:p>
        </p:txBody>
      </p:sp>
    </p:spTree>
    <p:extLst>
      <p:ext uri="{BB962C8B-B14F-4D97-AF65-F5344CB8AC3E}">
        <p14:creationId xmlns:p14="http://schemas.microsoft.com/office/powerpoint/2010/main" val="3923295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60648"/>
            <a:ext cx="8229600" cy="868958"/>
          </a:xfrm>
        </p:spPr>
        <p:txBody>
          <a:bodyPr>
            <a:normAutofit/>
          </a:bodyPr>
          <a:lstStyle>
            <a:lvl1pPr>
              <a:defRPr sz="3200" b="1">
                <a:solidFill>
                  <a:schemeClr val="bg1"/>
                </a:solidFill>
              </a:defRPr>
            </a:lvl1pPr>
          </a:lstStyle>
          <a:p>
            <a:r>
              <a:rPr lang="it-IT" dirty="0"/>
              <a:t>Fare clic per modificare lo stile del titolo</a:t>
            </a:r>
          </a:p>
        </p:txBody>
      </p:sp>
      <p:sp>
        <p:nvSpPr>
          <p:cNvPr id="3" name="Segnaposto contenuto 2"/>
          <p:cNvSpPr>
            <a:spLocks noGrp="1"/>
          </p:cNvSpPr>
          <p:nvPr>
            <p:ph idx="1"/>
          </p:nvPr>
        </p:nvSpPr>
        <p:spPr/>
        <p:txBody>
          <a:bodyPr/>
          <a:lstStyle/>
          <a:p>
            <a:pPr lvl="0"/>
            <a:r>
              <a:rPr lang="it-IT" dirty="0"/>
              <a:t>Fare clic per modificare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4" name="Segnaposto data 3"/>
          <p:cNvSpPr>
            <a:spLocks noGrp="1"/>
          </p:cNvSpPr>
          <p:nvPr>
            <p:ph type="dt" sz="half" idx="10"/>
          </p:nvPr>
        </p:nvSpPr>
        <p:spPr/>
        <p:txBody>
          <a:bodyPr/>
          <a:lstStyle/>
          <a:p>
            <a:fld id="{066A8BDC-BF6A-49F1-9CCA-A9CB1FF427A6}" type="datetimeFigureOut">
              <a:rPr lang="it-IT" smtClean="0"/>
              <a:t>24/10/2019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5CE3FBA-8F06-479B-ADDC-87CCBDD61DE1}" type="slidenum">
              <a:rPr lang="it-IT" smtClean="0"/>
              <a:t>‹N›</a:t>
            </a:fld>
            <a:endParaRPr lang="it-IT"/>
          </a:p>
        </p:txBody>
      </p:sp>
    </p:spTree>
    <p:extLst>
      <p:ext uri="{BB962C8B-B14F-4D97-AF65-F5344CB8AC3E}">
        <p14:creationId xmlns:p14="http://schemas.microsoft.com/office/powerpoint/2010/main" val="11140994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066A8BDC-BF6A-49F1-9CCA-A9CB1FF427A6}" type="datetimeFigureOut">
              <a:rPr lang="it-IT" smtClean="0"/>
              <a:t>24/10/2019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5CE3FBA-8F06-479B-ADDC-87CCBDD61DE1}" type="slidenum">
              <a:rPr lang="it-IT" smtClean="0"/>
              <a:t>‹N›</a:t>
            </a:fld>
            <a:endParaRPr lang="it-IT"/>
          </a:p>
        </p:txBody>
      </p:sp>
    </p:spTree>
    <p:extLst>
      <p:ext uri="{BB962C8B-B14F-4D97-AF65-F5344CB8AC3E}">
        <p14:creationId xmlns:p14="http://schemas.microsoft.com/office/powerpoint/2010/main" val="18969344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066A8BDC-BF6A-49F1-9CCA-A9CB1FF427A6}" type="datetimeFigureOut">
              <a:rPr lang="it-IT" smtClean="0"/>
              <a:t>24/10/2019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5CE3FBA-8F06-479B-ADDC-87CCBDD61DE1}" type="slidenum">
              <a:rPr lang="it-IT" smtClean="0"/>
              <a:t>‹N›</a:t>
            </a:fld>
            <a:endParaRPr lang="it-IT"/>
          </a:p>
        </p:txBody>
      </p:sp>
    </p:spTree>
    <p:extLst>
      <p:ext uri="{BB962C8B-B14F-4D97-AF65-F5344CB8AC3E}">
        <p14:creationId xmlns:p14="http://schemas.microsoft.com/office/powerpoint/2010/main" val="808242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066A8BDC-BF6A-49F1-9CCA-A9CB1FF427A6}" type="datetimeFigureOut">
              <a:rPr lang="it-IT" smtClean="0"/>
              <a:t>24/10/2019</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F5CE3FBA-8F06-479B-ADDC-87CCBDD61DE1}" type="slidenum">
              <a:rPr lang="it-IT" smtClean="0"/>
              <a:t>‹N›</a:t>
            </a:fld>
            <a:endParaRPr lang="it-IT"/>
          </a:p>
        </p:txBody>
      </p:sp>
    </p:spTree>
    <p:extLst>
      <p:ext uri="{BB962C8B-B14F-4D97-AF65-F5344CB8AC3E}">
        <p14:creationId xmlns:p14="http://schemas.microsoft.com/office/powerpoint/2010/main" val="1314585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066A8BDC-BF6A-49F1-9CCA-A9CB1FF427A6}" type="datetimeFigureOut">
              <a:rPr lang="it-IT" smtClean="0"/>
              <a:t>24/10/2019</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F5CE3FBA-8F06-479B-ADDC-87CCBDD61DE1}" type="slidenum">
              <a:rPr lang="it-IT" smtClean="0"/>
              <a:t>‹N›</a:t>
            </a:fld>
            <a:endParaRPr lang="it-IT"/>
          </a:p>
        </p:txBody>
      </p:sp>
    </p:spTree>
    <p:extLst>
      <p:ext uri="{BB962C8B-B14F-4D97-AF65-F5344CB8AC3E}">
        <p14:creationId xmlns:p14="http://schemas.microsoft.com/office/powerpoint/2010/main" val="33406998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066A8BDC-BF6A-49F1-9CCA-A9CB1FF427A6}" type="datetimeFigureOut">
              <a:rPr lang="it-IT" smtClean="0"/>
              <a:t>24/10/2019</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F5CE3FBA-8F06-479B-ADDC-87CCBDD61DE1}" type="slidenum">
              <a:rPr lang="it-IT" smtClean="0"/>
              <a:t>‹N›</a:t>
            </a:fld>
            <a:endParaRPr lang="it-IT"/>
          </a:p>
        </p:txBody>
      </p:sp>
    </p:spTree>
    <p:extLst>
      <p:ext uri="{BB962C8B-B14F-4D97-AF65-F5344CB8AC3E}">
        <p14:creationId xmlns:p14="http://schemas.microsoft.com/office/powerpoint/2010/main" val="2231930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066A8BDC-BF6A-49F1-9CCA-A9CB1FF427A6}" type="datetimeFigureOut">
              <a:rPr lang="it-IT" smtClean="0"/>
              <a:t>24/10/2019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5CE3FBA-8F06-479B-ADDC-87CCBDD61DE1}" type="slidenum">
              <a:rPr lang="it-IT" smtClean="0"/>
              <a:t>‹N›</a:t>
            </a:fld>
            <a:endParaRPr lang="it-IT"/>
          </a:p>
        </p:txBody>
      </p:sp>
    </p:spTree>
    <p:extLst>
      <p:ext uri="{BB962C8B-B14F-4D97-AF65-F5344CB8AC3E}">
        <p14:creationId xmlns:p14="http://schemas.microsoft.com/office/powerpoint/2010/main" val="2220836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066A8BDC-BF6A-49F1-9CCA-A9CB1FF427A6}" type="datetimeFigureOut">
              <a:rPr lang="it-IT" smtClean="0"/>
              <a:t>24/10/2019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5CE3FBA-8F06-479B-ADDC-87CCBDD61DE1}" type="slidenum">
              <a:rPr lang="it-IT" smtClean="0"/>
              <a:t>‹N›</a:t>
            </a:fld>
            <a:endParaRPr lang="it-IT"/>
          </a:p>
        </p:txBody>
      </p:sp>
    </p:spTree>
    <p:extLst>
      <p:ext uri="{BB962C8B-B14F-4D97-AF65-F5344CB8AC3E}">
        <p14:creationId xmlns:p14="http://schemas.microsoft.com/office/powerpoint/2010/main" val="734217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r="-1000"/>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188640"/>
            <a:ext cx="8229600" cy="1143000"/>
          </a:xfrm>
          <a:prstGeom prst="rect">
            <a:avLst/>
          </a:prstGeom>
        </p:spPr>
        <p:txBody>
          <a:bodyPr vert="horz" lIns="91440" tIns="45720" rIns="91440" bIns="45720" rtlCol="0" anchor="ctr">
            <a:normAutofit/>
          </a:bodyPr>
          <a:lstStyle/>
          <a:p>
            <a:r>
              <a:rPr lang="it-IT" dirty="0"/>
              <a:t>Fare clic per modificare lo stile del titolo</a:t>
            </a:r>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dirty="0"/>
              <a:t>Fare clic per modificare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6A8BDC-BF6A-49F1-9CCA-A9CB1FF427A6}" type="datetimeFigureOut">
              <a:rPr lang="it-IT" smtClean="0"/>
              <a:t>24/10/2019</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CE3FBA-8F06-479B-ADDC-87CCBDD61DE1}" type="slidenum">
              <a:rPr lang="it-IT" smtClean="0"/>
              <a:t>‹N›</a:t>
            </a:fld>
            <a:endParaRPr lang="it-IT"/>
          </a:p>
        </p:txBody>
      </p:sp>
    </p:spTree>
    <p:extLst>
      <p:ext uri="{BB962C8B-B14F-4D97-AF65-F5344CB8AC3E}">
        <p14:creationId xmlns:p14="http://schemas.microsoft.com/office/powerpoint/2010/main" val="29906225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3200" b="1"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g"/><Relationship Id="rId1" Type="http://schemas.openxmlformats.org/officeDocument/2006/relationships/slideLayout" Target="../slideLayouts/slideLayout2.xml"/><Relationship Id="rId4" Type="http://schemas.openxmlformats.org/officeDocument/2006/relationships/hyperlink" Target="http://www.biopiattaformalab.it/"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chart" Target="../charts/chart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diagramColors" Target="../diagrams/colors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diagramQuickStyle" Target="../diagrams/quickStyle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diagramLayout" Target="../diagrams/layout3.xml"/><Relationship Id="rId5" Type="http://schemas.openxmlformats.org/officeDocument/2006/relationships/tags" Target="../tags/tag5.xml"/><Relationship Id="rId10" Type="http://schemas.openxmlformats.org/officeDocument/2006/relationships/diagramData" Target="../diagrams/data3.xml"/><Relationship Id="rId4" Type="http://schemas.openxmlformats.org/officeDocument/2006/relationships/tags" Target="../tags/tag4.xml"/><Relationship Id="rId9" Type="http://schemas.openxmlformats.org/officeDocument/2006/relationships/slideLayout" Target="../slideLayouts/slideLayout2.xml"/><Relationship Id="rId14" Type="http://schemas.microsoft.com/office/2007/relationships/diagramDrawing" Target="../diagrams/drawing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emf"/><Relationship Id="rId1" Type="http://schemas.openxmlformats.org/officeDocument/2006/relationships/slideLayout" Target="../slideLayouts/slideLayout2.xml"/><Relationship Id="rId4" Type="http://schemas.openxmlformats.org/officeDocument/2006/relationships/hyperlink" Target="http://www.biopiattaformalab.it/"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hyperlink" Target="mailto:Davide.scaglione@gruppocap.it" TargetMode="External"/><Relationship Id="rId4" Type="http://schemas.openxmlformats.org/officeDocument/2006/relationships/hyperlink" Target="mailto:Andrea.lanuzza@gruppocap.it"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sostenibilita.gruppocap.it/application/files/5515/5964/3927/CAP_Piano_sostenibilita_2033.pdf" TargetMode="Externa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hyperlink" Target="http://www.performwater2030.i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1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Titolo 1"/>
          <p:cNvSpPr>
            <a:spLocks noGrp="1"/>
          </p:cNvSpPr>
          <p:nvPr>
            <p:ph type="ctrTitle"/>
          </p:nvPr>
        </p:nvSpPr>
        <p:spPr>
          <a:xfrm>
            <a:off x="395536" y="1988840"/>
            <a:ext cx="4680520" cy="1440160"/>
          </a:xfrm>
        </p:spPr>
        <p:txBody>
          <a:bodyPr>
            <a:noAutofit/>
          </a:bodyPr>
          <a:lstStyle/>
          <a:p>
            <a:pPr algn="l"/>
            <a:br>
              <a:rPr lang="it-IT" sz="2600" i="1" dirty="0">
                <a:effectLst>
                  <a:outerShdw blurRad="38100" dist="38100" dir="2700000" algn="tl">
                    <a:srgbClr val="000000">
                      <a:alpha val="43137"/>
                    </a:srgbClr>
                  </a:outerShdw>
                </a:effectLst>
                <a:cs typeface="Arial" pitchFamily="34" charset="0"/>
              </a:rPr>
            </a:br>
            <a:br>
              <a:rPr lang="it-IT" sz="2600" i="1" dirty="0">
                <a:effectLst>
                  <a:outerShdw blurRad="38100" dist="38100" dir="2700000" algn="tl">
                    <a:srgbClr val="000000">
                      <a:alpha val="43137"/>
                    </a:srgbClr>
                  </a:outerShdw>
                </a:effectLst>
                <a:cs typeface="Arial" pitchFamily="34" charset="0"/>
              </a:rPr>
            </a:br>
            <a:r>
              <a:rPr lang="it-IT" sz="2600" i="1" dirty="0">
                <a:effectLst>
                  <a:outerShdw blurRad="38100" dist="38100" dir="2700000" algn="tl">
                    <a:srgbClr val="000000">
                      <a:alpha val="43137"/>
                    </a:srgbClr>
                  </a:outerShdw>
                </a:effectLst>
                <a:cs typeface="Arial" pitchFamily="34" charset="0"/>
              </a:rPr>
              <a:t>GESTIONE FANGHI</a:t>
            </a:r>
            <a:br>
              <a:rPr lang="it-IT" sz="2600" i="1" dirty="0">
                <a:effectLst>
                  <a:outerShdw blurRad="38100" dist="38100" dir="2700000" algn="tl">
                    <a:srgbClr val="000000">
                      <a:alpha val="43137"/>
                    </a:srgbClr>
                  </a:outerShdw>
                </a:effectLst>
                <a:cs typeface="Arial" pitchFamily="34" charset="0"/>
              </a:rPr>
            </a:br>
            <a:br>
              <a:rPr lang="it-IT" sz="2600" i="1" dirty="0">
                <a:effectLst>
                  <a:outerShdw blurRad="38100" dist="38100" dir="2700000" algn="tl">
                    <a:srgbClr val="000000">
                      <a:alpha val="43137"/>
                    </a:srgbClr>
                  </a:outerShdw>
                </a:effectLst>
                <a:cs typeface="Arial" pitchFamily="34" charset="0"/>
              </a:rPr>
            </a:br>
            <a:r>
              <a:rPr lang="it-IT" sz="2600" i="1" dirty="0">
                <a:effectLst>
                  <a:outerShdw blurRad="38100" dist="38100" dir="2700000" algn="tl">
                    <a:srgbClr val="000000">
                      <a:alpha val="43137"/>
                    </a:srgbClr>
                  </a:outerShdw>
                </a:effectLst>
                <a:cs typeface="Arial" pitchFamily="34" charset="0"/>
              </a:rPr>
              <a:t>la Visione di Gruppo CAP</a:t>
            </a:r>
            <a:endParaRPr lang="it-IT" sz="2800" b="1" dirty="0">
              <a:cs typeface="Arial" panose="020B0604020202020204" pitchFamily="34" charset="0"/>
            </a:endParaRPr>
          </a:p>
        </p:txBody>
      </p:sp>
      <p:sp>
        <p:nvSpPr>
          <p:cNvPr id="3" name="Sottotitolo 2"/>
          <p:cNvSpPr>
            <a:spLocks noGrp="1"/>
          </p:cNvSpPr>
          <p:nvPr>
            <p:ph type="subTitle" idx="1"/>
          </p:nvPr>
        </p:nvSpPr>
        <p:spPr>
          <a:xfrm>
            <a:off x="323528" y="4797152"/>
            <a:ext cx="4824536" cy="720080"/>
          </a:xfrm>
        </p:spPr>
        <p:txBody>
          <a:bodyPr>
            <a:noAutofit/>
          </a:bodyPr>
          <a:lstStyle/>
          <a:p>
            <a:pPr algn="l"/>
            <a:r>
              <a:rPr lang="it-IT" sz="1800" b="1" dirty="0">
                <a:solidFill>
                  <a:schemeClr val="bg1"/>
                </a:solidFill>
              </a:rPr>
              <a:t>COMO NEXT,  25/10/2019</a:t>
            </a:r>
          </a:p>
          <a:p>
            <a:pPr algn="l"/>
            <a:endParaRPr lang="it-IT" sz="1400" b="1" dirty="0">
              <a:solidFill>
                <a:schemeClr val="bg1"/>
              </a:solidFill>
            </a:endParaRPr>
          </a:p>
          <a:p>
            <a:pPr algn="l"/>
            <a:r>
              <a:rPr lang="it-IT" sz="1400" b="1" dirty="0">
                <a:solidFill>
                  <a:schemeClr val="bg1"/>
                </a:solidFill>
              </a:rPr>
              <a:t>016</a:t>
            </a:r>
          </a:p>
        </p:txBody>
      </p:sp>
      <p:sp>
        <p:nvSpPr>
          <p:cNvPr id="4" name="CasellaDiTesto 3">
            <a:extLst>
              <a:ext uri="{FF2B5EF4-FFF2-40B4-BE49-F238E27FC236}">
                <a16:creationId xmlns:a16="http://schemas.microsoft.com/office/drawing/2014/main" id="{BEF6D735-3C07-4354-8043-2FA03DE4B544}"/>
              </a:ext>
            </a:extLst>
          </p:cNvPr>
          <p:cNvSpPr txBox="1"/>
          <p:nvPr/>
        </p:nvSpPr>
        <p:spPr>
          <a:xfrm>
            <a:off x="395536" y="4221088"/>
            <a:ext cx="3672408" cy="369332"/>
          </a:xfrm>
          <a:prstGeom prst="rect">
            <a:avLst/>
          </a:prstGeom>
          <a:noFill/>
        </p:spPr>
        <p:txBody>
          <a:bodyPr wrap="square" rtlCol="0">
            <a:spAutoFit/>
          </a:bodyPr>
          <a:lstStyle/>
          <a:p>
            <a:r>
              <a:rPr lang="it-IT" dirty="0">
                <a:solidFill>
                  <a:schemeClr val="bg1"/>
                </a:solidFill>
              </a:rPr>
              <a:t>Andrea Lanuzza e Davide Scaglione</a:t>
            </a:r>
          </a:p>
        </p:txBody>
      </p:sp>
    </p:spTree>
    <p:extLst>
      <p:ext uri="{BB962C8B-B14F-4D97-AF65-F5344CB8AC3E}">
        <p14:creationId xmlns:p14="http://schemas.microsoft.com/office/powerpoint/2010/main" val="1743841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7C693011-24F8-4CA9-B093-4D291A5E5EF9}"/>
              </a:ext>
            </a:extLst>
          </p:cNvPr>
          <p:cNvSpPr>
            <a:spLocks noGrp="1"/>
          </p:cNvSpPr>
          <p:nvPr>
            <p:ph type="title"/>
          </p:nvPr>
        </p:nvSpPr>
        <p:spPr>
          <a:xfrm>
            <a:off x="457200" y="188640"/>
            <a:ext cx="8229600" cy="1143000"/>
          </a:xfrm>
        </p:spPr>
        <p:txBody>
          <a:bodyPr>
            <a:normAutofit/>
          </a:bodyPr>
          <a:lstStyle/>
          <a:p>
            <a:r>
              <a:rPr lang="de-DE" sz="2800" dirty="0"/>
              <a:t>SLUDGE MANAGEMENT STRATEGIES</a:t>
            </a:r>
          </a:p>
        </p:txBody>
      </p:sp>
      <p:graphicFrame>
        <p:nvGraphicFramePr>
          <p:cNvPr id="7" name="Grafico 6">
            <a:extLst>
              <a:ext uri="{FF2B5EF4-FFF2-40B4-BE49-F238E27FC236}">
                <a16:creationId xmlns:a16="http://schemas.microsoft.com/office/drawing/2014/main" id="{BF0B6066-43C1-43F1-85A7-C690CBE9C4F5}"/>
              </a:ext>
            </a:extLst>
          </p:cNvPr>
          <p:cNvGraphicFramePr>
            <a:graphicFrameLocks/>
          </p:cNvGraphicFramePr>
          <p:nvPr>
            <p:extLst>
              <p:ext uri="{D42A27DB-BD31-4B8C-83A1-F6EECF244321}">
                <p14:modId xmlns:p14="http://schemas.microsoft.com/office/powerpoint/2010/main" val="2060073904"/>
              </p:ext>
            </p:extLst>
          </p:nvPr>
        </p:nvGraphicFramePr>
        <p:xfrm>
          <a:off x="89358" y="3671334"/>
          <a:ext cx="4626657" cy="196596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Tabella 2">
            <a:extLst>
              <a:ext uri="{FF2B5EF4-FFF2-40B4-BE49-F238E27FC236}">
                <a16:creationId xmlns:a16="http://schemas.microsoft.com/office/drawing/2014/main" id="{D2C86BD4-971A-4FBD-B0E6-9291828C7DB6}"/>
              </a:ext>
            </a:extLst>
          </p:cNvPr>
          <p:cNvGraphicFramePr>
            <a:graphicFrameLocks noGrp="1"/>
          </p:cNvGraphicFramePr>
          <p:nvPr>
            <p:extLst>
              <p:ext uri="{D42A27DB-BD31-4B8C-83A1-F6EECF244321}">
                <p14:modId xmlns:p14="http://schemas.microsoft.com/office/powerpoint/2010/main" val="3184313974"/>
              </p:ext>
            </p:extLst>
          </p:nvPr>
        </p:nvGraphicFramePr>
        <p:xfrm>
          <a:off x="66485" y="1184838"/>
          <a:ext cx="5570145" cy="1754502"/>
        </p:xfrm>
        <a:graphic>
          <a:graphicData uri="http://schemas.openxmlformats.org/drawingml/2006/table">
            <a:tbl>
              <a:tblPr/>
              <a:tblGrid>
                <a:gridCol w="2028404">
                  <a:extLst>
                    <a:ext uri="{9D8B030D-6E8A-4147-A177-3AD203B41FA5}">
                      <a16:colId xmlns:a16="http://schemas.microsoft.com/office/drawing/2014/main" val="14228468"/>
                    </a:ext>
                  </a:extLst>
                </a:gridCol>
                <a:gridCol w="761159">
                  <a:extLst>
                    <a:ext uri="{9D8B030D-6E8A-4147-A177-3AD203B41FA5}">
                      <a16:colId xmlns:a16="http://schemas.microsoft.com/office/drawing/2014/main" val="4069646615"/>
                    </a:ext>
                  </a:extLst>
                </a:gridCol>
                <a:gridCol w="761159">
                  <a:extLst>
                    <a:ext uri="{9D8B030D-6E8A-4147-A177-3AD203B41FA5}">
                      <a16:colId xmlns:a16="http://schemas.microsoft.com/office/drawing/2014/main" val="1837588485"/>
                    </a:ext>
                  </a:extLst>
                </a:gridCol>
                <a:gridCol w="570870">
                  <a:extLst>
                    <a:ext uri="{9D8B030D-6E8A-4147-A177-3AD203B41FA5}">
                      <a16:colId xmlns:a16="http://schemas.microsoft.com/office/drawing/2014/main" val="2062466088"/>
                    </a:ext>
                  </a:extLst>
                </a:gridCol>
                <a:gridCol w="666015">
                  <a:extLst>
                    <a:ext uri="{9D8B030D-6E8A-4147-A177-3AD203B41FA5}">
                      <a16:colId xmlns:a16="http://schemas.microsoft.com/office/drawing/2014/main" val="2588856298"/>
                    </a:ext>
                  </a:extLst>
                </a:gridCol>
                <a:gridCol w="782538">
                  <a:extLst>
                    <a:ext uri="{9D8B030D-6E8A-4147-A177-3AD203B41FA5}">
                      <a16:colId xmlns:a16="http://schemas.microsoft.com/office/drawing/2014/main" val="647794740"/>
                    </a:ext>
                  </a:extLst>
                </a:gridCol>
              </a:tblGrid>
              <a:tr h="495082">
                <a:tc>
                  <a:txBody>
                    <a:bodyPr/>
                    <a:lstStyle/>
                    <a:p>
                      <a:pPr algn="ctr" rtl="0" fontAlgn="ctr"/>
                      <a:r>
                        <a:rPr lang="it-IT" sz="1400" b="1" i="0" u="none" strike="noStrike">
                          <a:solidFill>
                            <a:srgbClr val="000000"/>
                          </a:solidFill>
                          <a:effectLst/>
                          <a:latin typeface="Calibri" panose="020F0502020204030204" pitchFamily="34" charset="0"/>
                        </a:rPr>
                        <a:t>DESTINATION</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rtl="0" fontAlgn="ctr"/>
                      <a:r>
                        <a:rPr lang="it-IT" sz="1400" b="1" i="0" u="none" strike="noStrike">
                          <a:solidFill>
                            <a:srgbClr val="000000"/>
                          </a:solidFill>
                          <a:effectLst/>
                          <a:latin typeface="Calibri" panose="020F0502020204030204" pitchFamily="34" charset="0"/>
                        </a:rPr>
                        <a:t>2015</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rtl="0" fontAlgn="ctr"/>
                      <a:r>
                        <a:rPr lang="it-IT" sz="1400" b="1" i="0" u="none" strike="noStrike">
                          <a:solidFill>
                            <a:srgbClr val="000000"/>
                          </a:solidFill>
                          <a:effectLst/>
                          <a:latin typeface="Calibri" panose="020F0502020204030204" pitchFamily="34" charset="0"/>
                        </a:rPr>
                        <a:t>2016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rtl="0" fontAlgn="ctr"/>
                      <a:r>
                        <a:rPr lang="it-IT" sz="1400" b="1" i="0" u="none" strike="noStrike" dirty="0">
                          <a:solidFill>
                            <a:srgbClr val="000000"/>
                          </a:solidFill>
                          <a:effectLst/>
                          <a:latin typeface="Calibri" panose="020F0502020204030204" pitchFamily="34" charset="0"/>
                        </a:rPr>
                        <a:t>2017</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rtl="0" fontAlgn="ctr"/>
                      <a:r>
                        <a:rPr lang="it-IT" sz="1400" b="1" i="0" u="none" strike="noStrike">
                          <a:solidFill>
                            <a:srgbClr val="000000"/>
                          </a:solidFill>
                          <a:effectLst/>
                          <a:latin typeface="Calibri" panose="020F0502020204030204" pitchFamily="34" charset="0"/>
                        </a:rPr>
                        <a:t>2018</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rtl="0" fontAlgn="ctr"/>
                      <a:r>
                        <a:rPr lang="it-IT" sz="1400" b="1" i="0" u="none" strike="noStrike">
                          <a:solidFill>
                            <a:srgbClr val="000000"/>
                          </a:solidFill>
                          <a:effectLst/>
                          <a:latin typeface="Calibri" panose="020F0502020204030204" pitchFamily="34" charset="0"/>
                        </a:rPr>
                        <a:t>2019 estimate</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extLst>
                  <a:ext uri="{0D108BD9-81ED-4DB2-BD59-A6C34878D82A}">
                    <a16:rowId xmlns:a16="http://schemas.microsoft.com/office/drawing/2014/main" val="3526857180"/>
                  </a:ext>
                </a:extLst>
              </a:tr>
              <a:tr h="251884">
                <a:tc>
                  <a:txBody>
                    <a:bodyPr/>
                    <a:lstStyle/>
                    <a:p>
                      <a:pPr algn="ctr" rtl="0" fontAlgn="ctr"/>
                      <a:r>
                        <a:rPr lang="it-IT" sz="1400" b="0" i="0" u="none" strike="noStrike">
                          <a:solidFill>
                            <a:srgbClr val="000000"/>
                          </a:solidFill>
                          <a:effectLst/>
                          <a:latin typeface="Calibri" panose="020F0502020204030204" pitchFamily="34" charset="0"/>
                        </a:rPr>
                        <a:t>AGRICOLTURE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56,00%</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77,40%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69,70%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38,50%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32,12%</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3955762"/>
                  </a:ext>
                </a:extLst>
              </a:tr>
              <a:tr h="251884">
                <a:tc>
                  <a:txBody>
                    <a:bodyPr/>
                    <a:lstStyle/>
                    <a:p>
                      <a:pPr algn="ctr" rtl="0" fontAlgn="ctr"/>
                      <a:r>
                        <a:rPr lang="it-IT" sz="1400" b="0" i="0" u="none" strike="noStrike">
                          <a:solidFill>
                            <a:srgbClr val="000000"/>
                          </a:solidFill>
                          <a:effectLst/>
                          <a:latin typeface="Calibri" panose="020F0502020204030204" pitchFamily="34" charset="0"/>
                        </a:rPr>
                        <a:t>LANDFILL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40,00%</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16,20%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1,10%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3,50%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9,33%</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891667"/>
                  </a:ext>
                </a:extLst>
              </a:tr>
              <a:tr h="251884">
                <a:tc>
                  <a:txBody>
                    <a:bodyPr/>
                    <a:lstStyle/>
                    <a:p>
                      <a:pPr algn="ctr" rtl="0" fontAlgn="ctr"/>
                      <a:r>
                        <a:rPr lang="it-IT" sz="1400" b="0" i="0" u="none" strike="noStrike">
                          <a:solidFill>
                            <a:srgbClr val="000000"/>
                          </a:solidFill>
                          <a:effectLst/>
                          <a:latin typeface="Calibri" panose="020F0502020204030204" pitchFamily="34" charset="0"/>
                        </a:rPr>
                        <a:t>CEMENT INDUSTRY</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4,00%</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2,30%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4,70%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3,30%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2,98%</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808260"/>
                  </a:ext>
                </a:extLst>
              </a:tr>
              <a:tr h="251884">
                <a:tc>
                  <a:txBody>
                    <a:bodyPr/>
                    <a:lstStyle/>
                    <a:p>
                      <a:pPr algn="ctr" rtl="0" fontAlgn="ctr"/>
                      <a:r>
                        <a:rPr lang="it-IT" sz="1400" b="0" i="0" u="none" strike="noStrike">
                          <a:solidFill>
                            <a:srgbClr val="000000"/>
                          </a:solidFill>
                          <a:effectLst/>
                          <a:latin typeface="Calibri" panose="020F0502020204030204" pitchFamily="34" charset="0"/>
                        </a:rPr>
                        <a:t>FERTILIZERS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0,00%</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dirty="0">
                          <a:solidFill>
                            <a:srgbClr val="000000"/>
                          </a:solidFill>
                          <a:effectLst/>
                          <a:latin typeface="Calibri" panose="020F0502020204030204" pitchFamily="34" charset="0"/>
                        </a:rPr>
                        <a:t>0,00%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5,00%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23,30%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23,37%</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79076629"/>
                  </a:ext>
                </a:extLst>
              </a:tr>
              <a:tr h="251884">
                <a:tc>
                  <a:txBody>
                    <a:bodyPr/>
                    <a:lstStyle/>
                    <a:p>
                      <a:pPr algn="ctr" rtl="0" fontAlgn="ctr"/>
                      <a:r>
                        <a:rPr lang="it-IT" sz="1400" b="0" i="0" u="none" strike="noStrike">
                          <a:solidFill>
                            <a:srgbClr val="000000"/>
                          </a:solidFill>
                          <a:effectLst/>
                          <a:latin typeface="Calibri" panose="020F0502020204030204" pitchFamily="34" charset="0"/>
                        </a:rPr>
                        <a:t>CO-INCINERATION</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0,00%</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4,10%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19,40%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a:solidFill>
                            <a:srgbClr val="000000"/>
                          </a:solidFill>
                          <a:effectLst/>
                          <a:latin typeface="Calibri" panose="020F0502020204030204" pitchFamily="34" charset="0"/>
                        </a:rPr>
                        <a:t>31,40%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it-IT" sz="1400" b="0" i="0" u="none" strike="noStrike" dirty="0">
                          <a:solidFill>
                            <a:srgbClr val="000000"/>
                          </a:solidFill>
                          <a:effectLst/>
                          <a:latin typeface="Calibri" panose="020F0502020204030204" pitchFamily="34" charset="0"/>
                        </a:rPr>
                        <a:t>32,21%</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90623577"/>
                  </a:ext>
                </a:extLst>
              </a:tr>
            </a:tbl>
          </a:graphicData>
        </a:graphic>
      </p:graphicFrame>
      <p:sp>
        <p:nvSpPr>
          <p:cNvPr id="8" name="Rettangolo 7">
            <a:extLst>
              <a:ext uri="{FF2B5EF4-FFF2-40B4-BE49-F238E27FC236}">
                <a16:creationId xmlns:a16="http://schemas.microsoft.com/office/drawing/2014/main" id="{15A2F45E-17F2-428F-B9C5-6E006C686DB3}"/>
              </a:ext>
            </a:extLst>
          </p:cNvPr>
          <p:cNvSpPr/>
          <p:nvPr/>
        </p:nvSpPr>
        <p:spPr>
          <a:xfrm>
            <a:off x="4576253" y="2981400"/>
            <a:ext cx="4335741" cy="4696029"/>
          </a:xfrm>
          <a:prstGeom prst="rect">
            <a:avLst/>
          </a:prstGeom>
        </p:spPr>
        <p:txBody>
          <a:bodyPr wrap="square">
            <a:spAutoFit/>
          </a:bodyPr>
          <a:lstStyle/>
          <a:p>
            <a:pPr algn="just">
              <a:lnSpc>
                <a:spcPct val="80000"/>
              </a:lnSpc>
              <a:spcBef>
                <a:spcPct val="20000"/>
              </a:spcBef>
              <a:buClr>
                <a:schemeClr val="tx2"/>
              </a:buClr>
              <a:tabLst>
                <a:tab pos="-135255" algn="l"/>
                <a:tab pos="202883" algn="l"/>
              </a:tabLst>
            </a:pPr>
            <a:endParaRPr lang="it-IT" dirty="0">
              <a:solidFill>
                <a:schemeClr val="tx2"/>
              </a:solidFill>
            </a:endParaRPr>
          </a:p>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r>
              <a:rPr lang="it-IT" dirty="0">
                <a:solidFill>
                  <a:schemeClr val="tx2"/>
                </a:solidFill>
              </a:rPr>
              <a:t>From </a:t>
            </a:r>
            <a:r>
              <a:rPr lang="it-IT" dirty="0" err="1">
                <a:solidFill>
                  <a:schemeClr val="tx2"/>
                </a:solidFill>
              </a:rPr>
              <a:t>July</a:t>
            </a:r>
            <a:r>
              <a:rPr lang="it-IT" dirty="0">
                <a:solidFill>
                  <a:schemeClr val="tx2"/>
                </a:solidFill>
              </a:rPr>
              <a:t> 2016, due to some market negative </a:t>
            </a:r>
            <a:r>
              <a:rPr lang="it-IT" dirty="0" err="1">
                <a:solidFill>
                  <a:schemeClr val="tx2"/>
                </a:solidFill>
              </a:rPr>
              <a:t>externalities</a:t>
            </a:r>
            <a:r>
              <a:rPr lang="it-IT" dirty="0">
                <a:solidFill>
                  <a:schemeClr val="tx2"/>
                </a:solidFill>
              </a:rPr>
              <a:t>, </a:t>
            </a:r>
            <a:r>
              <a:rPr lang="it-IT" dirty="0" err="1">
                <a:solidFill>
                  <a:schemeClr val="tx2"/>
                </a:solidFill>
              </a:rPr>
              <a:t>we</a:t>
            </a:r>
            <a:r>
              <a:rPr lang="it-IT" dirty="0">
                <a:solidFill>
                  <a:schemeClr val="tx2"/>
                </a:solidFill>
              </a:rPr>
              <a:t> </a:t>
            </a:r>
            <a:r>
              <a:rPr lang="it-IT" dirty="0" err="1">
                <a:solidFill>
                  <a:schemeClr val="tx2"/>
                </a:solidFill>
              </a:rPr>
              <a:t>have</a:t>
            </a:r>
            <a:r>
              <a:rPr lang="it-IT" dirty="0">
                <a:solidFill>
                  <a:schemeClr val="tx2"/>
                </a:solidFill>
              </a:rPr>
              <a:t> </a:t>
            </a:r>
            <a:r>
              <a:rPr lang="it-IT" b="1" dirty="0" err="1">
                <a:solidFill>
                  <a:schemeClr val="tx2"/>
                </a:solidFill>
              </a:rPr>
              <a:t>pushed</a:t>
            </a:r>
            <a:r>
              <a:rPr lang="it-IT" b="1" dirty="0">
                <a:solidFill>
                  <a:schemeClr val="tx2"/>
                </a:solidFill>
              </a:rPr>
              <a:t> on </a:t>
            </a:r>
            <a:r>
              <a:rPr lang="it-IT" b="1" dirty="0" err="1">
                <a:solidFill>
                  <a:schemeClr val="tx2"/>
                </a:solidFill>
              </a:rPr>
              <a:t>sludge</a:t>
            </a:r>
            <a:r>
              <a:rPr lang="it-IT" b="1" dirty="0">
                <a:solidFill>
                  <a:schemeClr val="tx2"/>
                </a:solidFill>
              </a:rPr>
              <a:t> to </a:t>
            </a:r>
            <a:r>
              <a:rPr lang="it-IT" b="1" dirty="0" err="1">
                <a:solidFill>
                  <a:schemeClr val="tx2"/>
                </a:solidFill>
              </a:rPr>
              <a:t>fertilizers</a:t>
            </a:r>
            <a:r>
              <a:rPr lang="it-IT" b="1" dirty="0">
                <a:solidFill>
                  <a:schemeClr val="tx2"/>
                </a:solidFill>
              </a:rPr>
              <a:t> solutions </a:t>
            </a:r>
            <a:r>
              <a:rPr lang="it-IT" b="1" dirty="0" err="1">
                <a:solidFill>
                  <a:schemeClr val="tx2"/>
                </a:solidFill>
              </a:rPr>
              <a:t>increasing</a:t>
            </a:r>
            <a:r>
              <a:rPr lang="it-IT" b="1" dirty="0">
                <a:solidFill>
                  <a:schemeClr val="tx2"/>
                </a:solidFill>
              </a:rPr>
              <a:t>, </a:t>
            </a:r>
            <a:r>
              <a:rPr lang="it-IT" b="1" dirty="0" err="1">
                <a:solidFill>
                  <a:schemeClr val="tx2"/>
                </a:solidFill>
              </a:rPr>
              <a:t>at</a:t>
            </a:r>
            <a:r>
              <a:rPr lang="it-IT" b="1" dirty="0">
                <a:solidFill>
                  <a:schemeClr val="tx2"/>
                </a:solidFill>
              </a:rPr>
              <a:t> the </a:t>
            </a:r>
            <a:r>
              <a:rPr lang="it-IT" b="1" dirty="0" err="1">
                <a:solidFill>
                  <a:schemeClr val="tx2"/>
                </a:solidFill>
              </a:rPr>
              <a:t>same</a:t>
            </a:r>
            <a:r>
              <a:rPr lang="it-IT" b="1" dirty="0">
                <a:solidFill>
                  <a:schemeClr val="tx2"/>
                </a:solidFill>
              </a:rPr>
              <a:t> time, </a:t>
            </a:r>
            <a:r>
              <a:rPr lang="it-IT" b="1" dirty="0" err="1">
                <a:solidFill>
                  <a:schemeClr val="tx2"/>
                </a:solidFill>
              </a:rPr>
              <a:t>sludge</a:t>
            </a:r>
            <a:r>
              <a:rPr lang="it-IT" b="1" dirty="0">
                <a:solidFill>
                  <a:schemeClr val="tx2"/>
                </a:solidFill>
              </a:rPr>
              <a:t> co-</a:t>
            </a:r>
            <a:r>
              <a:rPr lang="it-IT" b="1" dirty="0" err="1">
                <a:solidFill>
                  <a:schemeClr val="tx2"/>
                </a:solidFill>
              </a:rPr>
              <a:t>incineration</a:t>
            </a:r>
            <a:r>
              <a:rPr lang="it-IT" dirty="0">
                <a:solidFill>
                  <a:schemeClr val="tx2"/>
                </a:solidFill>
              </a:rPr>
              <a:t>.</a:t>
            </a:r>
          </a:p>
          <a:p>
            <a:pPr algn="just">
              <a:lnSpc>
                <a:spcPct val="80000"/>
              </a:lnSpc>
              <a:spcBef>
                <a:spcPct val="20000"/>
              </a:spcBef>
              <a:buClr>
                <a:schemeClr val="tx2"/>
              </a:buClr>
              <a:tabLst>
                <a:tab pos="-135255" algn="l"/>
                <a:tab pos="202883" algn="l"/>
              </a:tabLst>
            </a:pPr>
            <a:endParaRPr lang="it-IT" dirty="0">
              <a:solidFill>
                <a:schemeClr val="tx2"/>
              </a:solidFill>
            </a:endParaRPr>
          </a:p>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r>
              <a:rPr lang="it-IT" dirty="0">
                <a:solidFill>
                  <a:schemeClr val="tx2"/>
                </a:solidFill>
              </a:rPr>
              <a:t>From 2017, </a:t>
            </a:r>
            <a:r>
              <a:rPr lang="it-IT" b="1" dirty="0" err="1">
                <a:solidFill>
                  <a:schemeClr val="tx2"/>
                </a:solidFill>
              </a:rPr>
              <a:t>sludge</a:t>
            </a:r>
            <a:r>
              <a:rPr lang="it-IT" b="1" dirty="0">
                <a:solidFill>
                  <a:schemeClr val="tx2"/>
                </a:solidFill>
              </a:rPr>
              <a:t> </a:t>
            </a:r>
            <a:r>
              <a:rPr lang="it-IT" b="1" dirty="0" err="1">
                <a:solidFill>
                  <a:schemeClr val="tx2"/>
                </a:solidFill>
              </a:rPr>
              <a:t>disposal</a:t>
            </a:r>
            <a:r>
              <a:rPr lang="it-IT" b="1" dirty="0">
                <a:solidFill>
                  <a:schemeClr val="tx2"/>
                </a:solidFill>
              </a:rPr>
              <a:t> in </a:t>
            </a:r>
            <a:r>
              <a:rPr lang="it-IT" b="1" dirty="0" err="1">
                <a:solidFill>
                  <a:schemeClr val="tx2"/>
                </a:solidFill>
              </a:rPr>
              <a:t>landfills</a:t>
            </a:r>
            <a:r>
              <a:rPr lang="it-IT" b="1" dirty="0">
                <a:solidFill>
                  <a:schemeClr val="tx2"/>
                </a:solidFill>
              </a:rPr>
              <a:t> </a:t>
            </a:r>
            <a:r>
              <a:rPr lang="it-IT" b="1" dirty="0" err="1">
                <a:solidFill>
                  <a:schemeClr val="tx2"/>
                </a:solidFill>
              </a:rPr>
              <a:t>is</a:t>
            </a:r>
            <a:r>
              <a:rPr lang="it-IT" b="1" dirty="0">
                <a:solidFill>
                  <a:schemeClr val="tx2"/>
                </a:solidFill>
              </a:rPr>
              <a:t> &lt; 1,5%</a:t>
            </a:r>
          </a:p>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endParaRPr lang="it-IT" b="1" dirty="0">
              <a:solidFill>
                <a:schemeClr val="tx2"/>
              </a:solidFill>
            </a:endParaRPr>
          </a:p>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r>
              <a:rPr lang="it-IT" dirty="0">
                <a:solidFill>
                  <a:schemeClr val="tx2"/>
                </a:solidFill>
              </a:rPr>
              <a:t>8 </a:t>
            </a:r>
            <a:r>
              <a:rPr lang="it-IT" dirty="0" err="1">
                <a:solidFill>
                  <a:schemeClr val="tx2"/>
                </a:solidFill>
              </a:rPr>
              <a:t>changes</a:t>
            </a:r>
            <a:r>
              <a:rPr lang="it-IT" dirty="0">
                <a:solidFill>
                  <a:schemeClr val="tx2"/>
                </a:solidFill>
              </a:rPr>
              <a:t> in </a:t>
            </a:r>
            <a:r>
              <a:rPr lang="it-IT" dirty="0" err="1">
                <a:solidFill>
                  <a:schemeClr val="tx2"/>
                </a:solidFill>
              </a:rPr>
              <a:t>legislation</a:t>
            </a:r>
            <a:r>
              <a:rPr lang="it-IT" dirty="0">
                <a:solidFill>
                  <a:schemeClr val="tx2"/>
                </a:solidFill>
              </a:rPr>
              <a:t> in </a:t>
            </a:r>
            <a:r>
              <a:rPr lang="it-IT" dirty="0" err="1">
                <a:solidFill>
                  <a:schemeClr val="tx2"/>
                </a:solidFill>
              </a:rPr>
              <a:t>less</a:t>
            </a:r>
            <a:r>
              <a:rPr lang="it-IT" dirty="0">
                <a:solidFill>
                  <a:schemeClr val="tx2"/>
                </a:solidFill>
              </a:rPr>
              <a:t> </a:t>
            </a:r>
            <a:r>
              <a:rPr lang="it-IT" dirty="0" err="1">
                <a:solidFill>
                  <a:schemeClr val="tx2"/>
                </a:solidFill>
              </a:rPr>
              <a:t>than</a:t>
            </a:r>
            <a:r>
              <a:rPr lang="it-IT" dirty="0">
                <a:solidFill>
                  <a:schemeClr val="tx2"/>
                </a:solidFill>
              </a:rPr>
              <a:t> 4 </a:t>
            </a:r>
            <a:r>
              <a:rPr lang="it-IT" dirty="0" err="1">
                <a:solidFill>
                  <a:schemeClr val="tx2"/>
                </a:solidFill>
              </a:rPr>
              <a:t>years</a:t>
            </a:r>
            <a:r>
              <a:rPr lang="it-IT" dirty="0">
                <a:solidFill>
                  <a:schemeClr val="tx2"/>
                </a:solidFill>
              </a:rPr>
              <a:t>…</a:t>
            </a:r>
          </a:p>
          <a:p>
            <a:pPr algn="just">
              <a:lnSpc>
                <a:spcPct val="80000"/>
              </a:lnSpc>
              <a:spcBef>
                <a:spcPct val="20000"/>
              </a:spcBef>
              <a:buClr>
                <a:schemeClr val="tx2"/>
              </a:buClr>
              <a:tabLst>
                <a:tab pos="-135255" algn="l"/>
                <a:tab pos="202883" algn="l"/>
              </a:tabLst>
            </a:pPr>
            <a:endParaRPr lang="it-IT" dirty="0">
              <a:solidFill>
                <a:schemeClr val="tx2"/>
              </a:solidFill>
            </a:endParaRPr>
          </a:p>
          <a:p>
            <a:pPr algn="just">
              <a:lnSpc>
                <a:spcPct val="80000"/>
              </a:lnSpc>
              <a:spcBef>
                <a:spcPct val="20000"/>
              </a:spcBef>
              <a:buClr>
                <a:schemeClr val="tx2"/>
              </a:buClr>
              <a:tabLst>
                <a:tab pos="-135255" algn="l"/>
                <a:tab pos="202883" algn="l"/>
              </a:tabLst>
            </a:pPr>
            <a:endParaRPr lang="it-IT" dirty="0">
              <a:solidFill>
                <a:schemeClr val="tx2"/>
              </a:solidFill>
            </a:endParaRPr>
          </a:p>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endParaRPr lang="it-IT" dirty="0">
              <a:solidFill>
                <a:schemeClr val="tx2"/>
              </a:solidFill>
            </a:endParaRPr>
          </a:p>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endParaRPr lang="it-IT" dirty="0">
              <a:solidFill>
                <a:schemeClr val="tx2"/>
              </a:solidFill>
            </a:endParaRPr>
          </a:p>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endParaRPr lang="it-IT" dirty="0">
              <a:solidFill>
                <a:schemeClr val="tx2"/>
              </a:solidFill>
            </a:endParaRPr>
          </a:p>
          <a:p>
            <a:pPr algn="just">
              <a:lnSpc>
                <a:spcPct val="80000"/>
              </a:lnSpc>
              <a:spcBef>
                <a:spcPct val="20000"/>
              </a:spcBef>
              <a:buClr>
                <a:schemeClr val="tx2"/>
              </a:buClr>
              <a:tabLst>
                <a:tab pos="-135255" algn="l"/>
                <a:tab pos="202883" algn="l"/>
              </a:tabLst>
            </a:pPr>
            <a:endParaRPr lang="it-IT" dirty="0">
              <a:solidFill>
                <a:schemeClr val="tx2"/>
              </a:solidFill>
            </a:endParaRPr>
          </a:p>
        </p:txBody>
      </p:sp>
      <p:sp>
        <p:nvSpPr>
          <p:cNvPr id="2" name="Rettangolo 1">
            <a:extLst>
              <a:ext uri="{FF2B5EF4-FFF2-40B4-BE49-F238E27FC236}">
                <a16:creationId xmlns:a16="http://schemas.microsoft.com/office/drawing/2014/main" id="{CA778E14-F44C-400D-95A8-CB7916C5BEBC}"/>
              </a:ext>
            </a:extLst>
          </p:cNvPr>
          <p:cNvSpPr/>
          <p:nvPr/>
        </p:nvSpPr>
        <p:spPr>
          <a:xfrm>
            <a:off x="5791602" y="1754940"/>
            <a:ext cx="3285913" cy="762645"/>
          </a:xfrm>
          <a:prstGeom prst="rect">
            <a:avLst/>
          </a:prstGeom>
        </p:spPr>
        <p:txBody>
          <a:bodyPr wrap="square">
            <a:spAutoFit/>
          </a:bodyPr>
          <a:lstStyle/>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r>
              <a:rPr lang="it-IT" dirty="0">
                <a:solidFill>
                  <a:schemeClr val="tx2"/>
                </a:solidFill>
              </a:rPr>
              <a:t>From 2016 </a:t>
            </a:r>
            <a:r>
              <a:rPr lang="it-IT" dirty="0" err="1">
                <a:solidFill>
                  <a:schemeClr val="tx2"/>
                </a:solidFill>
              </a:rPr>
              <a:t>we</a:t>
            </a:r>
            <a:r>
              <a:rPr lang="it-IT" dirty="0">
                <a:solidFill>
                  <a:schemeClr val="tx2"/>
                </a:solidFill>
              </a:rPr>
              <a:t> </a:t>
            </a:r>
            <a:r>
              <a:rPr lang="it-IT" dirty="0" err="1">
                <a:solidFill>
                  <a:schemeClr val="tx2"/>
                </a:solidFill>
              </a:rPr>
              <a:t>have</a:t>
            </a:r>
            <a:r>
              <a:rPr lang="it-IT" dirty="0">
                <a:solidFill>
                  <a:schemeClr val="tx2"/>
                </a:solidFill>
              </a:rPr>
              <a:t> </a:t>
            </a:r>
            <a:r>
              <a:rPr lang="it-IT" dirty="0" err="1">
                <a:solidFill>
                  <a:schemeClr val="tx2"/>
                </a:solidFill>
              </a:rPr>
              <a:t>redesigned</a:t>
            </a:r>
            <a:r>
              <a:rPr lang="it-IT" dirty="0">
                <a:solidFill>
                  <a:schemeClr val="tx2"/>
                </a:solidFill>
              </a:rPr>
              <a:t> </a:t>
            </a:r>
            <a:r>
              <a:rPr lang="it-IT" dirty="0" err="1">
                <a:solidFill>
                  <a:schemeClr val="tx2"/>
                </a:solidFill>
              </a:rPr>
              <a:t>our</a:t>
            </a:r>
            <a:r>
              <a:rPr lang="it-IT" dirty="0">
                <a:solidFill>
                  <a:schemeClr val="tx2"/>
                </a:solidFill>
              </a:rPr>
              <a:t> strategies with a </a:t>
            </a:r>
            <a:r>
              <a:rPr lang="it-IT" b="1" dirty="0">
                <a:solidFill>
                  <a:schemeClr val="tx2"/>
                </a:solidFill>
              </a:rPr>
              <a:t>«zero-</a:t>
            </a:r>
            <a:r>
              <a:rPr lang="it-IT" b="1" dirty="0" err="1">
                <a:solidFill>
                  <a:schemeClr val="tx2"/>
                </a:solidFill>
              </a:rPr>
              <a:t>landfill</a:t>
            </a:r>
            <a:r>
              <a:rPr lang="it-IT" b="1" dirty="0">
                <a:solidFill>
                  <a:schemeClr val="tx2"/>
                </a:solidFill>
              </a:rPr>
              <a:t>» </a:t>
            </a:r>
            <a:r>
              <a:rPr lang="it-IT" dirty="0" err="1">
                <a:solidFill>
                  <a:schemeClr val="tx2"/>
                </a:solidFill>
              </a:rPr>
              <a:t>approach</a:t>
            </a:r>
            <a:r>
              <a:rPr lang="it-IT" dirty="0">
                <a:solidFill>
                  <a:schemeClr val="tx2"/>
                </a:solidFill>
              </a:rPr>
              <a:t>.</a:t>
            </a:r>
          </a:p>
        </p:txBody>
      </p:sp>
    </p:spTree>
    <p:extLst>
      <p:ext uri="{BB962C8B-B14F-4D97-AF65-F5344CB8AC3E}">
        <p14:creationId xmlns:p14="http://schemas.microsoft.com/office/powerpoint/2010/main" val="11192257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7C693011-24F8-4CA9-B093-4D291A5E5EF9}"/>
              </a:ext>
            </a:extLst>
          </p:cNvPr>
          <p:cNvSpPr>
            <a:spLocks noGrp="1"/>
          </p:cNvSpPr>
          <p:nvPr>
            <p:ph type="title"/>
          </p:nvPr>
        </p:nvSpPr>
        <p:spPr>
          <a:xfrm>
            <a:off x="457200" y="188640"/>
            <a:ext cx="8229600" cy="1143000"/>
          </a:xfrm>
        </p:spPr>
        <p:txBody>
          <a:bodyPr>
            <a:normAutofit/>
          </a:bodyPr>
          <a:lstStyle/>
          <a:p>
            <a:r>
              <a:rPr lang="de-DE" sz="2800" dirty="0"/>
              <a:t>SLUDGE MANAGEMENT STRATEGIES</a:t>
            </a:r>
          </a:p>
        </p:txBody>
      </p:sp>
      <p:graphicFrame>
        <p:nvGraphicFramePr>
          <p:cNvPr id="9" name="Grafico 8">
            <a:extLst>
              <a:ext uri="{FF2B5EF4-FFF2-40B4-BE49-F238E27FC236}">
                <a16:creationId xmlns:a16="http://schemas.microsoft.com/office/drawing/2014/main" id="{869D2614-149C-4385-AC79-2FA2AC117CEC}"/>
              </a:ext>
            </a:extLst>
          </p:cNvPr>
          <p:cNvGraphicFramePr>
            <a:graphicFrameLocks/>
          </p:cNvGraphicFramePr>
          <p:nvPr>
            <p:extLst>
              <p:ext uri="{D42A27DB-BD31-4B8C-83A1-F6EECF244321}">
                <p14:modId xmlns:p14="http://schemas.microsoft.com/office/powerpoint/2010/main" val="2805133955"/>
              </p:ext>
            </p:extLst>
          </p:nvPr>
        </p:nvGraphicFramePr>
        <p:xfrm>
          <a:off x="107504" y="1319702"/>
          <a:ext cx="5472608" cy="4949808"/>
        </p:xfrm>
        <a:graphic>
          <a:graphicData uri="http://schemas.openxmlformats.org/drawingml/2006/chart">
            <c:chart xmlns:c="http://schemas.openxmlformats.org/drawingml/2006/chart" xmlns:r="http://schemas.openxmlformats.org/officeDocument/2006/relationships" r:id="rId3"/>
          </a:graphicData>
        </a:graphic>
      </p:graphicFrame>
      <p:sp>
        <p:nvSpPr>
          <p:cNvPr id="8" name="Rettangolo 7">
            <a:extLst>
              <a:ext uri="{FF2B5EF4-FFF2-40B4-BE49-F238E27FC236}">
                <a16:creationId xmlns:a16="http://schemas.microsoft.com/office/drawing/2014/main" id="{15A2F45E-17F2-428F-B9C5-6E006C686DB3}"/>
              </a:ext>
            </a:extLst>
          </p:cNvPr>
          <p:cNvSpPr/>
          <p:nvPr/>
        </p:nvSpPr>
        <p:spPr>
          <a:xfrm>
            <a:off x="5580112" y="1094115"/>
            <a:ext cx="3561900" cy="5970224"/>
          </a:xfrm>
          <a:prstGeom prst="rect">
            <a:avLst/>
          </a:prstGeom>
        </p:spPr>
        <p:txBody>
          <a:bodyPr wrap="square">
            <a:spAutoFit/>
          </a:bodyPr>
          <a:lstStyle/>
          <a:p>
            <a:pPr algn="just">
              <a:lnSpc>
                <a:spcPct val="80000"/>
              </a:lnSpc>
              <a:spcBef>
                <a:spcPct val="20000"/>
              </a:spcBef>
              <a:buClr>
                <a:schemeClr val="tx2"/>
              </a:buClr>
              <a:tabLst>
                <a:tab pos="-135255" algn="l"/>
                <a:tab pos="202883" algn="l"/>
              </a:tabLst>
            </a:pPr>
            <a:endParaRPr lang="it-IT" dirty="0">
              <a:solidFill>
                <a:schemeClr val="tx2"/>
              </a:solidFill>
            </a:endParaRPr>
          </a:p>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r>
              <a:rPr lang="it-IT" b="1" dirty="0" err="1">
                <a:solidFill>
                  <a:schemeClr val="tx2"/>
                </a:solidFill>
              </a:rPr>
              <a:t>Disposal</a:t>
            </a:r>
            <a:r>
              <a:rPr lang="it-IT" b="1" dirty="0">
                <a:solidFill>
                  <a:schemeClr val="tx2"/>
                </a:solidFill>
              </a:rPr>
              <a:t> costs are </a:t>
            </a:r>
            <a:r>
              <a:rPr lang="it-IT" b="1" dirty="0" err="1">
                <a:solidFill>
                  <a:schemeClr val="tx2"/>
                </a:solidFill>
              </a:rPr>
              <a:t>increasing</a:t>
            </a:r>
            <a:endParaRPr lang="it-IT" b="1" dirty="0">
              <a:solidFill>
                <a:schemeClr val="tx2"/>
              </a:solidFill>
            </a:endParaRPr>
          </a:p>
          <a:p>
            <a:pPr algn="just">
              <a:lnSpc>
                <a:spcPct val="80000"/>
              </a:lnSpc>
              <a:spcBef>
                <a:spcPct val="20000"/>
              </a:spcBef>
              <a:buClr>
                <a:schemeClr val="tx2"/>
              </a:buClr>
              <a:tabLst>
                <a:tab pos="-135255" algn="l"/>
                <a:tab pos="202883" algn="l"/>
              </a:tabLst>
            </a:pPr>
            <a:endParaRPr lang="it-IT" dirty="0">
              <a:solidFill>
                <a:schemeClr val="tx2"/>
              </a:solidFill>
            </a:endParaRPr>
          </a:p>
          <a:p>
            <a:pPr marL="257175" indent="-257175">
              <a:lnSpc>
                <a:spcPct val="80000"/>
              </a:lnSpc>
              <a:spcBef>
                <a:spcPct val="20000"/>
              </a:spcBef>
              <a:buClr>
                <a:schemeClr val="tx2"/>
              </a:buClr>
              <a:buFont typeface="Wingdings" panose="05000000000000000000" pitchFamily="2" charset="2"/>
              <a:buChar char="§"/>
              <a:tabLst>
                <a:tab pos="-135255" algn="l"/>
                <a:tab pos="202883" algn="l"/>
              </a:tabLst>
            </a:pPr>
            <a:r>
              <a:rPr lang="it-IT" dirty="0">
                <a:solidFill>
                  <a:schemeClr val="tx2"/>
                </a:solidFill>
              </a:rPr>
              <a:t>Unit costs by </a:t>
            </a:r>
            <a:r>
              <a:rPr lang="it-IT" dirty="0" err="1">
                <a:solidFill>
                  <a:schemeClr val="tx2"/>
                </a:solidFill>
              </a:rPr>
              <a:t>destination</a:t>
            </a:r>
            <a:r>
              <a:rPr lang="it-IT" dirty="0">
                <a:solidFill>
                  <a:schemeClr val="tx2"/>
                </a:solidFill>
              </a:rPr>
              <a:t> are </a:t>
            </a:r>
            <a:r>
              <a:rPr lang="it-IT" dirty="0" err="1">
                <a:solidFill>
                  <a:schemeClr val="tx2"/>
                </a:solidFill>
              </a:rPr>
              <a:t>now</a:t>
            </a:r>
            <a:r>
              <a:rPr lang="it-IT" dirty="0">
                <a:solidFill>
                  <a:schemeClr val="tx2"/>
                </a:solidFill>
              </a:rPr>
              <a:t> </a:t>
            </a:r>
            <a:r>
              <a:rPr lang="it-IT" dirty="0" err="1">
                <a:solidFill>
                  <a:schemeClr val="tx2"/>
                </a:solidFill>
              </a:rPr>
              <a:t>flat</a:t>
            </a:r>
            <a:r>
              <a:rPr lang="it-IT" dirty="0">
                <a:solidFill>
                  <a:schemeClr val="tx2"/>
                </a:solidFill>
              </a:rPr>
              <a:t> with </a:t>
            </a:r>
            <a:r>
              <a:rPr lang="it-IT" b="1" dirty="0">
                <a:solidFill>
                  <a:schemeClr val="tx2"/>
                </a:solidFill>
              </a:rPr>
              <a:t>no </a:t>
            </a:r>
            <a:r>
              <a:rPr lang="it-IT" b="1" dirty="0" err="1">
                <a:solidFill>
                  <a:schemeClr val="tx2"/>
                </a:solidFill>
              </a:rPr>
              <a:t>correlation</a:t>
            </a:r>
            <a:r>
              <a:rPr lang="it-IT" b="1" dirty="0">
                <a:solidFill>
                  <a:schemeClr val="tx2"/>
                </a:solidFill>
              </a:rPr>
              <a:t> with </a:t>
            </a:r>
            <a:r>
              <a:rPr lang="it-IT" b="1" dirty="0" err="1">
                <a:solidFill>
                  <a:schemeClr val="tx2"/>
                </a:solidFill>
              </a:rPr>
              <a:t>potential</a:t>
            </a:r>
            <a:r>
              <a:rPr lang="it-IT" b="1" dirty="0">
                <a:solidFill>
                  <a:schemeClr val="tx2"/>
                </a:solidFill>
              </a:rPr>
              <a:t> </a:t>
            </a:r>
            <a:r>
              <a:rPr lang="it-IT" b="1" dirty="0" err="1">
                <a:solidFill>
                  <a:schemeClr val="tx2"/>
                </a:solidFill>
              </a:rPr>
              <a:t>nutrients</a:t>
            </a:r>
            <a:r>
              <a:rPr lang="it-IT" b="1" dirty="0">
                <a:solidFill>
                  <a:schemeClr val="tx2"/>
                </a:solidFill>
              </a:rPr>
              <a:t>/energy recovery </a:t>
            </a:r>
            <a:r>
              <a:rPr lang="it-IT" b="1" dirty="0" err="1">
                <a:solidFill>
                  <a:schemeClr val="tx2"/>
                </a:solidFill>
              </a:rPr>
              <a:t>opportunities</a:t>
            </a:r>
            <a:endParaRPr lang="it-IT" b="1" dirty="0">
              <a:solidFill>
                <a:schemeClr val="tx2"/>
              </a:solidFill>
            </a:endParaRPr>
          </a:p>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endParaRPr lang="it-IT" dirty="0">
              <a:solidFill>
                <a:schemeClr val="tx2"/>
              </a:solidFill>
            </a:endParaRPr>
          </a:p>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r>
              <a:rPr lang="it-IT" dirty="0">
                <a:solidFill>
                  <a:schemeClr val="tx2"/>
                </a:solidFill>
              </a:rPr>
              <a:t>From 2018 </a:t>
            </a:r>
            <a:r>
              <a:rPr lang="it-IT" dirty="0" err="1">
                <a:solidFill>
                  <a:schemeClr val="tx2"/>
                </a:solidFill>
              </a:rPr>
              <a:t>several</a:t>
            </a:r>
            <a:r>
              <a:rPr lang="it-IT" dirty="0">
                <a:solidFill>
                  <a:schemeClr val="tx2"/>
                </a:solidFill>
              </a:rPr>
              <a:t> water utilities </a:t>
            </a:r>
            <a:r>
              <a:rPr lang="it-IT" dirty="0" err="1">
                <a:solidFill>
                  <a:schemeClr val="tx2"/>
                </a:solidFill>
              </a:rPr>
              <a:t>have</a:t>
            </a:r>
            <a:r>
              <a:rPr lang="it-IT" dirty="0">
                <a:solidFill>
                  <a:schemeClr val="tx2"/>
                </a:solidFill>
              </a:rPr>
              <a:t> </a:t>
            </a:r>
            <a:r>
              <a:rPr lang="it-IT" dirty="0" err="1">
                <a:solidFill>
                  <a:schemeClr val="tx2"/>
                </a:solidFill>
              </a:rPr>
              <a:t>started</a:t>
            </a:r>
            <a:r>
              <a:rPr lang="it-IT" dirty="0">
                <a:solidFill>
                  <a:schemeClr val="tx2"/>
                </a:solidFill>
              </a:rPr>
              <a:t> </a:t>
            </a:r>
            <a:r>
              <a:rPr lang="it-IT" dirty="0" err="1">
                <a:solidFill>
                  <a:schemeClr val="tx2"/>
                </a:solidFill>
              </a:rPr>
              <a:t>sending</a:t>
            </a:r>
            <a:r>
              <a:rPr lang="it-IT" dirty="0">
                <a:solidFill>
                  <a:schemeClr val="tx2"/>
                </a:solidFill>
              </a:rPr>
              <a:t> </a:t>
            </a:r>
            <a:r>
              <a:rPr lang="it-IT" dirty="0" err="1">
                <a:solidFill>
                  <a:schemeClr val="tx2"/>
                </a:solidFill>
              </a:rPr>
              <a:t>sludges</a:t>
            </a:r>
            <a:r>
              <a:rPr lang="it-IT" dirty="0">
                <a:solidFill>
                  <a:schemeClr val="tx2"/>
                </a:solidFill>
              </a:rPr>
              <a:t> to </a:t>
            </a:r>
            <a:r>
              <a:rPr lang="it-IT" b="1" dirty="0" err="1">
                <a:solidFill>
                  <a:schemeClr val="tx2"/>
                </a:solidFill>
              </a:rPr>
              <a:t>other</a:t>
            </a:r>
            <a:r>
              <a:rPr lang="it-IT" b="1" dirty="0">
                <a:solidFill>
                  <a:schemeClr val="tx2"/>
                </a:solidFill>
              </a:rPr>
              <a:t> EU countries</a:t>
            </a:r>
            <a:r>
              <a:rPr lang="it-IT" dirty="0">
                <a:solidFill>
                  <a:schemeClr val="tx2"/>
                </a:solidFill>
              </a:rPr>
              <a:t> (200 €/ton) </a:t>
            </a:r>
          </a:p>
          <a:p>
            <a:pPr algn="just">
              <a:lnSpc>
                <a:spcPct val="80000"/>
              </a:lnSpc>
              <a:spcBef>
                <a:spcPct val="20000"/>
              </a:spcBef>
              <a:buClr>
                <a:schemeClr val="tx2"/>
              </a:buClr>
              <a:tabLst>
                <a:tab pos="-135255" algn="l"/>
                <a:tab pos="202883" algn="l"/>
              </a:tabLst>
            </a:pPr>
            <a:endParaRPr lang="it-IT" dirty="0">
              <a:solidFill>
                <a:schemeClr val="tx2"/>
              </a:solidFill>
            </a:endParaRPr>
          </a:p>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r>
              <a:rPr lang="it-IT" dirty="0">
                <a:solidFill>
                  <a:schemeClr val="tx2"/>
                </a:solidFill>
              </a:rPr>
              <a:t>How long </a:t>
            </a:r>
            <a:r>
              <a:rPr lang="it-IT" dirty="0" err="1">
                <a:solidFill>
                  <a:schemeClr val="tx2"/>
                </a:solidFill>
              </a:rPr>
              <a:t>would</a:t>
            </a:r>
            <a:r>
              <a:rPr lang="it-IT" dirty="0">
                <a:solidFill>
                  <a:schemeClr val="tx2"/>
                </a:solidFill>
              </a:rPr>
              <a:t> it be </a:t>
            </a:r>
            <a:r>
              <a:rPr lang="it-IT" dirty="0" err="1">
                <a:solidFill>
                  <a:schemeClr val="tx2"/>
                </a:solidFill>
              </a:rPr>
              <a:t>sustainable</a:t>
            </a:r>
            <a:r>
              <a:rPr lang="it-IT" dirty="0">
                <a:solidFill>
                  <a:schemeClr val="tx2"/>
                </a:solidFill>
              </a:rPr>
              <a:t> </a:t>
            </a:r>
            <a:r>
              <a:rPr lang="it-IT" dirty="0" err="1">
                <a:solidFill>
                  <a:schemeClr val="tx2"/>
                </a:solidFill>
              </a:rPr>
              <a:t>without</a:t>
            </a:r>
            <a:r>
              <a:rPr lang="it-IT" dirty="0">
                <a:solidFill>
                  <a:schemeClr val="tx2"/>
                </a:solidFill>
              </a:rPr>
              <a:t> new strategies? How </a:t>
            </a:r>
            <a:r>
              <a:rPr lang="it-IT" dirty="0" err="1">
                <a:solidFill>
                  <a:schemeClr val="tx2"/>
                </a:solidFill>
              </a:rPr>
              <a:t>Fertilizers</a:t>
            </a:r>
            <a:r>
              <a:rPr lang="it-IT" dirty="0">
                <a:solidFill>
                  <a:schemeClr val="tx2"/>
                </a:solidFill>
              </a:rPr>
              <a:t> </a:t>
            </a:r>
            <a:r>
              <a:rPr lang="it-IT" dirty="0" err="1">
                <a:solidFill>
                  <a:schemeClr val="tx2"/>
                </a:solidFill>
              </a:rPr>
              <a:t>regulation</a:t>
            </a:r>
            <a:r>
              <a:rPr lang="it-IT" dirty="0">
                <a:solidFill>
                  <a:schemeClr val="tx2"/>
                </a:solidFill>
              </a:rPr>
              <a:t> </a:t>
            </a:r>
            <a:r>
              <a:rPr lang="it-IT" dirty="0" err="1">
                <a:solidFill>
                  <a:schemeClr val="tx2"/>
                </a:solidFill>
              </a:rPr>
              <a:t>will</a:t>
            </a:r>
            <a:r>
              <a:rPr lang="it-IT" dirty="0">
                <a:solidFill>
                  <a:schemeClr val="tx2"/>
                </a:solidFill>
              </a:rPr>
              <a:t> impact?</a:t>
            </a:r>
          </a:p>
          <a:p>
            <a:pPr algn="just">
              <a:lnSpc>
                <a:spcPct val="80000"/>
              </a:lnSpc>
              <a:spcBef>
                <a:spcPct val="20000"/>
              </a:spcBef>
              <a:buClr>
                <a:schemeClr val="tx2"/>
              </a:buClr>
              <a:tabLst>
                <a:tab pos="-135255" algn="l"/>
                <a:tab pos="202883" algn="l"/>
              </a:tabLst>
            </a:pPr>
            <a:endParaRPr lang="it-IT" dirty="0">
              <a:solidFill>
                <a:schemeClr val="tx2"/>
              </a:solidFill>
            </a:endParaRPr>
          </a:p>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r>
              <a:rPr lang="it-IT" dirty="0">
                <a:solidFill>
                  <a:schemeClr val="tx2"/>
                </a:solidFill>
              </a:rPr>
              <a:t>Will End of Waste </a:t>
            </a:r>
            <a:r>
              <a:rPr lang="it-IT" dirty="0" err="1">
                <a:solidFill>
                  <a:schemeClr val="tx2"/>
                </a:solidFill>
              </a:rPr>
              <a:t>legislation</a:t>
            </a:r>
            <a:r>
              <a:rPr lang="it-IT" dirty="0">
                <a:solidFill>
                  <a:schemeClr val="tx2"/>
                </a:solidFill>
              </a:rPr>
              <a:t> in Italy support new </a:t>
            </a:r>
            <a:r>
              <a:rPr lang="it-IT" dirty="0" err="1">
                <a:solidFill>
                  <a:schemeClr val="tx2"/>
                </a:solidFill>
              </a:rPr>
              <a:t>initiatives</a:t>
            </a:r>
            <a:r>
              <a:rPr lang="it-IT" dirty="0">
                <a:solidFill>
                  <a:schemeClr val="tx2"/>
                </a:solidFill>
              </a:rPr>
              <a:t>? </a:t>
            </a:r>
          </a:p>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endParaRPr lang="it-IT" dirty="0">
              <a:solidFill>
                <a:schemeClr val="tx2"/>
              </a:solidFill>
            </a:endParaRPr>
          </a:p>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endParaRPr lang="it-IT" dirty="0">
              <a:solidFill>
                <a:schemeClr val="tx2"/>
              </a:solidFill>
            </a:endParaRPr>
          </a:p>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endParaRPr lang="it-IT" dirty="0">
              <a:solidFill>
                <a:schemeClr val="tx2"/>
              </a:solidFill>
            </a:endParaRPr>
          </a:p>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endParaRPr lang="it-IT" dirty="0">
              <a:solidFill>
                <a:schemeClr val="tx2"/>
              </a:solidFill>
            </a:endParaRPr>
          </a:p>
          <a:p>
            <a:pPr algn="just">
              <a:lnSpc>
                <a:spcPct val="80000"/>
              </a:lnSpc>
              <a:spcBef>
                <a:spcPct val="20000"/>
              </a:spcBef>
              <a:buClr>
                <a:schemeClr val="tx2"/>
              </a:buClr>
              <a:tabLst>
                <a:tab pos="-135255" algn="l"/>
                <a:tab pos="202883" algn="l"/>
              </a:tabLst>
            </a:pPr>
            <a:endParaRPr lang="it-IT" dirty="0">
              <a:solidFill>
                <a:schemeClr val="tx2"/>
              </a:solidFill>
            </a:endParaRPr>
          </a:p>
        </p:txBody>
      </p:sp>
    </p:spTree>
    <p:extLst>
      <p:ext uri="{BB962C8B-B14F-4D97-AF65-F5344CB8AC3E}">
        <p14:creationId xmlns:p14="http://schemas.microsoft.com/office/powerpoint/2010/main" val="329978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7C693011-24F8-4CA9-B093-4D291A5E5EF9}"/>
              </a:ext>
            </a:extLst>
          </p:cNvPr>
          <p:cNvSpPr>
            <a:spLocks noGrp="1"/>
          </p:cNvSpPr>
          <p:nvPr>
            <p:ph type="title"/>
          </p:nvPr>
        </p:nvSpPr>
        <p:spPr>
          <a:xfrm>
            <a:off x="611560" y="269776"/>
            <a:ext cx="8229600" cy="1143000"/>
          </a:xfrm>
        </p:spPr>
        <p:txBody>
          <a:bodyPr>
            <a:normAutofit/>
          </a:bodyPr>
          <a:lstStyle/>
          <a:p>
            <a:r>
              <a:rPr lang="it-IT" sz="1600" dirty="0">
                <a:latin typeface="Calibri" panose="020F0502020204030204" pitchFamily="34" charset="0"/>
                <a:ea typeface="Calibri" panose="020F0502020204030204" pitchFamily="34" charset="0"/>
              </a:rPr>
              <a:t>MARKET, REGULATORY AND LEGISLATIVE BARRIERS – IMPACT ON SLUDGE DISPOSAL COSTS</a:t>
            </a:r>
            <a:endParaRPr lang="de-DE" sz="1600" dirty="0"/>
          </a:p>
        </p:txBody>
      </p:sp>
      <p:pic>
        <p:nvPicPr>
          <p:cNvPr id="3" name="Immagine 2">
            <a:extLst>
              <a:ext uri="{FF2B5EF4-FFF2-40B4-BE49-F238E27FC236}">
                <a16:creationId xmlns:a16="http://schemas.microsoft.com/office/drawing/2014/main" id="{2800FE38-EF5D-41C7-B101-F336AE390F39}"/>
              </a:ext>
            </a:extLst>
          </p:cNvPr>
          <p:cNvPicPr>
            <a:picLocks noChangeAspect="1"/>
          </p:cNvPicPr>
          <p:nvPr/>
        </p:nvPicPr>
        <p:blipFill>
          <a:blip r:embed="rId2"/>
          <a:stretch>
            <a:fillRect/>
          </a:stretch>
        </p:blipFill>
        <p:spPr>
          <a:xfrm>
            <a:off x="117801" y="1052736"/>
            <a:ext cx="5596029" cy="3202547"/>
          </a:xfrm>
          <a:prstGeom prst="rect">
            <a:avLst/>
          </a:prstGeom>
        </p:spPr>
      </p:pic>
      <p:pic>
        <p:nvPicPr>
          <p:cNvPr id="2" name="Immagine 1">
            <a:extLst>
              <a:ext uri="{FF2B5EF4-FFF2-40B4-BE49-F238E27FC236}">
                <a16:creationId xmlns:a16="http://schemas.microsoft.com/office/drawing/2014/main" id="{D10C541E-0BED-471D-B502-12253776CB77}"/>
              </a:ext>
            </a:extLst>
          </p:cNvPr>
          <p:cNvPicPr>
            <a:picLocks noChangeAspect="1"/>
          </p:cNvPicPr>
          <p:nvPr/>
        </p:nvPicPr>
        <p:blipFill>
          <a:blip r:embed="rId3"/>
          <a:stretch>
            <a:fillRect/>
          </a:stretch>
        </p:blipFill>
        <p:spPr>
          <a:xfrm>
            <a:off x="2887282" y="2643823"/>
            <a:ext cx="6228184" cy="3586884"/>
          </a:xfrm>
          <a:prstGeom prst="rect">
            <a:avLst/>
          </a:prstGeom>
        </p:spPr>
      </p:pic>
      <p:sp>
        <p:nvSpPr>
          <p:cNvPr id="4" name="Rettangolo 3">
            <a:extLst>
              <a:ext uri="{FF2B5EF4-FFF2-40B4-BE49-F238E27FC236}">
                <a16:creationId xmlns:a16="http://schemas.microsoft.com/office/drawing/2014/main" id="{DDC18FBB-192E-46E7-9185-AD4362C5A1CE}"/>
              </a:ext>
            </a:extLst>
          </p:cNvPr>
          <p:cNvSpPr/>
          <p:nvPr/>
        </p:nvSpPr>
        <p:spPr>
          <a:xfrm>
            <a:off x="302840" y="5013176"/>
            <a:ext cx="1028800" cy="216024"/>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CasellaDiTesto 4">
            <a:extLst>
              <a:ext uri="{FF2B5EF4-FFF2-40B4-BE49-F238E27FC236}">
                <a16:creationId xmlns:a16="http://schemas.microsoft.com/office/drawing/2014/main" id="{2DB13024-8F73-4CDC-B280-D983B0ABBE02}"/>
              </a:ext>
            </a:extLst>
          </p:cNvPr>
          <p:cNvSpPr txBox="1"/>
          <p:nvPr/>
        </p:nvSpPr>
        <p:spPr>
          <a:xfrm>
            <a:off x="230832" y="5301208"/>
            <a:ext cx="2252936" cy="307777"/>
          </a:xfrm>
          <a:prstGeom prst="rect">
            <a:avLst/>
          </a:prstGeom>
          <a:noFill/>
        </p:spPr>
        <p:txBody>
          <a:bodyPr wrap="square" rtlCol="0">
            <a:spAutoFit/>
          </a:bodyPr>
          <a:lstStyle/>
          <a:p>
            <a:r>
              <a:rPr lang="en-GB" sz="1400" dirty="0"/>
              <a:t>Sludge disposal costs</a:t>
            </a:r>
          </a:p>
        </p:txBody>
      </p:sp>
    </p:spTree>
    <p:extLst>
      <p:ext uri="{BB962C8B-B14F-4D97-AF65-F5344CB8AC3E}">
        <p14:creationId xmlns:p14="http://schemas.microsoft.com/office/powerpoint/2010/main" val="33742393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descr="core-vista-alto.jpg">
            <a:extLst>
              <a:ext uri="{FF2B5EF4-FFF2-40B4-BE49-F238E27FC236}">
                <a16:creationId xmlns:a16="http://schemas.microsoft.com/office/drawing/2014/main" id="{021129A5-6676-4F67-A528-8634D536842E}"/>
              </a:ext>
            </a:extLst>
          </p:cNvPr>
          <p:cNvPicPr>
            <a:picLocks noChangeAspect="1"/>
          </p:cNvPicPr>
          <p:nvPr/>
        </p:nvPicPr>
        <p:blipFill rotWithShape="1">
          <a:blip r:embed="rId2">
            <a:extLst>
              <a:ext uri="{28A0092B-C50C-407E-A947-70E740481C1C}">
                <a14:useLocalDpi xmlns:a14="http://schemas.microsoft.com/office/drawing/2010/main"/>
              </a:ext>
            </a:extLst>
          </a:blip>
          <a:srcRect l="19609" t="421" r="15609" b="704"/>
          <a:stretch/>
        </p:blipFill>
        <p:spPr>
          <a:xfrm>
            <a:off x="886049" y="1376281"/>
            <a:ext cx="2703286" cy="2349500"/>
          </a:xfrm>
          <a:prstGeom prst="rect">
            <a:avLst/>
          </a:prstGeom>
        </p:spPr>
      </p:pic>
      <p:sp>
        <p:nvSpPr>
          <p:cNvPr id="10" name="Più 10">
            <a:extLst>
              <a:ext uri="{FF2B5EF4-FFF2-40B4-BE49-F238E27FC236}">
                <a16:creationId xmlns:a16="http://schemas.microsoft.com/office/drawing/2014/main" id="{4DAD38DB-D05E-4E2F-963E-9FA778F1D22E}"/>
              </a:ext>
            </a:extLst>
          </p:cNvPr>
          <p:cNvSpPr/>
          <p:nvPr/>
        </p:nvSpPr>
        <p:spPr>
          <a:xfrm>
            <a:off x="3907144" y="2332945"/>
            <a:ext cx="686641" cy="765470"/>
          </a:xfrm>
          <a:prstGeom prst="mathPlus">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pic>
        <p:nvPicPr>
          <p:cNvPr id="11" name="Immagine 10" descr="aaaa_termovalorizzatore ssg_nord rev.1.jpg">
            <a:extLst>
              <a:ext uri="{FF2B5EF4-FFF2-40B4-BE49-F238E27FC236}">
                <a16:creationId xmlns:a16="http://schemas.microsoft.com/office/drawing/2014/main" id="{98EB7DD3-5FB3-424C-8D22-A0B50594613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3410" t="18200" r="13410" b="14410"/>
          <a:stretch/>
        </p:blipFill>
        <p:spPr>
          <a:xfrm>
            <a:off x="4923218" y="1409737"/>
            <a:ext cx="3393419" cy="2349500"/>
          </a:xfrm>
          <a:prstGeom prst="rect">
            <a:avLst/>
          </a:prstGeom>
        </p:spPr>
      </p:pic>
      <p:sp>
        <p:nvSpPr>
          <p:cNvPr id="12" name="Rettangolo 11">
            <a:extLst>
              <a:ext uri="{FF2B5EF4-FFF2-40B4-BE49-F238E27FC236}">
                <a16:creationId xmlns:a16="http://schemas.microsoft.com/office/drawing/2014/main" id="{BED87D18-2FDA-459E-B3D8-2CCDBC93B2E8}"/>
              </a:ext>
            </a:extLst>
          </p:cNvPr>
          <p:cNvSpPr/>
          <p:nvPr/>
        </p:nvSpPr>
        <p:spPr>
          <a:xfrm>
            <a:off x="498604" y="4131078"/>
            <a:ext cx="1700808" cy="37804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1350" b="1" dirty="0"/>
              <a:t>OBJECTIVE</a:t>
            </a:r>
          </a:p>
        </p:txBody>
      </p:sp>
      <p:sp>
        <p:nvSpPr>
          <p:cNvPr id="13" name="CasellaDiTesto 12">
            <a:extLst>
              <a:ext uri="{FF2B5EF4-FFF2-40B4-BE49-F238E27FC236}">
                <a16:creationId xmlns:a16="http://schemas.microsoft.com/office/drawing/2014/main" id="{D4584C2B-3E12-4A30-BD30-D77D6957EC92}"/>
              </a:ext>
            </a:extLst>
          </p:cNvPr>
          <p:cNvSpPr txBox="1"/>
          <p:nvPr/>
        </p:nvSpPr>
        <p:spPr>
          <a:xfrm>
            <a:off x="251521" y="4653136"/>
            <a:ext cx="8568952" cy="646331"/>
          </a:xfrm>
          <a:prstGeom prst="rect">
            <a:avLst/>
          </a:prstGeom>
          <a:noFill/>
        </p:spPr>
        <p:txBody>
          <a:bodyPr wrap="square" rtlCol="0">
            <a:spAutoFit/>
          </a:bodyPr>
          <a:lstStyle/>
          <a:p>
            <a:r>
              <a:rPr lang="it-IT" dirty="0" err="1">
                <a:solidFill>
                  <a:schemeClr val="tx2"/>
                </a:solidFill>
              </a:rPr>
              <a:t>Transforming</a:t>
            </a:r>
            <a:r>
              <a:rPr lang="it-IT" dirty="0">
                <a:solidFill>
                  <a:schemeClr val="tx2"/>
                </a:solidFill>
              </a:rPr>
              <a:t> the </a:t>
            </a:r>
            <a:r>
              <a:rPr lang="it-IT" dirty="0" err="1">
                <a:solidFill>
                  <a:schemeClr val="tx2"/>
                </a:solidFill>
              </a:rPr>
              <a:t>existing</a:t>
            </a:r>
            <a:r>
              <a:rPr lang="it-IT" dirty="0">
                <a:solidFill>
                  <a:schemeClr val="tx2"/>
                </a:solidFill>
              </a:rPr>
              <a:t> </a:t>
            </a:r>
            <a:r>
              <a:rPr lang="it-IT" dirty="0" err="1">
                <a:solidFill>
                  <a:schemeClr val="tx2"/>
                </a:solidFill>
              </a:rPr>
              <a:t>municipal</a:t>
            </a:r>
            <a:r>
              <a:rPr lang="it-IT" dirty="0">
                <a:solidFill>
                  <a:schemeClr val="tx2"/>
                </a:solidFill>
              </a:rPr>
              <a:t> </a:t>
            </a:r>
            <a:r>
              <a:rPr lang="it-IT" dirty="0" err="1">
                <a:solidFill>
                  <a:schemeClr val="tx2"/>
                </a:solidFill>
              </a:rPr>
              <a:t>waste</a:t>
            </a:r>
            <a:r>
              <a:rPr lang="it-IT" dirty="0">
                <a:solidFill>
                  <a:schemeClr val="tx2"/>
                </a:solidFill>
              </a:rPr>
              <a:t> </a:t>
            </a:r>
            <a:r>
              <a:rPr lang="it-IT" dirty="0" err="1">
                <a:solidFill>
                  <a:schemeClr val="tx2"/>
                </a:solidFill>
              </a:rPr>
              <a:t>incineration</a:t>
            </a:r>
            <a:r>
              <a:rPr lang="it-IT" dirty="0">
                <a:solidFill>
                  <a:schemeClr val="tx2"/>
                </a:solidFill>
              </a:rPr>
              <a:t> plant </a:t>
            </a:r>
            <a:r>
              <a:rPr lang="it-IT" dirty="0" err="1">
                <a:solidFill>
                  <a:schemeClr val="tx2"/>
                </a:solidFill>
              </a:rPr>
              <a:t>into</a:t>
            </a:r>
            <a:r>
              <a:rPr lang="it-IT" dirty="0">
                <a:solidFill>
                  <a:schemeClr val="tx2"/>
                </a:solidFill>
              </a:rPr>
              <a:t> a </a:t>
            </a:r>
            <a:r>
              <a:rPr lang="it-IT" dirty="0" err="1">
                <a:solidFill>
                  <a:schemeClr val="tx2"/>
                </a:solidFill>
              </a:rPr>
              <a:t>biorefinery</a:t>
            </a:r>
            <a:r>
              <a:rPr lang="it-IT" dirty="0">
                <a:solidFill>
                  <a:schemeClr val="tx2"/>
                </a:solidFill>
              </a:rPr>
              <a:t> for </a:t>
            </a:r>
            <a:r>
              <a:rPr lang="it-IT" dirty="0" err="1">
                <a:solidFill>
                  <a:schemeClr val="tx2"/>
                </a:solidFill>
              </a:rPr>
              <a:t>sludge</a:t>
            </a:r>
            <a:r>
              <a:rPr lang="it-IT" dirty="0">
                <a:solidFill>
                  <a:schemeClr val="tx2"/>
                </a:solidFill>
              </a:rPr>
              <a:t> (65.000 ton/y) and OFMSW (30.000 ton/y) treatment and for </a:t>
            </a:r>
            <a:r>
              <a:rPr lang="it-IT" dirty="0" err="1">
                <a:solidFill>
                  <a:schemeClr val="tx2"/>
                </a:solidFill>
              </a:rPr>
              <a:t>nutrients</a:t>
            </a:r>
            <a:r>
              <a:rPr lang="it-IT" dirty="0">
                <a:solidFill>
                  <a:schemeClr val="tx2"/>
                </a:solidFill>
              </a:rPr>
              <a:t>/energy recovery</a:t>
            </a:r>
          </a:p>
        </p:txBody>
      </p:sp>
      <p:sp>
        <p:nvSpPr>
          <p:cNvPr id="15" name="Titel 9">
            <a:extLst>
              <a:ext uri="{FF2B5EF4-FFF2-40B4-BE49-F238E27FC236}">
                <a16:creationId xmlns:a16="http://schemas.microsoft.com/office/drawing/2014/main" id="{E6410482-11C3-45D7-BF7C-4C2786FF5463}"/>
              </a:ext>
            </a:extLst>
          </p:cNvPr>
          <p:cNvSpPr>
            <a:spLocks noGrp="1"/>
          </p:cNvSpPr>
          <p:nvPr>
            <p:ph type="title"/>
          </p:nvPr>
        </p:nvSpPr>
        <p:spPr>
          <a:xfrm>
            <a:off x="457200" y="188640"/>
            <a:ext cx="8229600" cy="1143000"/>
          </a:xfrm>
        </p:spPr>
        <p:txBody>
          <a:bodyPr>
            <a:normAutofit/>
          </a:bodyPr>
          <a:lstStyle/>
          <a:p>
            <a:r>
              <a:rPr lang="de-DE" sz="2800" dirty="0"/>
              <a:t>THE BIOREFINERY</a:t>
            </a:r>
          </a:p>
        </p:txBody>
      </p:sp>
      <p:sp>
        <p:nvSpPr>
          <p:cNvPr id="2" name="CasellaDiTesto 1">
            <a:extLst>
              <a:ext uri="{FF2B5EF4-FFF2-40B4-BE49-F238E27FC236}">
                <a16:creationId xmlns:a16="http://schemas.microsoft.com/office/drawing/2014/main" id="{9B8A24DC-95A9-4425-B1B9-449ADD40469C}"/>
              </a:ext>
            </a:extLst>
          </p:cNvPr>
          <p:cNvSpPr txBox="1"/>
          <p:nvPr/>
        </p:nvSpPr>
        <p:spPr>
          <a:xfrm>
            <a:off x="1552002" y="5518936"/>
            <a:ext cx="5396924" cy="707886"/>
          </a:xfrm>
          <a:prstGeom prst="rect">
            <a:avLst/>
          </a:prstGeom>
          <a:noFill/>
        </p:spPr>
        <p:txBody>
          <a:bodyPr wrap="square" rtlCol="0">
            <a:spAutoFit/>
          </a:bodyPr>
          <a:lstStyle/>
          <a:p>
            <a:r>
              <a:rPr lang="it-IT" sz="2000" dirty="0">
                <a:hlinkClick r:id="rId4"/>
              </a:rPr>
              <a:t>www.biopiattaformalab.it</a:t>
            </a:r>
            <a:r>
              <a:rPr lang="it-IT" sz="2000" dirty="0"/>
              <a:t> –&gt; </a:t>
            </a:r>
            <a:r>
              <a:rPr lang="it-IT" sz="2000" dirty="0" err="1"/>
              <a:t>citizens</a:t>
            </a:r>
            <a:r>
              <a:rPr lang="it-IT" sz="2000" dirty="0"/>
              <a:t> </a:t>
            </a:r>
            <a:r>
              <a:rPr lang="it-IT" sz="2000" dirty="0" err="1"/>
              <a:t>involvement</a:t>
            </a:r>
            <a:endParaRPr lang="it-IT" sz="2000" dirty="0"/>
          </a:p>
          <a:p>
            <a:endParaRPr lang="it-IT" sz="2000" dirty="0"/>
          </a:p>
        </p:txBody>
      </p:sp>
    </p:spTree>
    <p:extLst>
      <p:ext uri="{BB962C8B-B14F-4D97-AF65-F5344CB8AC3E}">
        <p14:creationId xmlns:p14="http://schemas.microsoft.com/office/powerpoint/2010/main" val="32815672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a:extLst>
              <a:ext uri="{FF2B5EF4-FFF2-40B4-BE49-F238E27FC236}">
                <a16:creationId xmlns:a16="http://schemas.microsoft.com/office/drawing/2014/main" id="{08FB4FBD-CA0C-44E9-AB66-B5DF9B971D5C}"/>
              </a:ext>
            </a:extLst>
          </p:cNvPr>
          <p:cNvPicPr>
            <a:picLocks noChangeAspect="1"/>
          </p:cNvPicPr>
          <p:nvPr/>
        </p:nvPicPr>
        <p:blipFill>
          <a:blip r:embed="rId2"/>
          <a:stretch>
            <a:fillRect/>
          </a:stretch>
        </p:blipFill>
        <p:spPr>
          <a:xfrm>
            <a:off x="1483842" y="1628800"/>
            <a:ext cx="6040486" cy="4138570"/>
          </a:xfrm>
          <a:prstGeom prst="rect">
            <a:avLst/>
          </a:prstGeom>
        </p:spPr>
      </p:pic>
      <p:sp>
        <p:nvSpPr>
          <p:cNvPr id="11" name="CasellaDiTesto 10">
            <a:extLst>
              <a:ext uri="{FF2B5EF4-FFF2-40B4-BE49-F238E27FC236}">
                <a16:creationId xmlns:a16="http://schemas.microsoft.com/office/drawing/2014/main" id="{185676E8-741E-49D3-A8A4-238431EB6E9D}"/>
              </a:ext>
            </a:extLst>
          </p:cNvPr>
          <p:cNvSpPr txBox="1"/>
          <p:nvPr/>
        </p:nvSpPr>
        <p:spPr>
          <a:xfrm>
            <a:off x="539552" y="1943059"/>
            <a:ext cx="774948" cy="415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it-IT" sz="1050" b="1" dirty="0"/>
              <a:t>30.000 t/y  OFMSW</a:t>
            </a:r>
          </a:p>
        </p:txBody>
      </p:sp>
      <p:sp>
        <p:nvSpPr>
          <p:cNvPr id="12" name="CasellaDiTesto 11">
            <a:extLst>
              <a:ext uri="{FF2B5EF4-FFF2-40B4-BE49-F238E27FC236}">
                <a16:creationId xmlns:a16="http://schemas.microsoft.com/office/drawing/2014/main" id="{E75C06A4-F073-4D4B-A4FA-B91FCAA4A894}"/>
              </a:ext>
            </a:extLst>
          </p:cNvPr>
          <p:cNvSpPr txBox="1"/>
          <p:nvPr/>
        </p:nvSpPr>
        <p:spPr>
          <a:xfrm>
            <a:off x="305526" y="2482627"/>
            <a:ext cx="1026114" cy="10618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it-IT"/>
            </a:defPPr>
            <a:lvl1pPr>
              <a:defRPr sz="14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it-IT" sz="1050" dirty="0"/>
              <a:t>62.000 t/y </a:t>
            </a:r>
            <a:r>
              <a:rPr lang="it-IT" sz="1050" dirty="0" err="1"/>
              <a:t>sludge</a:t>
            </a:r>
            <a:r>
              <a:rPr lang="it-IT" sz="1050" dirty="0"/>
              <a:t> + </a:t>
            </a:r>
          </a:p>
          <a:p>
            <a:r>
              <a:rPr lang="it-IT" sz="1050" dirty="0"/>
              <a:t>3.000 t/y </a:t>
            </a:r>
            <a:r>
              <a:rPr lang="it-IT" sz="1050" dirty="0" err="1"/>
              <a:t>dried</a:t>
            </a:r>
            <a:r>
              <a:rPr lang="it-IT" sz="1050" dirty="0"/>
              <a:t> </a:t>
            </a:r>
            <a:r>
              <a:rPr lang="it-IT" sz="1050" dirty="0" err="1"/>
              <a:t>sludge</a:t>
            </a:r>
            <a:endParaRPr lang="it-IT" sz="1050" dirty="0"/>
          </a:p>
          <a:p>
            <a:r>
              <a:rPr lang="it-IT" sz="1050" dirty="0"/>
              <a:t>PCI mix: </a:t>
            </a:r>
            <a:r>
              <a:rPr lang="it-IT" sz="1050" b="0" dirty="0"/>
              <a:t>3’120 </a:t>
            </a:r>
            <a:r>
              <a:rPr lang="it-IT" sz="1050" b="0" dirty="0" err="1"/>
              <a:t>kJ</a:t>
            </a:r>
            <a:r>
              <a:rPr lang="it-IT" sz="1050" b="0" dirty="0"/>
              <a:t>/kg </a:t>
            </a:r>
            <a:r>
              <a:rPr lang="it-IT" sz="1050" b="0" dirty="0" err="1"/>
              <a:t>tq</a:t>
            </a:r>
            <a:endParaRPr lang="it-IT" sz="1050" dirty="0"/>
          </a:p>
        </p:txBody>
      </p:sp>
      <p:sp>
        <p:nvSpPr>
          <p:cNvPr id="13" name="CasellaDiTesto 12">
            <a:extLst>
              <a:ext uri="{FF2B5EF4-FFF2-40B4-BE49-F238E27FC236}">
                <a16:creationId xmlns:a16="http://schemas.microsoft.com/office/drawing/2014/main" id="{5D430BDA-24EA-4AE2-8A05-1D1F3EBFEF80}"/>
              </a:ext>
            </a:extLst>
          </p:cNvPr>
          <p:cNvSpPr txBox="1"/>
          <p:nvPr/>
        </p:nvSpPr>
        <p:spPr>
          <a:xfrm>
            <a:off x="7740352" y="1874502"/>
            <a:ext cx="1064970" cy="5770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it-IT"/>
            </a:defPPr>
            <a:lvl1pPr>
              <a:defRPr sz="14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it-IT" sz="1050" dirty="0"/>
              <a:t>6000 t/y </a:t>
            </a:r>
            <a:r>
              <a:rPr lang="it-IT" sz="1050" dirty="0" err="1"/>
              <a:t>digestate</a:t>
            </a:r>
            <a:r>
              <a:rPr lang="it-IT" sz="1050" dirty="0"/>
              <a:t> to compost</a:t>
            </a:r>
          </a:p>
        </p:txBody>
      </p:sp>
      <p:sp>
        <p:nvSpPr>
          <p:cNvPr id="14" name="CasellaDiTesto 13">
            <a:extLst>
              <a:ext uri="{FF2B5EF4-FFF2-40B4-BE49-F238E27FC236}">
                <a16:creationId xmlns:a16="http://schemas.microsoft.com/office/drawing/2014/main" id="{E9DC244D-3094-4672-8833-2EC1BBF9F8B7}"/>
              </a:ext>
            </a:extLst>
          </p:cNvPr>
          <p:cNvSpPr txBox="1"/>
          <p:nvPr/>
        </p:nvSpPr>
        <p:spPr>
          <a:xfrm>
            <a:off x="7741574" y="2616382"/>
            <a:ext cx="1048244" cy="415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it-IT"/>
            </a:defPPr>
            <a:lvl1pPr>
              <a:defRPr sz="1400" b="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it-IT" sz="1050" dirty="0"/>
              <a:t>220 mc/h </a:t>
            </a:r>
            <a:r>
              <a:rPr lang="it-IT" sz="1050" dirty="0" err="1"/>
              <a:t>biomethane</a:t>
            </a:r>
            <a:endParaRPr lang="it-IT" sz="1050" dirty="0"/>
          </a:p>
        </p:txBody>
      </p:sp>
      <p:sp>
        <p:nvSpPr>
          <p:cNvPr id="15" name="CasellaDiTesto 14">
            <a:extLst>
              <a:ext uri="{FF2B5EF4-FFF2-40B4-BE49-F238E27FC236}">
                <a16:creationId xmlns:a16="http://schemas.microsoft.com/office/drawing/2014/main" id="{7B67E3B4-DE32-4215-A495-1C538F92EB29}"/>
              </a:ext>
            </a:extLst>
          </p:cNvPr>
          <p:cNvSpPr txBox="1"/>
          <p:nvPr/>
        </p:nvSpPr>
        <p:spPr>
          <a:xfrm>
            <a:off x="7740352" y="3219463"/>
            <a:ext cx="1048244" cy="2539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it-IT"/>
            </a:defPPr>
            <a:lvl1pPr>
              <a:defRPr sz="14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it-IT" sz="1050" dirty="0"/>
              <a:t>6240 t/y </a:t>
            </a:r>
            <a:r>
              <a:rPr lang="it-IT" sz="1050" dirty="0" err="1"/>
              <a:t>ashes</a:t>
            </a:r>
            <a:endParaRPr lang="it-IT" sz="1050" dirty="0"/>
          </a:p>
        </p:txBody>
      </p:sp>
      <p:sp>
        <p:nvSpPr>
          <p:cNvPr id="16" name="CasellaDiTesto 15">
            <a:extLst>
              <a:ext uri="{FF2B5EF4-FFF2-40B4-BE49-F238E27FC236}">
                <a16:creationId xmlns:a16="http://schemas.microsoft.com/office/drawing/2014/main" id="{65C71334-08BD-4813-8E72-FD31B0C9C030}"/>
              </a:ext>
            </a:extLst>
          </p:cNvPr>
          <p:cNvSpPr txBox="1"/>
          <p:nvPr/>
        </p:nvSpPr>
        <p:spPr>
          <a:xfrm>
            <a:off x="7731347" y="3698085"/>
            <a:ext cx="1305149" cy="5770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it-IT"/>
            </a:defPPr>
            <a:lvl1pPr>
              <a:defRPr sz="14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it-IT" sz="1050" dirty="0"/>
              <a:t>4.800 MWh/y </a:t>
            </a:r>
            <a:r>
              <a:rPr lang="it-IT" sz="1050" dirty="0" err="1"/>
              <a:t>el</a:t>
            </a:r>
            <a:r>
              <a:rPr lang="it-IT" sz="1050" dirty="0"/>
              <a:t>.</a:t>
            </a:r>
          </a:p>
          <a:p>
            <a:r>
              <a:rPr lang="it-IT" sz="1050" dirty="0"/>
              <a:t>27.600 MWh </a:t>
            </a:r>
            <a:r>
              <a:rPr lang="it-IT" sz="1050" dirty="0" err="1"/>
              <a:t>heat</a:t>
            </a:r>
            <a:r>
              <a:rPr lang="it-IT" sz="1050" dirty="0"/>
              <a:t> (</a:t>
            </a:r>
            <a:r>
              <a:rPr lang="it-IT" sz="1050" dirty="0" err="1"/>
              <a:t>district</a:t>
            </a:r>
            <a:r>
              <a:rPr lang="it-IT" sz="1050" dirty="0"/>
              <a:t> </a:t>
            </a:r>
            <a:r>
              <a:rPr lang="it-IT" sz="1050" dirty="0" err="1"/>
              <a:t>heating</a:t>
            </a:r>
            <a:r>
              <a:rPr lang="it-IT" sz="1050" dirty="0"/>
              <a:t>)</a:t>
            </a:r>
          </a:p>
        </p:txBody>
      </p:sp>
      <p:sp>
        <p:nvSpPr>
          <p:cNvPr id="17" name="Titel 9">
            <a:extLst>
              <a:ext uri="{FF2B5EF4-FFF2-40B4-BE49-F238E27FC236}">
                <a16:creationId xmlns:a16="http://schemas.microsoft.com/office/drawing/2014/main" id="{9E694473-5CD7-453D-9BDA-E1F008C51B70}"/>
              </a:ext>
            </a:extLst>
          </p:cNvPr>
          <p:cNvSpPr>
            <a:spLocks noGrp="1"/>
          </p:cNvSpPr>
          <p:nvPr>
            <p:ph type="title"/>
          </p:nvPr>
        </p:nvSpPr>
        <p:spPr>
          <a:xfrm>
            <a:off x="457200" y="188640"/>
            <a:ext cx="8229600" cy="1143000"/>
          </a:xfrm>
        </p:spPr>
        <p:txBody>
          <a:bodyPr>
            <a:normAutofit/>
          </a:bodyPr>
          <a:lstStyle/>
          <a:p>
            <a:r>
              <a:rPr lang="de-DE" sz="2800" dirty="0"/>
              <a:t>THE OPPORTUNITY</a:t>
            </a:r>
          </a:p>
        </p:txBody>
      </p:sp>
    </p:spTree>
    <p:extLst>
      <p:ext uri="{BB962C8B-B14F-4D97-AF65-F5344CB8AC3E}">
        <p14:creationId xmlns:p14="http://schemas.microsoft.com/office/powerpoint/2010/main" val="36267067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Grafico 13">
            <a:extLst>
              <a:ext uri="{FF2B5EF4-FFF2-40B4-BE49-F238E27FC236}">
                <a16:creationId xmlns:a16="http://schemas.microsoft.com/office/drawing/2014/main" id="{12A94AA5-4054-427E-9265-842F96529E52}"/>
              </a:ext>
            </a:extLst>
          </p:cNvPr>
          <p:cNvGraphicFramePr>
            <a:graphicFrameLocks/>
          </p:cNvGraphicFramePr>
          <p:nvPr>
            <p:extLst>
              <p:ext uri="{D42A27DB-BD31-4B8C-83A1-F6EECF244321}">
                <p14:modId xmlns:p14="http://schemas.microsoft.com/office/powerpoint/2010/main" val="818761321"/>
              </p:ext>
            </p:extLst>
          </p:nvPr>
        </p:nvGraphicFramePr>
        <p:xfrm>
          <a:off x="2991956" y="1136364"/>
          <a:ext cx="5976664" cy="381277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Diagramma 8">
            <a:extLst>
              <a:ext uri="{FF2B5EF4-FFF2-40B4-BE49-F238E27FC236}">
                <a16:creationId xmlns:a16="http://schemas.microsoft.com/office/drawing/2014/main" id="{7FC96B48-29E4-4215-ABAC-FCCD68ABC89A}"/>
              </a:ext>
            </a:extLst>
          </p:cNvPr>
          <p:cNvGraphicFramePr/>
          <p:nvPr>
            <p:extLst>
              <p:ext uri="{D42A27DB-BD31-4B8C-83A1-F6EECF244321}">
                <p14:modId xmlns:p14="http://schemas.microsoft.com/office/powerpoint/2010/main" val="3564958373"/>
              </p:ext>
            </p:extLst>
          </p:nvPr>
        </p:nvGraphicFramePr>
        <p:xfrm>
          <a:off x="157125" y="764704"/>
          <a:ext cx="2834831" cy="34058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Rettangolo con angoli arrotondati 10">
            <a:extLst>
              <a:ext uri="{FF2B5EF4-FFF2-40B4-BE49-F238E27FC236}">
                <a16:creationId xmlns:a16="http://schemas.microsoft.com/office/drawing/2014/main" id="{80BB4E42-5599-4B83-8D95-A9051C93CC8F}"/>
              </a:ext>
            </a:extLst>
          </p:cNvPr>
          <p:cNvSpPr/>
          <p:nvPr/>
        </p:nvSpPr>
        <p:spPr>
          <a:xfrm>
            <a:off x="3203848" y="1564766"/>
            <a:ext cx="5328592" cy="149428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2" name="Rettangolo con angoli arrotondati 11">
            <a:extLst>
              <a:ext uri="{FF2B5EF4-FFF2-40B4-BE49-F238E27FC236}">
                <a16:creationId xmlns:a16="http://schemas.microsoft.com/office/drawing/2014/main" id="{F5CAB482-B729-41F6-9870-08D8858FC190}"/>
              </a:ext>
            </a:extLst>
          </p:cNvPr>
          <p:cNvSpPr/>
          <p:nvPr/>
        </p:nvSpPr>
        <p:spPr>
          <a:xfrm>
            <a:off x="3203848" y="3098394"/>
            <a:ext cx="5328592" cy="50405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5" name="Titel 9">
            <a:extLst>
              <a:ext uri="{FF2B5EF4-FFF2-40B4-BE49-F238E27FC236}">
                <a16:creationId xmlns:a16="http://schemas.microsoft.com/office/drawing/2014/main" id="{3F3672CB-440B-4C0B-BE53-990D84D944EA}"/>
              </a:ext>
            </a:extLst>
          </p:cNvPr>
          <p:cNvSpPr>
            <a:spLocks noGrp="1"/>
          </p:cNvSpPr>
          <p:nvPr>
            <p:ph type="title"/>
          </p:nvPr>
        </p:nvSpPr>
        <p:spPr>
          <a:xfrm>
            <a:off x="457200" y="188640"/>
            <a:ext cx="8229600" cy="1143000"/>
          </a:xfrm>
        </p:spPr>
        <p:txBody>
          <a:bodyPr>
            <a:normAutofit/>
          </a:bodyPr>
          <a:lstStyle/>
          <a:p>
            <a:r>
              <a:rPr lang="de-DE" sz="2800" dirty="0"/>
              <a:t>POSITIVE EFFECT ON SLUDGE DISPOSAL COSTS</a:t>
            </a:r>
          </a:p>
        </p:txBody>
      </p:sp>
      <p:sp>
        <p:nvSpPr>
          <p:cNvPr id="13" name="CasellaDiTesto 12">
            <a:extLst>
              <a:ext uri="{FF2B5EF4-FFF2-40B4-BE49-F238E27FC236}">
                <a16:creationId xmlns:a16="http://schemas.microsoft.com/office/drawing/2014/main" id="{C917862C-E44D-48BF-B1A0-F6CC44D9EB1F}"/>
              </a:ext>
            </a:extLst>
          </p:cNvPr>
          <p:cNvSpPr txBox="1"/>
          <p:nvPr/>
        </p:nvSpPr>
        <p:spPr>
          <a:xfrm>
            <a:off x="287524" y="5735578"/>
            <a:ext cx="8568952" cy="861774"/>
          </a:xfrm>
          <a:prstGeom prst="rect">
            <a:avLst/>
          </a:prstGeom>
          <a:noFill/>
        </p:spPr>
        <p:txBody>
          <a:bodyPr wrap="square" rtlCol="0">
            <a:spAutoFit/>
          </a:bodyPr>
          <a:lstStyle/>
          <a:p>
            <a:r>
              <a:rPr lang="it-IT" sz="1600" dirty="0">
                <a:solidFill>
                  <a:schemeClr val="tx2"/>
                </a:solidFill>
              </a:rPr>
              <a:t>…and on </a:t>
            </a:r>
            <a:r>
              <a:rPr lang="it-IT" sz="1600" dirty="0" err="1">
                <a:solidFill>
                  <a:schemeClr val="tx2"/>
                </a:solidFill>
              </a:rPr>
              <a:t>valorizations</a:t>
            </a:r>
            <a:r>
              <a:rPr lang="it-IT" sz="1600" dirty="0">
                <a:solidFill>
                  <a:schemeClr val="tx2"/>
                </a:solidFill>
              </a:rPr>
              <a:t> costs of OFMSW thanks to the </a:t>
            </a:r>
            <a:r>
              <a:rPr lang="it-IT" sz="1600" dirty="0" err="1">
                <a:solidFill>
                  <a:schemeClr val="tx2"/>
                </a:solidFill>
              </a:rPr>
              <a:t>reuse</a:t>
            </a:r>
            <a:r>
              <a:rPr lang="it-IT" sz="1600" dirty="0">
                <a:solidFill>
                  <a:schemeClr val="tx2"/>
                </a:solidFill>
              </a:rPr>
              <a:t> of </a:t>
            </a:r>
            <a:r>
              <a:rPr lang="it-IT" sz="1600" dirty="0" err="1">
                <a:solidFill>
                  <a:schemeClr val="tx2"/>
                </a:solidFill>
              </a:rPr>
              <a:t>existing</a:t>
            </a:r>
            <a:r>
              <a:rPr lang="it-IT" sz="1600" dirty="0">
                <a:solidFill>
                  <a:schemeClr val="tx2"/>
                </a:solidFill>
              </a:rPr>
              <a:t> </a:t>
            </a:r>
            <a:r>
              <a:rPr lang="it-IT" sz="1600" dirty="0" err="1">
                <a:solidFill>
                  <a:schemeClr val="tx2"/>
                </a:solidFill>
              </a:rPr>
              <a:t>anaerobic</a:t>
            </a:r>
            <a:r>
              <a:rPr lang="it-IT" sz="1600" dirty="0">
                <a:solidFill>
                  <a:schemeClr val="tx2"/>
                </a:solidFill>
              </a:rPr>
              <a:t> </a:t>
            </a:r>
            <a:r>
              <a:rPr lang="it-IT" sz="1600" dirty="0" err="1">
                <a:solidFill>
                  <a:schemeClr val="tx2"/>
                </a:solidFill>
              </a:rPr>
              <a:t>digesters</a:t>
            </a:r>
            <a:r>
              <a:rPr lang="it-IT" sz="1600" dirty="0">
                <a:solidFill>
                  <a:schemeClr val="tx2"/>
                </a:solidFill>
              </a:rPr>
              <a:t> and  of the </a:t>
            </a:r>
            <a:r>
              <a:rPr lang="it-IT" sz="1600" dirty="0" err="1">
                <a:solidFill>
                  <a:schemeClr val="tx2"/>
                </a:solidFill>
              </a:rPr>
              <a:t>existing</a:t>
            </a:r>
            <a:r>
              <a:rPr lang="it-IT" sz="1600" dirty="0">
                <a:solidFill>
                  <a:schemeClr val="tx2"/>
                </a:solidFill>
              </a:rPr>
              <a:t> </a:t>
            </a:r>
            <a:r>
              <a:rPr lang="it-IT" sz="1600" dirty="0" err="1">
                <a:solidFill>
                  <a:schemeClr val="tx2"/>
                </a:solidFill>
              </a:rPr>
              <a:t>effluents</a:t>
            </a:r>
            <a:r>
              <a:rPr lang="it-IT" sz="1600" dirty="0">
                <a:solidFill>
                  <a:schemeClr val="tx2"/>
                </a:solidFill>
              </a:rPr>
              <a:t> treatment </a:t>
            </a:r>
            <a:r>
              <a:rPr lang="it-IT" sz="1600" dirty="0" err="1">
                <a:solidFill>
                  <a:schemeClr val="tx2"/>
                </a:solidFill>
              </a:rPr>
              <a:t>capacity</a:t>
            </a:r>
            <a:r>
              <a:rPr lang="it-IT" sz="1600" dirty="0">
                <a:solidFill>
                  <a:schemeClr val="tx2"/>
                </a:solidFill>
              </a:rPr>
              <a:t> (-15/20% vs market)</a:t>
            </a:r>
          </a:p>
          <a:p>
            <a:endParaRPr lang="it-IT" dirty="0">
              <a:solidFill>
                <a:schemeClr val="tx2"/>
              </a:solidFill>
            </a:endParaRPr>
          </a:p>
        </p:txBody>
      </p:sp>
      <p:sp>
        <p:nvSpPr>
          <p:cNvPr id="2" name="CasellaDiTesto 1">
            <a:extLst>
              <a:ext uri="{FF2B5EF4-FFF2-40B4-BE49-F238E27FC236}">
                <a16:creationId xmlns:a16="http://schemas.microsoft.com/office/drawing/2014/main" id="{C523B2D8-BA4C-439A-97B8-0401B800EAB9}"/>
              </a:ext>
            </a:extLst>
          </p:cNvPr>
          <p:cNvSpPr txBox="1"/>
          <p:nvPr/>
        </p:nvSpPr>
        <p:spPr>
          <a:xfrm>
            <a:off x="2991956" y="5013176"/>
            <a:ext cx="5540484" cy="646331"/>
          </a:xfrm>
          <a:prstGeom prst="rect">
            <a:avLst/>
          </a:prstGeom>
          <a:noFill/>
        </p:spPr>
        <p:txBody>
          <a:bodyPr wrap="square" rtlCol="0">
            <a:spAutoFit/>
          </a:bodyPr>
          <a:lstStyle/>
          <a:p>
            <a:pPr marL="171450" indent="-171450">
              <a:buFont typeface="Arial" panose="020B0604020202020204" pitchFamily="34" charset="0"/>
              <a:buChar char="•"/>
            </a:pPr>
            <a:r>
              <a:rPr lang="en-GB" sz="1200" dirty="0">
                <a:solidFill>
                  <a:schemeClr val="tx2"/>
                </a:solidFill>
              </a:rPr>
              <a:t>Excluding fertilisers (22.000 ton/y at 75 €/ton)</a:t>
            </a:r>
          </a:p>
          <a:p>
            <a:pPr marL="171450" indent="-171450">
              <a:buFont typeface="Arial" panose="020B0604020202020204" pitchFamily="34" charset="0"/>
              <a:buChar char="•"/>
            </a:pPr>
            <a:r>
              <a:rPr lang="en-GB" sz="1200" dirty="0">
                <a:solidFill>
                  <a:schemeClr val="tx2"/>
                </a:solidFill>
              </a:rPr>
              <a:t>** </a:t>
            </a:r>
            <a:r>
              <a:rPr lang="en-GB" sz="1200" dirty="0" err="1">
                <a:solidFill>
                  <a:schemeClr val="tx2"/>
                </a:solidFill>
              </a:rPr>
              <a:t>Opex</a:t>
            </a:r>
            <a:r>
              <a:rPr lang="en-GB" sz="1200" dirty="0">
                <a:solidFill>
                  <a:schemeClr val="tx2"/>
                </a:solidFill>
              </a:rPr>
              <a:t> including mitigation and compensations</a:t>
            </a:r>
          </a:p>
          <a:p>
            <a:pPr marL="171450" indent="-171450">
              <a:buFont typeface="Arial" panose="020B0604020202020204" pitchFamily="34" charset="0"/>
              <a:buChar char="•"/>
            </a:pPr>
            <a:r>
              <a:rPr lang="en-GB" sz="1200" dirty="0">
                <a:solidFill>
                  <a:schemeClr val="tx2"/>
                </a:solidFill>
              </a:rPr>
              <a:t>*** Capex including land </a:t>
            </a:r>
            <a:r>
              <a:rPr lang="en-GB" sz="1200" dirty="0" err="1">
                <a:solidFill>
                  <a:schemeClr val="tx2"/>
                </a:solidFill>
              </a:rPr>
              <a:t>aquisition</a:t>
            </a:r>
            <a:endParaRPr lang="en-GB" sz="1200" dirty="0">
              <a:solidFill>
                <a:schemeClr val="tx2"/>
              </a:solidFill>
            </a:endParaRPr>
          </a:p>
        </p:txBody>
      </p:sp>
    </p:spTree>
    <p:extLst>
      <p:ext uri="{BB962C8B-B14F-4D97-AF65-F5344CB8AC3E}">
        <p14:creationId xmlns:p14="http://schemas.microsoft.com/office/powerpoint/2010/main" val="29414115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a:extLst>
              <a:ext uri="{FF2B5EF4-FFF2-40B4-BE49-F238E27FC236}">
                <a16:creationId xmlns:a16="http://schemas.microsoft.com/office/drawing/2014/main" id="{E4BFF004-6792-4BBE-BC24-6C02C0752741}"/>
              </a:ext>
            </a:extLst>
          </p:cNvPr>
          <p:cNvPicPr>
            <a:picLocks noChangeAspect="1"/>
          </p:cNvPicPr>
          <p:nvPr/>
        </p:nvPicPr>
        <p:blipFill>
          <a:blip r:embed="rId2"/>
          <a:stretch>
            <a:fillRect/>
          </a:stretch>
        </p:blipFill>
        <p:spPr>
          <a:xfrm>
            <a:off x="1061714" y="1556793"/>
            <a:ext cx="6822654" cy="4127992"/>
          </a:xfrm>
          <a:prstGeom prst="rect">
            <a:avLst/>
          </a:prstGeom>
        </p:spPr>
      </p:pic>
      <p:sp>
        <p:nvSpPr>
          <p:cNvPr id="11" name="Titel 9">
            <a:extLst>
              <a:ext uri="{FF2B5EF4-FFF2-40B4-BE49-F238E27FC236}">
                <a16:creationId xmlns:a16="http://schemas.microsoft.com/office/drawing/2014/main" id="{6D419D9D-C4FB-4C9A-B771-203C3BD6F376}"/>
              </a:ext>
            </a:extLst>
          </p:cNvPr>
          <p:cNvSpPr>
            <a:spLocks noGrp="1"/>
          </p:cNvSpPr>
          <p:nvPr>
            <p:ph type="title"/>
          </p:nvPr>
        </p:nvSpPr>
        <p:spPr>
          <a:xfrm>
            <a:off x="457200" y="188640"/>
            <a:ext cx="8229600" cy="1143000"/>
          </a:xfrm>
        </p:spPr>
        <p:txBody>
          <a:bodyPr>
            <a:normAutofit/>
          </a:bodyPr>
          <a:lstStyle/>
          <a:p>
            <a:r>
              <a:rPr lang="de-DE" sz="2800" dirty="0"/>
              <a:t>POSITIVE EFFECT ON </a:t>
            </a:r>
            <a:r>
              <a:rPr lang="de-DE" sz="2800" dirty="0" err="1"/>
              <a:t>the</a:t>
            </a:r>
            <a:r>
              <a:rPr lang="de-DE" sz="2800" dirty="0"/>
              <a:t> ENVIRONMENT - LCA</a:t>
            </a:r>
          </a:p>
        </p:txBody>
      </p:sp>
    </p:spTree>
    <p:extLst>
      <p:ext uri="{BB962C8B-B14F-4D97-AF65-F5344CB8AC3E}">
        <p14:creationId xmlns:p14="http://schemas.microsoft.com/office/powerpoint/2010/main" val="2036612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ma 8">
            <a:extLst>
              <a:ext uri="{FF2B5EF4-FFF2-40B4-BE49-F238E27FC236}">
                <a16:creationId xmlns:a16="http://schemas.microsoft.com/office/drawing/2014/main" id="{0C8584FE-0649-470A-9A2C-F31746EFB204}"/>
              </a:ext>
            </a:extLst>
          </p:cNvPr>
          <p:cNvGraphicFramePr/>
          <p:nvPr>
            <p:extLst>
              <p:ext uri="{D42A27DB-BD31-4B8C-83A1-F6EECF244321}">
                <p14:modId xmlns:p14="http://schemas.microsoft.com/office/powerpoint/2010/main" val="250903732"/>
              </p:ext>
            </p:extLst>
          </p:nvPr>
        </p:nvGraphicFramePr>
        <p:xfrm>
          <a:off x="1043608" y="116632"/>
          <a:ext cx="7022385" cy="3744416"/>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11" name="Titel 9">
            <a:extLst>
              <a:ext uri="{FF2B5EF4-FFF2-40B4-BE49-F238E27FC236}">
                <a16:creationId xmlns:a16="http://schemas.microsoft.com/office/drawing/2014/main" id="{298D80CD-35E5-4C58-8C8A-ABC7A0C5286C}"/>
              </a:ext>
            </a:extLst>
          </p:cNvPr>
          <p:cNvSpPr>
            <a:spLocks noGrp="1"/>
          </p:cNvSpPr>
          <p:nvPr>
            <p:ph type="title"/>
          </p:nvPr>
        </p:nvSpPr>
        <p:spPr>
          <a:xfrm>
            <a:off x="457200" y="188640"/>
            <a:ext cx="8229600" cy="1143000"/>
          </a:xfrm>
        </p:spPr>
        <p:txBody>
          <a:bodyPr>
            <a:normAutofit/>
          </a:bodyPr>
          <a:lstStyle/>
          <a:p>
            <a:r>
              <a:rPr lang="de-DE" sz="2400" dirty="0"/>
              <a:t>AN OPPORTUNITY FOR P-RECOVERY? </a:t>
            </a:r>
          </a:p>
        </p:txBody>
      </p:sp>
      <p:sp>
        <p:nvSpPr>
          <p:cNvPr id="13" name="AutoShape 3">
            <a:extLst>
              <a:ext uri="{FF2B5EF4-FFF2-40B4-BE49-F238E27FC236}">
                <a16:creationId xmlns:a16="http://schemas.microsoft.com/office/drawing/2014/main" id="{A6068225-0F44-4347-B8FF-700B287AE0CF}"/>
              </a:ext>
            </a:extLst>
          </p:cNvPr>
          <p:cNvSpPr>
            <a:spLocks noChangeArrowheads="1"/>
          </p:cNvSpPr>
          <p:nvPr>
            <p:custDataLst>
              <p:tags r:id="rId1"/>
            </p:custDataLst>
          </p:nvPr>
        </p:nvSpPr>
        <p:spPr bwMode="auto">
          <a:xfrm>
            <a:off x="1065805" y="3568284"/>
            <a:ext cx="1620224" cy="539704"/>
          </a:xfrm>
          <a:prstGeom prst="chevron">
            <a:avLst>
              <a:gd name="adj" fmla="val 20523"/>
            </a:avLst>
          </a:prstGeom>
          <a:solidFill>
            <a:schemeClr val="tx2">
              <a:lumMod val="20000"/>
              <a:lumOff val="80000"/>
            </a:schemeClr>
          </a:solidFill>
          <a:ln w="9525" cap="flat" cmpd="sng" algn="ctr">
            <a:solidFill>
              <a:schemeClr val="bg2"/>
            </a:solidFill>
            <a:prstDash val="solid"/>
            <a:miter lim="800000"/>
            <a:headEnd type="none" w="med" len="med"/>
            <a:tailEnd type="none" w="med" len="med"/>
          </a:ln>
          <a:effectLst>
            <a:outerShdw blurRad="50800" dist="38099" dir="2700015" rotWithShape="0">
              <a:scrgbClr r="0" g="0" b="0">
                <a:alpha val="40000"/>
              </a:scrgbClr>
            </a:outerShdw>
          </a:effectLst>
        </p:spPr>
        <p:txBody>
          <a:bodyPr lIns="67500" anchor="ctr"/>
          <a:lstStyle/>
          <a:p>
            <a:pPr marL="1191" lvl="1">
              <a:lnSpc>
                <a:spcPct val="90000"/>
              </a:lnSpc>
            </a:pPr>
            <a:r>
              <a:rPr lang="en-GB" sz="1200" b="1" dirty="0">
                <a:solidFill>
                  <a:schemeClr val="tx1">
                    <a:lumMod val="50000"/>
                    <a:lumOff val="50000"/>
                  </a:schemeClr>
                </a:solidFill>
              </a:rPr>
              <a:t>Raw materials</a:t>
            </a:r>
          </a:p>
        </p:txBody>
      </p:sp>
      <p:sp>
        <p:nvSpPr>
          <p:cNvPr id="14" name="AutoShape 3">
            <a:extLst>
              <a:ext uri="{FF2B5EF4-FFF2-40B4-BE49-F238E27FC236}">
                <a16:creationId xmlns:a16="http://schemas.microsoft.com/office/drawing/2014/main" id="{6AE7F4E9-363A-46C7-9AC3-89FA07B945AA}"/>
              </a:ext>
            </a:extLst>
          </p:cNvPr>
          <p:cNvSpPr>
            <a:spLocks noChangeArrowheads="1"/>
          </p:cNvSpPr>
          <p:nvPr>
            <p:custDataLst>
              <p:tags r:id="rId2"/>
            </p:custDataLst>
          </p:nvPr>
        </p:nvSpPr>
        <p:spPr bwMode="auto">
          <a:xfrm>
            <a:off x="2660138" y="3585429"/>
            <a:ext cx="1620224" cy="539704"/>
          </a:xfrm>
          <a:prstGeom prst="chevron">
            <a:avLst>
              <a:gd name="adj" fmla="val 20523"/>
            </a:avLst>
          </a:prstGeom>
          <a:solidFill>
            <a:schemeClr val="tx2">
              <a:lumMod val="40000"/>
              <a:lumOff val="60000"/>
            </a:schemeClr>
          </a:solidFill>
          <a:ln w="9525" cap="flat" cmpd="sng" algn="ctr">
            <a:solidFill>
              <a:schemeClr val="bg2"/>
            </a:solidFill>
            <a:prstDash val="solid"/>
            <a:miter lim="800000"/>
            <a:headEnd type="none" w="med" len="med"/>
            <a:tailEnd type="none" w="med" len="med"/>
          </a:ln>
          <a:effectLst>
            <a:outerShdw blurRad="50800" dist="38099" dir="2700015" rotWithShape="0">
              <a:scrgbClr r="0" g="0" b="0">
                <a:alpha val="40000"/>
              </a:scrgbClr>
            </a:outerShdw>
          </a:effectLst>
        </p:spPr>
        <p:txBody>
          <a:bodyPr lIns="67500" anchor="ctr"/>
          <a:lstStyle/>
          <a:p>
            <a:pPr marL="1191" lvl="1">
              <a:lnSpc>
                <a:spcPct val="90000"/>
              </a:lnSpc>
            </a:pPr>
            <a:r>
              <a:rPr lang="en-GB" sz="1200" b="1" dirty="0">
                <a:solidFill>
                  <a:schemeClr val="bg1"/>
                </a:solidFill>
              </a:rPr>
              <a:t>Legislation and other initiatives</a:t>
            </a:r>
          </a:p>
        </p:txBody>
      </p:sp>
      <p:sp>
        <p:nvSpPr>
          <p:cNvPr id="15" name="AutoShape 3">
            <a:extLst>
              <a:ext uri="{FF2B5EF4-FFF2-40B4-BE49-F238E27FC236}">
                <a16:creationId xmlns:a16="http://schemas.microsoft.com/office/drawing/2014/main" id="{B4687E6A-59BA-429F-8536-D56DF96D95A2}"/>
              </a:ext>
            </a:extLst>
          </p:cNvPr>
          <p:cNvSpPr>
            <a:spLocks noChangeArrowheads="1"/>
          </p:cNvSpPr>
          <p:nvPr>
            <p:custDataLst>
              <p:tags r:id="rId3"/>
            </p:custDataLst>
          </p:nvPr>
        </p:nvSpPr>
        <p:spPr bwMode="auto">
          <a:xfrm>
            <a:off x="4245898" y="3585429"/>
            <a:ext cx="2616614" cy="539704"/>
          </a:xfrm>
          <a:prstGeom prst="chevron">
            <a:avLst>
              <a:gd name="adj" fmla="val 20523"/>
            </a:avLst>
          </a:prstGeom>
          <a:solidFill>
            <a:schemeClr val="tx2">
              <a:lumMod val="60000"/>
              <a:lumOff val="40000"/>
            </a:schemeClr>
          </a:solidFill>
          <a:ln w="9525" cap="flat" cmpd="sng" algn="ctr">
            <a:solidFill>
              <a:schemeClr val="bg2"/>
            </a:solidFill>
            <a:prstDash val="solid"/>
            <a:miter lim="800000"/>
            <a:headEnd type="none" w="med" len="med"/>
            <a:tailEnd type="none" w="med" len="med"/>
          </a:ln>
          <a:effectLst>
            <a:outerShdw blurRad="50800" dist="38099" dir="2700015" rotWithShape="0">
              <a:scrgbClr r="0" g="0" b="0">
                <a:alpha val="40000"/>
              </a:scrgbClr>
            </a:outerShdw>
          </a:effectLst>
        </p:spPr>
        <p:txBody>
          <a:bodyPr lIns="67500" anchor="ctr"/>
          <a:lstStyle/>
          <a:p>
            <a:pPr marL="1191" lvl="1">
              <a:lnSpc>
                <a:spcPct val="90000"/>
              </a:lnSpc>
            </a:pPr>
            <a:r>
              <a:rPr lang="en-GB" sz="1200" b="1" dirty="0">
                <a:solidFill>
                  <a:schemeClr val="bg1"/>
                </a:solidFill>
              </a:rPr>
              <a:t>Treatment and extraction</a:t>
            </a:r>
          </a:p>
        </p:txBody>
      </p:sp>
      <p:sp>
        <p:nvSpPr>
          <p:cNvPr id="16" name="AutoShape 3">
            <a:extLst>
              <a:ext uri="{FF2B5EF4-FFF2-40B4-BE49-F238E27FC236}">
                <a16:creationId xmlns:a16="http://schemas.microsoft.com/office/drawing/2014/main" id="{BD93DE3A-E17B-4000-9B72-C7C6FFB7D4A3}"/>
              </a:ext>
            </a:extLst>
          </p:cNvPr>
          <p:cNvSpPr>
            <a:spLocks noChangeArrowheads="1"/>
          </p:cNvSpPr>
          <p:nvPr>
            <p:custDataLst>
              <p:tags r:id="rId4"/>
            </p:custDataLst>
          </p:nvPr>
        </p:nvSpPr>
        <p:spPr bwMode="auto">
          <a:xfrm>
            <a:off x="6840208" y="3594002"/>
            <a:ext cx="1620224" cy="539704"/>
          </a:xfrm>
          <a:prstGeom prst="chevron">
            <a:avLst>
              <a:gd name="adj" fmla="val 20523"/>
            </a:avLst>
          </a:prstGeom>
          <a:solidFill>
            <a:schemeClr val="tx2"/>
          </a:solidFill>
          <a:ln w="9525" cap="flat" cmpd="sng" algn="ctr">
            <a:solidFill>
              <a:schemeClr val="bg2"/>
            </a:solidFill>
            <a:prstDash val="solid"/>
            <a:miter lim="800000"/>
            <a:headEnd type="none" w="med" len="med"/>
            <a:tailEnd type="none" w="med" len="med"/>
          </a:ln>
          <a:effectLst>
            <a:outerShdw blurRad="50800" dist="38099" dir="2700015" rotWithShape="0">
              <a:scrgbClr r="0" g="0" b="0">
                <a:alpha val="40000"/>
              </a:scrgbClr>
            </a:outerShdw>
          </a:effectLst>
        </p:spPr>
        <p:txBody>
          <a:bodyPr lIns="67500" anchor="ctr"/>
          <a:lstStyle/>
          <a:p>
            <a:pPr marL="1191" lvl="1">
              <a:lnSpc>
                <a:spcPct val="90000"/>
              </a:lnSpc>
            </a:pPr>
            <a:r>
              <a:rPr lang="en-GB" sz="1200" b="1" dirty="0">
                <a:solidFill>
                  <a:schemeClr val="bg1"/>
                </a:solidFill>
              </a:rPr>
              <a:t>End use</a:t>
            </a:r>
          </a:p>
        </p:txBody>
      </p:sp>
      <p:sp>
        <p:nvSpPr>
          <p:cNvPr id="17" name="Rectangle 7">
            <a:extLst>
              <a:ext uri="{FF2B5EF4-FFF2-40B4-BE49-F238E27FC236}">
                <a16:creationId xmlns:a16="http://schemas.microsoft.com/office/drawing/2014/main" id="{C6B7F754-6353-4D3F-A671-423DC7BA982B}"/>
              </a:ext>
            </a:extLst>
          </p:cNvPr>
          <p:cNvSpPr>
            <a:spLocks noChangeArrowheads="1"/>
          </p:cNvSpPr>
          <p:nvPr>
            <p:custDataLst>
              <p:tags r:id="rId5"/>
            </p:custDataLst>
          </p:nvPr>
        </p:nvSpPr>
        <p:spPr bwMode="auto">
          <a:xfrm>
            <a:off x="1043608" y="4236095"/>
            <a:ext cx="1525912" cy="2695580"/>
          </a:xfrm>
          <a:prstGeom prst="rect">
            <a:avLst/>
          </a:prstGeom>
          <a:noFill/>
          <a:ln w="9525">
            <a:noFill/>
            <a:miter lim="800000"/>
            <a:headEnd/>
            <a:tailEnd/>
          </a:ln>
          <a:effectLst/>
        </p:spPr>
        <p:txBody>
          <a:bodyPr vert="horz" wrap="square" lIns="68580" tIns="34290" rIns="68580" bIns="34290" numCol="1" anchor="t" anchorCtr="0" compatLnSpc="1">
            <a:prstTxWarp prst="textNoShape">
              <a:avLst/>
            </a:prstTxWarp>
          </a:bodyPr>
          <a:lstStyle>
            <a:lvl1pPr algn="l" rtl="0" eaLnBrk="1" fontAlgn="base" hangingPunct="1">
              <a:spcBef>
                <a:spcPct val="20000"/>
              </a:spcBef>
              <a:spcAft>
                <a:spcPct val="0"/>
              </a:spcAft>
              <a:defRPr sz="1600" b="1" i="1">
                <a:solidFill>
                  <a:schemeClr val="tx1"/>
                </a:solidFill>
                <a:latin typeface="+mn-lt"/>
                <a:ea typeface="+mn-ea"/>
                <a:cs typeface="+mn-cs"/>
              </a:defRPr>
            </a:lvl1pPr>
            <a:lvl2pPr marL="1588" algn="l" rtl="0" eaLnBrk="1" fontAlgn="base" hangingPunct="1">
              <a:lnSpc>
                <a:spcPct val="90000"/>
              </a:lnSpc>
              <a:spcBef>
                <a:spcPct val="10000"/>
              </a:spcBef>
              <a:spcAft>
                <a:spcPct val="0"/>
              </a:spcAft>
              <a:defRPr sz="1400">
                <a:solidFill>
                  <a:schemeClr val="tx1"/>
                </a:solidFill>
                <a:latin typeface="+mn-lt"/>
              </a:defRPr>
            </a:lvl2pPr>
            <a:lvl3pPr marL="192088" indent="-188913" algn="l" rtl="0" eaLnBrk="1" fontAlgn="base" hangingPunct="1">
              <a:lnSpc>
                <a:spcPct val="90000"/>
              </a:lnSpc>
              <a:spcBef>
                <a:spcPct val="40000"/>
              </a:spcBef>
              <a:spcAft>
                <a:spcPct val="0"/>
              </a:spcAft>
              <a:buChar char="•"/>
              <a:defRPr sz="1400">
                <a:solidFill>
                  <a:schemeClr val="tx1"/>
                </a:solidFill>
                <a:latin typeface="+mn-lt"/>
              </a:defRPr>
            </a:lvl3pPr>
            <a:lvl4pPr marL="376238" indent="-182563" algn="l" rtl="0" eaLnBrk="1" fontAlgn="base" hangingPunct="1">
              <a:lnSpc>
                <a:spcPct val="90000"/>
              </a:lnSpc>
              <a:spcBef>
                <a:spcPct val="40000"/>
              </a:spcBef>
              <a:spcAft>
                <a:spcPct val="0"/>
              </a:spcAft>
              <a:buChar char="–"/>
              <a:defRPr sz="1400">
                <a:solidFill>
                  <a:schemeClr val="tx1"/>
                </a:solidFill>
                <a:latin typeface="+mn-lt"/>
              </a:defRPr>
            </a:lvl4pPr>
            <a:lvl5pPr marL="571500" indent="-193675" algn="l" rtl="0" eaLnBrk="1" fontAlgn="base" hangingPunct="1">
              <a:lnSpc>
                <a:spcPct val="90000"/>
              </a:lnSpc>
              <a:spcBef>
                <a:spcPct val="40000"/>
              </a:spcBef>
              <a:spcAft>
                <a:spcPct val="0"/>
              </a:spcAft>
              <a:buChar char="-"/>
              <a:defRPr sz="1400">
                <a:solidFill>
                  <a:schemeClr val="tx1"/>
                </a:solidFill>
                <a:latin typeface="+mn-lt"/>
              </a:defRPr>
            </a:lvl5pPr>
            <a:lvl6pPr marL="1028700" indent="-193675" algn="l" rtl="0" eaLnBrk="1" fontAlgn="base" hangingPunct="1">
              <a:lnSpc>
                <a:spcPct val="90000"/>
              </a:lnSpc>
              <a:spcBef>
                <a:spcPct val="40000"/>
              </a:spcBef>
              <a:spcAft>
                <a:spcPct val="0"/>
              </a:spcAft>
              <a:buChar char="-"/>
              <a:defRPr sz="1400">
                <a:solidFill>
                  <a:schemeClr val="tx1"/>
                </a:solidFill>
                <a:latin typeface="+mn-lt"/>
              </a:defRPr>
            </a:lvl6pPr>
            <a:lvl7pPr marL="1485900" indent="-193675" algn="l" rtl="0" eaLnBrk="1" fontAlgn="base" hangingPunct="1">
              <a:lnSpc>
                <a:spcPct val="90000"/>
              </a:lnSpc>
              <a:spcBef>
                <a:spcPct val="40000"/>
              </a:spcBef>
              <a:spcAft>
                <a:spcPct val="0"/>
              </a:spcAft>
              <a:buChar char="-"/>
              <a:defRPr sz="1400">
                <a:solidFill>
                  <a:schemeClr val="tx1"/>
                </a:solidFill>
                <a:latin typeface="+mn-lt"/>
              </a:defRPr>
            </a:lvl7pPr>
            <a:lvl8pPr marL="1943100" indent="-193675" algn="l" rtl="0" eaLnBrk="1" fontAlgn="base" hangingPunct="1">
              <a:lnSpc>
                <a:spcPct val="90000"/>
              </a:lnSpc>
              <a:spcBef>
                <a:spcPct val="40000"/>
              </a:spcBef>
              <a:spcAft>
                <a:spcPct val="0"/>
              </a:spcAft>
              <a:buChar char="-"/>
              <a:defRPr sz="1400">
                <a:solidFill>
                  <a:schemeClr val="tx1"/>
                </a:solidFill>
                <a:latin typeface="+mn-lt"/>
              </a:defRPr>
            </a:lvl8pPr>
            <a:lvl9pPr marL="2400300" indent="-193675" algn="l" rtl="0" eaLnBrk="1" fontAlgn="base" hangingPunct="1">
              <a:lnSpc>
                <a:spcPct val="90000"/>
              </a:lnSpc>
              <a:spcBef>
                <a:spcPct val="40000"/>
              </a:spcBef>
              <a:spcAft>
                <a:spcPct val="0"/>
              </a:spcAft>
              <a:buChar char="-"/>
              <a:defRPr sz="1400">
                <a:solidFill>
                  <a:schemeClr val="tx1"/>
                </a:solidFill>
                <a:latin typeface="+mn-lt"/>
              </a:defRPr>
            </a:lvl9pPr>
          </a:lstStyle>
          <a:p>
            <a:pPr marL="133350" lvl="2" indent="-130969">
              <a:spcBef>
                <a:spcPts val="450"/>
              </a:spcBef>
              <a:buClr>
                <a:schemeClr val="tx2"/>
              </a:buClr>
              <a:buFont typeface="Wingdings"/>
              <a:buChar char="§"/>
            </a:pPr>
            <a:r>
              <a:rPr lang="en-GB" sz="1200" dirty="0">
                <a:solidFill>
                  <a:srgbClr val="000000"/>
                </a:solidFill>
              </a:rPr>
              <a:t>Need for centralized treatment plants (sludge mono-incineration and WWTP+OFMSW still to be developed in Italy)</a:t>
            </a:r>
          </a:p>
          <a:p>
            <a:pPr marL="133350" lvl="2" indent="-130969">
              <a:spcBef>
                <a:spcPts val="450"/>
              </a:spcBef>
              <a:buClr>
                <a:schemeClr val="tx2"/>
              </a:buClr>
              <a:buFont typeface="Wingdings"/>
              <a:buChar char="§"/>
            </a:pPr>
            <a:r>
              <a:rPr lang="en-GB" sz="1200" dirty="0">
                <a:solidFill>
                  <a:srgbClr val="000000"/>
                </a:solidFill>
              </a:rPr>
              <a:t>Real productivity to be assess trough pilots</a:t>
            </a:r>
          </a:p>
        </p:txBody>
      </p:sp>
      <p:sp>
        <p:nvSpPr>
          <p:cNvPr id="18" name="Rectangle 10">
            <a:extLst>
              <a:ext uri="{FF2B5EF4-FFF2-40B4-BE49-F238E27FC236}">
                <a16:creationId xmlns:a16="http://schemas.microsoft.com/office/drawing/2014/main" id="{DDA25D27-324E-4EE1-B371-CC61C6700320}"/>
              </a:ext>
            </a:extLst>
          </p:cNvPr>
          <p:cNvSpPr>
            <a:spLocks noChangeArrowheads="1"/>
          </p:cNvSpPr>
          <p:nvPr>
            <p:custDataLst>
              <p:tags r:id="rId6"/>
            </p:custDataLst>
          </p:nvPr>
        </p:nvSpPr>
        <p:spPr bwMode="auto">
          <a:xfrm>
            <a:off x="2686420" y="4253240"/>
            <a:ext cx="1525912" cy="2695580"/>
          </a:xfrm>
          <a:prstGeom prst="rect">
            <a:avLst/>
          </a:prstGeom>
          <a:noFill/>
          <a:ln w="9525">
            <a:noFill/>
            <a:miter lim="800000"/>
            <a:headEnd/>
            <a:tailEnd/>
          </a:ln>
          <a:effectLst/>
        </p:spPr>
        <p:txBody>
          <a:bodyPr vert="horz" wrap="square" lIns="68580" tIns="34290" rIns="68580" bIns="34290" numCol="1" anchor="t" anchorCtr="0" compatLnSpc="1">
            <a:prstTxWarp prst="textNoShape">
              <a:avLst/>
            </a:prstTxWarp>
          </a:bodyPr>
          <a:lstStyle>
            <a:lvl1pPr algn="l" rtl="0" eaLnBrk="1" fontAlgn="base" hangingPunct="1">
              <a:spcBef>
                <a:spcPct val="20000"/>
              </a:spcBef>
              <a:spcAft>
                <a:spcPct val="0"/>
              </a:spcAft>
              <a:defRPr sz="1600" b="1" i="1">
                <a:solidFill>
                  <a:schemeClr val="tx1"/>
                </a:solidFill>
                <a:latin typeface="+mn-lt"/>
                <a:ea typeface="+mn-ea"/>
                <a:cs typeface="+mn-cs"/>
              </a:defRPr>
            </a:lvl1pPr>
            <a:lvl2pPr marL="1588" algn="l" rtl="0" eaLnBrk="1" fontAlgn="base" hangingPunct="1">
              <a:lnSpc>
                <a:spcPct val="90000"/>
              </a:lnSpc>
              <a:spcBef>
                <a:spcPct val="10000"/>
              </a:spcBef>
              <a:spcAft>
                <a:spcPct val="0"/>
              </a:spcAft>
              <a:defRPr sz="1400">
                <a:solidFill>
                  <a:schemeClr val="tx1"/>
                </a:solidFill>
                <a:latin typeface="+mn-lt"/>
              </a:defRPr>
            </a:lvl2pPr>
            <a:lvl3pPr marL="192088" indent="-188913" algn="l" rtl="0" eaLnBrk="1" fontAlgn="base" hangingPunct="1">
              <a:lnSpc>
                <a:spcPct val="90000"/>
              </a:lnSpc>
              <a:spcBef>
                <a:spcPct val="40000"/>
              </a:spcBef>
              <a:spcAft>
                <a:spcPct val="0"/>
              </a:spcAft>
              <a:buChar char="•"/>
              <a:defRPr sz="1400">
                <a:solidFill>
                  <a:schemeClr val="tx1"/>
                </a:solidFill>
                <a:latin typeface="+mn-lt"/>
              </a:defRPr>
            </a:lvl3pPr>
            <a:lvl4pPr marL="376238" indent="-182563" algn="l" rtl="0" eaLnBrk="1" fontAlgn="base" hangingPunct="1">
              <a:lnSpc>
                <a:spcPct val="90000"/>
              </a:lnSpc>
              <a:spcBef>
                <a:spcPct val="40000"/>
              </a:spcBef>
              <a:spcAft>
                <a:spcPct val="0"/>
              </a:spcAft>
              <a:buChar char="–"/>
              <a:defRPr sz="1400">
                <a:solidFill>
                  <a:schemeClr val="tx1"/>
                </a:solidFill>
                <a:latin typeface="+mn-lt"/>
              </a:defRPr>
            </a:lvl4pPr>
            <a:lvl5pPr marL="571500" indent="-193675" algn="l" rtl="0" eaLnBrk="1" fontAlgn="base" hangingPunct="1">
              <a:lnSpc>
                <a:spcPct val="90000"/>
              </a:lnSpc>
              <a:spcBef>
                <a:spcPct val="40000"/>
              </a:spcBef>
              <a:spcAft>
                <a:spcPct val="0"/>
              </a:spcAft>
              <a:buChar char="-"/>
              <a:defRPr sz="1400">
                <a:solidFill>
                  <a:schemeClr val="tx1"/>
                </a:solidFill>
                <a:latin typeface="+mn-lt"/>
              </a:defRPr>
            </a:lvl5pPr>
            <a:lvl6pPr marL="1028700" indent="-193675" algn="l" rtl="0" eaLnBrk="1" fontAlgn="base" hangingPunct="1">
              <a:lnSpc>
                <a:spcPct val="90000"/>
              </a:lnSpc>
              <a:spcBef>
                <a:spcPct val="40000"/>
              </a:spcBef>
              <a:spcAft>
                <a:spcPct val="0"/>
              </a:spcAft>
              <a:buChar char="-"/>
              <a:defRPr sz="1400">
                <a:solidFill>
                  <a:schemeClr val="tx1"/>
                </a:solidFill>
                <a:latin typeface="+mn-lt"/>
              </a:defRPr>
            </a:lvl6pPr>
            <a:lvl7pPr marL="1485900" indent="-193675" algn="l" rtl="0" eaLnBrk="1" fontAlgn="base" hangingPunct="1">
              <a:lnSpc>
                <a:spcPct val="90000"/>
              </a:lnSpc>
              <a:spcBef>
                <a:spcPct val="40000"/>
              </a:spcBef>
              <a:spcAft>
                <a:spcPct val="0"/>
              </a:spcAft>
              <a:buChar char="-"/>
              <a:defRPr sz="1400">
                <a:solidFill>
                  <a:schemeClr val="tx1"/>
                </a:solidFill>
                <a:latin typeface="+mn-lt"/>
              </a:defRPr>
            </a:lvl7pPr>
            <a:lvl8pPr marL="1943100" indent="-193675" algn="l" rtl="0" eaLnBrk="1" fontAlgn="base" hangingPunct="1">
              <a:lnSpc>
                <a:spcPct val="90000"/>
              </a:lnSpc>
              <a:spcBef>
                <a:spcPct val="40000"/>
              </a:spcBef>
              <a:spcAft>
                <a:spcPct val="0"/>
              </a:spcAft>
              <a:buChar char="-"/>
              <a:defRPr sz="1400">
                <a:solidFill>
                  <a:schemeClr val="tx1"/>
                </a:solidFill>
                <a:latin typeface="+mn-lt"/>
              </a:defRPr>
            </a:lvl8pPr>
            <a:lvl9pPr marL="2400300" indent="-193675" algn="l" rtl="0" eaLnBrk="1" fontAlgn="base" hangingPunct="1">
              <a:lnSpc>
                <a:spcPct val="90000"/>
              </a:lnSpc>
              <a:spcBef>
                <a:spcPct val="40000"/>
              </a:spcBef>
              <a:spcAft>
                <a:spcPct val="0"/>
              </a:spcAft>
              <a:buChar char="-"/>
              <a:defRPr sz="1400">
                <a:solidFill>
                  <a:schemeClr val="tx1"/>
                </a:solidFill>
                <a:latin typeface="+mn-lt"/>
              </a:defRPr>
            </a:lvl9pPr>
          </a:lstStyle>
          <a:p>
            <a:pPr marL="133350" lvl="2" indent="-130969">
              <a:spcBef>
                <a:spcPts val="450"/>
              </a:spcBef>
              <a:buClr>
                <a:schemeClr val="tx2"/>
              </a:buClr>
              <a:buFont typeface="Wingdings"/>
              <a:buChar char="§"/>
            </a:pPr>
            <a:r>
              <a:rPr lang="en-GB" sz="1200" dirty="0">
                <a:solidFill>
                  <a:srgbClr val="000000"/>
                </a:solidFill>
              </a:rPr>
              <a:t>STRUBIAS</a:t>
            </a:r>
          </a:p>
          <a:p>
            <a:pPr marL="133350" lvl="2" indent="-130969">
              <a:spcBef>
                <a:spcPts val="450"/>
              </a:spcBef>
              <a:buClr>
                <a:schemeClr val="tx2"/>
              </a:buClr>
              <a:buFont typeface="Wingdings"/>
              <a:buChar char="§"/>
            </a:pPr>
            <a:r>
              <a:rPr lang="en-GB" sz="1200" dirty="0">
                <a:solidFill>
                  <a:srgbClr val="000000"/>
                </a:solidFill>
              </a:rPr>
              <a:t>Organic </a:t>
            </a:r>
            <a:r>
              <a:rPr lang="en-GB" sz="1200" dirty="0" err="1">
                <a:solidFill>
                  <a:srgbClr val="000000"/>
                </a:solidFill>
              </a:rPr>
              <a:t>fertilzers</a:t>
            </a:r>
            <a:r>
              <a:rPr lang="en-GB" sz="1200" dirty="0">
                <a:solidFill>
                  <a:srgbClr val="000000"/>
                </a:solidFill>
              </a:rPr>
              <a:t> regulation</a:t>
            </a:r>
          </a:p>
          <a:p>
            <a:pPr marL="133350" lvl="2" indent="-130969">
              <a:spcBef>
                <a:spcPts val="450"/>
              </a:spcBef>
              <a:buClr>
                <a:schemeClr val="tx2"/>
              </a:buClr>
              <a:buFont typeface="Wingdings"/>
              <a:buChar char="§"/>
            </a:pPr>
            <a:r>
              <a:rPr lang="en-GB" sz="1200" dirty="0">
                <a:solidFill>
                  <a:srgbClr val="000000"/>
                </a:solidFill>
              </a:rPr>
              <a:t>Italian Phosphorus platform</a:t>
            </a:r>
          </a:p>
          <a:p>
            <a:pPr marL="2381" lvl="2" indent="0">
              <a:spcBef>
                <a:spcPts val="450"/>
              </a:spcBef>
              <a:buClr>
                <a:schemeClr val="tx2"/>
              </a:buClr>
              <a:buNone/>
            </a:pPr>
            <a:endParaRPr lang="en-GB" sz="1200" dirty="0">
              <a:solidFill>
                <a:srgbClr val="000000"/>
              </a:solidFill>
            </a:endParaRPr>
          </a:p>
        </p:txBody>
      </p:sp>
      <p:sp>
        <p:nvSpPr>
          <p:cNvPr id="19" name="Rectangle 11">
            <a:extLst>
              <a:ext uri="{FF2B5EF4-FFF2-40B4-BE49-F238E27FC236}">
                <a16:creationId xmlns:a16="http://schemas.microsoft.com/office/drawing/2014/main" id="{E9E20CB5-18FA-4DE4-9B28-917D06655C64}"/>
              </a:ext>
            </a:extLst>
          </p:cNvPr>
          <p:cNvSpPr>
            <a:spLocks noChangeArrowheads="1"/>
          </p:cNvSpPr>
          <p:nvPr>
            <p:custDataLst>
              <p:tags r:id="rId7"/>
            </p:custDataLst>
          </p:nvPr>
        </p:nvSpPr>
        <p:spPr bwMode="auto">
          <a:xfrm>
            <a:off x="4299624" y="4261812"/>
            <a:ext cx="2432616" cy="2695580"/>
          </a:xfrm>
          <a:prstGeom prst="rect">
            <a:avLst/>
          </a:prstGeom>
          <a:noFill/>
          <a:ln w="9525">
            <a:noFill/>
            <a:miter lim="800000"/>
            <a:headEnd/>
            <a:tailEnd/>
          </a:ln>
          <a:effectLst/>
        </p:spPr>
        <p:txBody>
          <a:bodyPr vert="horz" wrap="square" lIns="68580" tIns="34290" rIns="68580" bIns="34290" numCol="1" anchor="t" anchorCtr="0" compatLnSpc="1">
            <a:prstTxWarp prst="textNoShape">
              <a:avLst/>
            </a:prstTxWarp>
          </a:bodyPr>
          <a:lstStyle>
            <a:lvl1pPr algn="l" rtl="0" eaLnBrk="1" fontAlgn="base" hangingPunct="1">
              <a:spcBef>
                <a:spcPct val="20000"/>
              </a:spcBef>
              <a:spcAft>
                <a:spcPct val="0"/>
              </a:spcAft>
              <a:defRPr sz="1600" b="1" i="1">
                <a:solidFill>
                  <a:schemeClr val="tx1"/>
                </a:solidFill>
                <a:latin typeface="+mn-lt"/>
                <a:ea typeface="+mn-ea"/>
                <a:cs typeface="+mn-cs"/>
              </a:defRPr>
            </a:lvl1pPr>
            <a:lvl2pPr marL="1588" algn="l" rtl="0" eaLnBrk="1" fontAlgn="base" hangingPunct="1">
              <a:lnSpc>
                <a:spcPct val="90000"/>
              </a:lnSpc>
              <a:spcBef>
                <a:spcPct val="10000"/>
              </a:spcBef>
              <a:spcAft>
                <a:spcPct val="0"/>
              </a:spcAft>
              <a:defRPr sz="1400">
                <a:solidFill>
                  <a:schemeClr val="tx1"/>
                </a:solidFill>
                <a:latin typeface="+mn-lt"/>
              </a:defRPr>
            </a:lvl2pPr>
            <a:lvl3pPr marL="192088" indent="-188913" algn="l" rtl="0" eaLnBrk="1" fontAlgn="base" hangingPunct="1">
              <a:lnSpc>
                <a:spcPct val="90000"/>
              </a:lnSpc>
              <a:spcBef>
                <a:spcPct val="40000"/>
              </a:spcBef>
              <a:spcAft>
                <a:spcPct val="0"/>
              </a:spcAft>
              <a:buChar char="•"/>
              <a:defRPr sz="1400">
                <a:solidFill>
                  <a:schemeClr val="tx1"/>
                </a:solidFill>
                <a:latin typeface="+mn-lt"/>
              </a:defRPr>
            </a:lvl3pPr>
            <a:lvl4pPr marL="376238" indent="-182563" algn="l" rtl="0" eaLnBrk="1" fontAlgn="base" hangingPunct="1">
              <a:lnSpc>
                <a:spcPct val="90000"/>
              </a:lnSpc>
              <a:spcBef>
                <a:spcPct val="40000"/>
              </a:spcBef>
              <a:spcAft>
                <a:spcPct val="0"/>
              </a:spcAft>
              <a:buChar char="–"/>
              <a:defRPr sz="1400">
                <a:solidFill>
                  <a:schemeClr val="tx1"/>
                </a:solidFill>
                <a:latin typeface="+mn-lt"/>
              </a:defRPr>
            </a:lvl4pPr>
            <a:lvl5pPr marL="571500" indent="-193675" algn="l" rtl="0" eaLnBrk="1" fontAlgn="base" hangingPunct="1">
              <a:lnSpc>
                <a:spcPct val="90000"/>
              </a:lnSpc>
              <a:spcBef>
                <a:spcPct val="40000"/>
              </a:spcBef>
              <a:spcAft>
                <a:spcPct val="0"/>
              </a:spcAft>
              <a:buChar char="-"/>
              <a:defRPr sz="1400">
                <a:solidFill>
                  <a:schemeClr val="tx1"/>
                </a:solidFill>
                <a:latin typeface="+mn-lt"/>
              </a:defRPr>
            </a:lvl5pPr>
            <a:lvl6pPr marL="1028700" indent="-193675" algn="l" rtl="0" eaLnBrk="1" fontAlgn="base" hangingPunct="1">
              <a:lnSpc>
                <a:spcPct val="90000"/>
              </a:lnSpc>
              <a:spcBef>
                <a:spcPct val="40000"/>
              </a:spcBef>
              <a:spcAft>
                <a:spcPct val="0"/>
              </a:spcAft>
              <a:buChar char="-"/>
              <a:defRPr sz="1400">
                <a:solidFill>
                  <a:schemeClr val="tx1"/>
                </a:solidFill>
                <a:latin typeface="+mn-lt"/>
              </a:defRPr>
            </a:lvl6pPr>
            <a:lvl7pPr marL="1485900" indent="-193675" algn="l" rtl="0" eaLnBrk="1" fontAlgn="base" hangingPunct="1">
              <a:lnSpc>
                <a:spcPct val="90000"/>
              </a:lnSpc>
              <a:spcBef>
                <a:spcPct val="40000"/>
              </a:spcBef>
              <a:spcAft>
                <a:spcPct val="0"/>
              </a:spcAft>
              <a:buChar char="-"/>
              <a:defRPr sz="1400">
                <a:solidFill>
                  <a:schemeClr val="tx1"/>
                </a:solidFill>
                <a:latin typeface="+mn-lt"/>
              </a:defRPr>
            </a:lvl7pPr>
            <a:lvl8pPr marL="1943100" indent="-193675" algn="l" rtl="0" eaLnBrk="1" fontAlgn="base" hangingPunct="1">
              <a:lnSpc>
                <a:spcPct val="90000"/>
              </a:lnSpc>
              <a:spcBef>
                <a:spcPct val="40000"/>
              </a:spcBef>
              <a:spcAft>
                <a:spcPct val="0"/>
              </a:spcAft>
              <a:buChar char="-"/>
              <a:defRPr sz="1400">
                <a:solidFill>
                  <a:schemeClr val="tx1"/>
                </a:solidFill>
                <a:latin typeface="+mn-lt"/>
              </a:defRPr>
            </a:lvl8pPr>
            <a:lvl9pPr marL="2400300" indent="-193675" algn="l" rtl="0" eaLnBrk="1" fontAlgn="base" hangingPunct="1">
              <a:lnSpc>
                <a:spcPct val="90000"/>
              </a:lnSpc>
              <a:spcBef>
                <a:spcPct val="40000"/>
              </a:spcBef>
              <a:spcAft>
                <a:spcPct val="0"/>
              </a:spcAft>
              <a:buChar char="-"/>
              <a:defRPr sz="1400">
                <a:solidFill>
                  <a:schemeClr val="tx1"/>
                </a:solidFill>
                <a:latin typeface="+mn-lt"/>
              </a:defRPr>
            </a:lvl9pPr>
          </a:lstStyle>
          <a:p>
            <a:pPr marL="133350" lvl="2" indent="-130969">
              <a:spcBef>
                <a:spcPts val="450"/>
              </a:spcBef>
              <a:buClr>
                <a:schemeClr val="tx2"/>
              </a:buClr>
              <a:buFont typeface="Wingdings"/>
              <a:buChar char="§"/>
            </a:pPr>
            <a:r>
              <a:rPr lang="it-IT" sz="1200" dirty="0" err="1">
                <a:solidFill>
                  <a:srgbClr val="000000"/>
                </a:solidFill>
              </a:rPr>
              <a:t>Is</a:t>
            </a:r>
            <a:r>
              <a:rPr lang="it-IT" sz="1200" dirty="0">
                <a:solidFill>
                  <a:srgbClr val="000000"/>
                </a:solidFill>
              </a:rPr>
              <a:t> the CAP project «big» </a:t>
            </a:r>
            <a:r>
              <a:rPr lang="it-IT" sz="1200" dirty="0" err="1">
                <a:solidFill>
                  <a:srgbClr val="000000"/>
                </a:solidFill>
              </a:rPr>
              <a:t>enough</a:t>
            </a:r>
            <a:r>
              <a:rPr lang="it-IT" sz="1200" dirty="0">
                <a:solidFill>
                  <a:srgbClr val="000000"/>
                </a:solidFill>
              </a:rPr>
              <a:t> to </a:t>
            </a:r>
            <a:r>
              <a:rPr lang="it-IT" sz="1200" dirty="0" err="1">
                <a:solidFill>
                  <a:srgbClr val="000000"/>
                </a:solidFill>
              </a:rPr>
              <a:t>ensure</a:t>
            </a:r>
            <a:r>
              <a:rPr lang="it-IT" sz="1200" dirty="0">
                <a:solidFill>
                  <a:srgbClr val="000000"/>
                </a:solidFill>
              </a:rPr>
              <a:t> </a:t>
            </a:r>
            <a:r>
              <a:rPr lang="it-IT" sz="1200" dirty="0" err="1">
                <a:solidFill>
                  <a:srgbClr val="000000"/>
                </a:solidFill>
              </a:rPr>
              <a:t>profitability</a:t>
            </a:r>
            <a:r>
              <a:rPr lang="it-IT" sz="1200" dirty="0">
                <a:solidFill>
                  <a:srgbClr val="000000"/>
                </a:solidFill>
              </a:rPr>
              <a:t>?</a:t>
            </a:r>
          </a:p>
          <a:p>
            <a:pPr marL="133350" lvl="2" indent="-130969">
              <a:spcBef>
                <a:spcPts val="450"/>
              </a:spcBef>
              <a:buClr>
                <a:schemeClr val="tx2"/>
              </a:buClr>
              <a:buFont typeface="Wingdings"/>
              <a:buChar char="§"/>
            </a:pPr>
            <a:r>
              <a:rPr lang="en-GB" sz="1200" dirty="0">
                <a:solidFill>
                  <a:srgbClr val="000000"/>
                </a:solidFill>
              </a:rPr>
              <a:t>Which is the most suitable technical solution for the CAP case</a:t>
            </a:r>
            <a:endParaRPr lang="it-IT" sz="1200" dirty="0">
              <a:solidFill>
                <a:srgbClr val="000000"/>
              </a:solidFill>
            </a:endParaRPr>
          </a:p>
          <a:p>
            <a:pPr marL="133350" lvl="2" indent="-130969">
              <a:spcBef>
                <a:spcPts val="450"/>
              </a:spcBef>
              <a:buClr>
                <a:schemeClr val="tx2"/>
              </a:buClr>
              <a:buFont typeface="Wingdings"/>
              <a:buChar char="§"/>
            </a:pPr>
            <a:r>
              <a:rPr lang="it-IT" sz="1200" dirty="0" err="1">
                <a:solidFill>
                  <a:srgbClr val="000000"/>
                </a:solidFill>
              </a:rPr>
              <a:t>Which</a:t>
            </a:r>
            <a:r>
              <a:rPr lang="it-IT" sz="1200" dirty="0">
                <a:solidFill>
                  <a:srgbClr val="000000"/>
                </a:solidFill>
              </a:rPr>
              <a:t> </a:t>
            </a:r>
            <a:r>
              <a:rPr lang="it-IT" sz="1200" dirty="0" err="1">
                <a:solidFill>
                  <a:srgbClr val="000000"/>
                </a:solidFill>
              </a:rPr>
              <a:t>is</a:t>
            </a:r>
            <a:r>
              <a:rPr lang="it-IT" sz="1200" dirty="0">
                <a:solidFill>
                  <a:srgbClr val="000000"/>
                </a:solidFill>
              </a:rPr>
              <a:t> the best business model?</a:t>
            </a:r>
          </a:p>
          <a:p>
            <a:pPr marL="271463" lvl="3" indent="-130969">
              <a:spcBef>
                <a:spcPts val="450"/>
              </a:spcBef>
              <a:buClr>
                <a:schemeClr val="tx2"/>
              </a:buClr>
              <a:buFont typeface="Wingdings"/>
              <a:buChar char="§"/>
            </a:pPr>
            <a:r>
              <a:rPr lang="it-IT" sz="1200" dirty="0" err="1">
                <a:solidFill>
                  <a:srgbClr val="000000"/>
                </a:solidFill>
              </a:rPr>
              <a:t>Decentralized</a:t>
            </a:r>
            <a:r>
              <a:rPr lang="it-IT" sz="1200" dirty="0">
                <a:solidFill>
                  <a:srgbClr val="000000"/>
                </a:solidFill>
              </a:rPr>
              <a:t> P-</a:t>
            </a:r>
            <a:r>
              <a:rPr lang="it-IT" sz="1200" dirty="0" err="1">
                <a:solidFill>
                  <a:srgbClr val="000000"/>
                </a:solidFill>
              </a:rPr>
              <a:t>extraction</a:t>
            </a:r>
            <a:r>
              <a:rPr lang="it-IT" sz="1200" dirty="0">
                <a:solidFill>
                  <a:srgbClr val="000000"/>
                </a:solidFill>
              </a:rPr>
              <a:t> plants?</a:t>
            </a:r>
          </a:p>
          <a:p>
            <a:pPr marL="271463" lvl="3" indent="-130969">
              <a:spcBef>
                <a:spcPts val="450"/>
              </a:spcBef>
              <a:buClr>
                <a:schemeClr val="tx2"/>
              </a:buClr>
              <a:buFont typeface="Wingdings"/>
              <a:buChar char="§"/>
            </a:pPr>
            <a:r>
              <a:rPr lang="it-IT" sz="1200" dirty="0">
                <a:solidFill>
                  <a:srgbClr val="000000"/>
                </a:solidFill>
              </a:rPr>
              <a:t>One </a:t>
            </a:r>
            <a:r>
              <a:rPr lang="it-IT" sz="1200" dirty="0" err="1">
                <a:solidFill>
                  <a:srgbClr val="000000"/>
                </a:solidFill>
              </a:rPr>
              <a:t>unique</a:t>
            </a:r>
            <a:r>
              <a:rPr lang="it-IT" sz="1200" dirty="0">
                <a:solidFill>
                  <a:srgbClr val="000000"/>
                </a:solidFill>
              </a:rPr>
              <a:t> </a:t>
            </a:r>
            <a:r>
              <a:rPr lang="it-IT" sz="1200" dirty="0" err="1">
                <a:solidFill>
                  <a:srgbClr val="000000"/>
                </a:solidFill>
              </a:rPr>
              <a:t>regional</a:t>
            </a:r>
            <a:r>
              <a:rPr lang="it-IT" sz="1200" dirty="0">
                <a:solidFill>
                  <a:srgbClr val="000000"/>
                </a:solidFill>
              </a:rPr>
              <a:t> platform?</a:t>
            </a:r>
          </a:p>
          <a:p>
            <a:pPr marL="271463" lvl="3" indent="-130969">
              <a:spcBef>
                <a:spcPts val="450"/>
              </a:spcBef>
              <a:buClr>
                <a:schemeClr val="tx2"/>
              </a:buClr>
              <a:buFont typeface="Wingdings"/>
              <a:buChar char="§"/>
            </a:pPr>
            <a:r>
              <a:rPr lang="it-IT" sz="1200" dirty="0">
                <a:solidFill>
                  <a:srgbClr val="000000"/>
                </a:solidFill>
              </a:rPr>
              <a:t>Export of </a:t>
            </a:r>
            <a:r>
              <a:rPr lang="it-IT" sz="1200" dirty="0" err="1">
                <a:solidFill>
                  <a:srgbClr val="000000"/>
                </a:solidFill>
              </a:rPr>
              <a:t>ashes</a:t>
            </a:r>
            <a:r>
              <a:rPr lang="it-IT" sz="1200" dirty="0">
                <a:solidFill>
                  <a:srgbClr val="000000"/>
                </a:solidFill>
              </a:rPr>
              <a:t>?</a:t>
            </a:r>
          </a:p>
        </p:txBody>
      </p:sp>
      <p:sp>
        <p:nvSpPr>
          <p:cNvPr id="20" name="Rectangle 12">
            <a:extLst>
              <a:ext uri="{FF2B5EF4-FFF2-40B4-BE49-F238E27FC236}">
                <a16:creationId xmlns:a16="http://schemas.microsoft.com/office/drawing/2014/main" id="{AF9D44D4-B209-4C88-A7B3-E8DC87BCDA69}"/>
              </a:ext>
            </a:extLst>
          </p:cNvPr>
          <p:cNvSpPr>
            <a:spLocks noChangeArrowheads="1"/>
          </p:cNvSpPr>
          <p:nvPr>
            <p:custDataLst>
              <p:tags r:id="rId8"/>
            </p:custDataLst>
          </p:nvPr>
        </p:nvSpPr>
        <p:spPr bwMode="auto">
          <a:xfrm>
            <a:off x="6862512" y="4261812"/>
            <a:ext cx="1525912" cy="2695580"/>
          </a:xfrm>
          <a:prstGeom prst="rect">
            <a:avLst/>
          </a:prstGeom>
          <a:noFill/>
          <a:ln w="9525">
            <a:noFill/>
            <a:miter lim="800000"/>
            <a:headEnd/>
            <a:tailEnd/>
          </a:ln>
          <a:effectLst/>
        </p:spPr>
        <p:txBody>
          <a:bodyPr vert="horz" wrap="square" lIns="68580" tIns="34290" rIns="68580" bIns="34290" numCol="1" anchor="t" anchorCtr="0" compatLnSpc="1">
            <a:prstTxWarp prst="textNoShape">
              <a:avLst/>
            </a:prstTxWarp>
          </a:bodyPr>
          <a:lstStyle>
            <a:lvl1pPr algn="l" rtl="0" eaLnBrk="1" fontAlgn="base" hangingPunct="1">
              <a:spcBef>
                <a:spcPct val="20000"/>
              </a:spcBef>
              <a:spcAft>
                <a:spcPct val="0"/>
              </a:spcAft>
              <a:defRPr sz="1600" b="1" i="1">
                <a:solidFill>
                  <a:schemeClr val="tx1"/>
                </a:solidFill>
                <a:latin typeface="+mn-lt"/>
                <a:ea typeface="+mn-ea"/>
                <a:cs typeface="+mn-cs"/>
              </a:defRPr>
            </a:lvl1pPr>
            <a:lvl2pPr marL="1588" algn="l" rtl="0" eaLnBrk="1" fontAlgn="base" hangingPunct="1">
              <a:lnSpc>
                <a:spcPct val="90000"/>
              </a:lnSpc>
              <a:spcBef>
                <a:spcPct val="10000"/>
              </a:spcBef>
              <a:spcAft>
                <a:spcPct val="0"/>
              </a:spcAft>
              <a:defRPr sz="1400">
                <a:solidFill>
                  <a:schemeClr val="tx1"/>
                </a:solidFill>
                <a:latin typeface="+mn-lt"/>
              </a:defRPr>
            </a:lvl2pPr>
            <a:lvl3pPr marL="192088" indent="-188913" algn="l" rtl="0" eaLnBrk="1" fontAlgn="base" hangingPunct="1">
              <a:lnSpc>
                <a:spcPct val="90000"/>
              </a:lnSpc>
              <a:spcBef>
                <a:spcPct val="40000"/>
              </a:spcBef>
              <a:spcAft>
                <a:spcPct val="0"/>
              </a:spcAft>
              <a:buChar char="•"/>
              <a:defRPr sz="1400">
                <a:solidFill>
                  <a:schemeClr val="tx1"/>
                </a:solidFill>
                <a:latin typeface="+mn-lt"/>
              </a:defRPr>
            </a:lvl3pPr>
            <a:lvl4pPr marL="376238" indent="-182563" algn="l" rtl="0" eaLnBrk="1" fontAlgn="base" hangingPunct="1">
              <a:lnSpc>
                <a:spcPct val="90000"/>
              </a:lnSpc>
              <a:spcBef>
                <a:spcPct val="40000"/>
              </a:spcBef>
              <a:spcAft>
                <a:spcPct val="0"/>
              </a:spcAft>
              <a:buChar char="–"/>
              <a:defRPr sz="1400">
                <a:solidFill>
                  <a:schemeClr val="tx1"/>
                </a:solidFill>
                <a:latin typeface="+mn-lt"/>
              </a:defRPr>
            </a:lvl4pPr>
            <a:lvl5pPr marL="571500" indent="-193675" algn="l" rtl="0" eaLnBrk="1" fontAlgn="base" hangingPunct="1">
              <a:lnSpc>
                <a:spcPct val="90000"/>
              </a:lnSpc>
              <a:spcBef>
                <a:spcPct val="40000"/>
              </a:spcBef>
              <a:spcAft>
                <a:spcPct val="0"/>
              </a:spcAft>
              <a:buChar char="-"/>
              <a:defRPr sz="1400">
                <a:solidFill>
                  <a:schemeClr val="tx1"/>
                </a:solidFill>
                <a:latin typeface="+mn-lt"/>
              </a:defRPr>
            </a:lvl5pPr>
            <a:lvl6pPr marL="1028700" indent="-193675" algn="l" rtl="0" eaLnBrk="1" fontAlgn="base" hangingPunct="1">
              <a:lnSpc>
                <a:spcPct val="90000"/>
              </a:lnSpc>
              <a:spcBef>
                <a:spcPct val="40000"/>
              </a:spcBef>
              <a:spcAft>
                <a:spcPct val="0"/>
              </a:spcAft>
              <a:buChar char="-"/>
              <a:defRPr sz="1400">
                <a:solidFill>
                  <a:schemeClr val="tx1"/>
                </a:solidFill>
                <a:latin typeface="+mn-lt"/>
              </a:defRPr>
            </a:lvl6pPr>
            <a:lvl7pPr marL="1485900" indent="-193675" algn="l" rtl="0" eaLnBrk="1" fontAlgn="base" hangingPunct="1">
              <a:lnSpc>
                <a:spcPct val="90000"/>
              </a:lnSpc>
              <a:spcBef>
                <a:spcPct val="40000"/>
              </a:spcBef>
              <a:spcAft>
                <a:spcPct val="0"/>
              </a:spcAft>
              <a:buChar char="-"/>
              <a:defRPr sz="1400">
                <a:solidFill>
                  <a:schemeClr val="tx1"/>
                </a:solidFill>
                <a:latin typeface="+mn-lt"/>
              </a:defRPr>
            </a:lvl7pPr>
            <a:lvl8pPr marL="1943100" indent="-193675" algn="l" rtl="0" eaLnBrk="1" fontAlgn="base" hangingPunct="1">
              <a:lnSpc>
                <a:spcPct val="90000"/>
              </a:lnSpc>
              <a:spcBef>
                <a:spcPct val="40000"/>
              </a:spcBef>
              <a:spcAft>
                <a:spcPct val="0"/>
              </a:spcAft>
              <a:buChar char="-"/>
              <a:defRPr sz="1400">
                <a:solidFill>
                  <a:schemeClr val="tx1"/>
                </a:solidFill>
                <a:latin typeface="+mn-lt"/>
              </a:defRPr>
            </a:lvl8pPr>
            <a:lvl9pPr marL="2400300" indent="-193675" algn="l" rtl="0" eaLnBrk="1" fontAlgn="base" hangingPunct="1">
              <a:lnSpc>
                <a:spcPct val="90000"/>
              </a:lnSpc>
              <a:spcBef>
                <a:spcPct val="40000"/>
              </a:spcBef>
              <a:spcAft>
                <a:spcPct val="0"/>
              </a:spcAft>
              <a:buChar char="-"/>
              <a:defRPr sz="1400">
                <a:solidFill>
                  <a:schemeClr val="tx1"/>
                </a:solidFill>
                <a:latin typeface="+mn-lt"/>
              </a:defRPr>
            </a:lvl9pPr>
          </a:lstStyle>
          <a:p>
            <a:pPr marL="133350" lvl="2" indent="-130969">
              <a:spcBef>
                <a:spcPts val="450"/>
              </a:spcBef>
              <a:buClr>
                <a:schemeClr val="tx2"/>
              </a:buClr>
              <a:buFont typeface="Wingdings"/>
              <a:buChar char="§"/>
            </a:pPr>
            <a:r>
              <a:rPr lang="en-US" sz="1200" dirty="0">
                <a:solidFill>
                  <a:srgbClr val="000000"/>
                </a:solidFill>
              </a:rPr>
              <a:t>End-users still to be involved in Italy</a:t>
            </a:r>
            <a:endParaRPr lang="en-GB" sz="1200" dirty="0">
              <a:solidFill>
                <a:srgbClr val="000000"/>
              </a:solidFill>
            </a:endParaRPr>
          </a:p>
        </p:txBody>
      </p:sp>
      <p:sp>
        <p:nvSpPr>
          <p:cNvPr id="21" name="Rettangolo 20">
            <a:extLst>
              <a:ext uri="{FF2B5EF4-FFF2-40B4-BE49-F238E27FC236}">
                <a16:creationId xmlns:a16="http://schemas.microsoft.com/office/drawing/2014/main" id="{75E60F9A-BF59-4959-A06A-FE57906B9D68}"/>
              </a:ext>
            </a:extLst>
          </p:cNvPr>
          <p:cNvSpPr/>
          <p:nvPr/>
        </p:nvSpPr>
        <p:spPr>
          <a:xfrm>
            <a:off x="980650" y="3124956"/>
            <a:ext cx="6530496" cy="1168140"/>
          </a:xfrm>
          <a:prstGeom prst="rect">
            <a:avLst/>
          </a:prstGeom>
        </p:spPr>
        <p:txBody>
          <a:bodyPr wrap="square">
            <a:spAutoFit/>
          </a:bodyPr>
          <a:lstStyle/>
          <a:p>
            <a:pPr>
              <a:lnSpc>
                <a:spcPct val="80000"/>
              </a:lnSpc>
              <a:spcBef>
                <a:spcPct val="20000"/>
              </a:spcBef>
              <a:buClr>
                <a:schemeClr val="tx2"/>
              </a:buClr>
              <a:tabLst>
                <a:tab pos="-135255" algn="l"/>
                <a:tab pos="202883" algn="l"/>
              </a:tabLst>
            </a:pPr>
            <a:r>
              <a:rPr lang="it-IT" sz="1400" b="1" dirty="0">
                <a:solidFill>
                  <a:schemeClr val="tx2"/>
                </a:solidFill>
              </a:rPr>
              <a:t>VALUE CHAIN STILL TO BE DEFINED</a:t>
            </a:r>
            <a:endParaRPr lang="it-IT" sz="1200" dirty="0">
              <a:solidFill>
                <a:schemeClr val="tx2"/>
              </a:solidFill>
            </a:endParaRPr>
          </a:p>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endParaRPr lang="it-IT" sz="1200" dirty="0">
              <a:solidFill>
                <a:schemeClr val="tx2"/>
              </a:solidFill>
            </a:endParaRPr>
          </a:p>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endParaRPr lang="it-IT" sz="1200" dirty="0">
              <a:solidFill>
                <a:schemeClr val="tx2"/>
              </a:solidFill>
            </a:endParaRPr>
          </a:p>
          <a:p>
            <a:pPr marL="257175" indent="-257175" algn="just">
              <a:lnSpc>
                <a:spcPct val="80000"/>
              </a:lnSpc>
              <a:spcBef>
                <a:spcPct val="20000"/>
              </a:spcBef>
              <a:buClr>
                <a:schemeClr val="tx2"/>
              </a:buClr>
              <a:buFont typeface="Wingdings" panose="05000000000000000000" pitchFamily="2" charset="2"/>
              <a:buChar char="§"/>
              <a:tabLst>
                <a:tab pos="-135255" algn="l"/>
                <a:tab pos="202883" algn="l"/>
              </a:tabLst>
            </a:pPr>
            <a:endParaRPr lang="it-IT" sz="1200" dirty="0">
              <a:solidFill>
                <a:schemeClr val="tx2"/>
              </a:solidFill>
            </a:endParaRPr>
          </a:p>
          <a:p>
            <a:pPr algn="just">
              <a:lnSpc>
                <a:spcPct val="80000"/>
              </a:lnSpc>
              <a:spcBef>
                <a:spcPct val="20000"/>
              </a:spcBef>
              <a:buClr>
                <a:schemeClr val="tx2"/>
              </a:buClr>
              <a:tabLst>
                <a:tab pos="-135255" algn="l"/>
                <a:tab pos="202883" algn="l"/>
              </a:tabLst>
            </a:pPr>
            <a:endParaRPr lang="it-IT" sz="1200" dirty="0">
              <a:solidFill>
                <a:schemeClr val="tx2"/>
              </a:solidFill>
            </a:endParaRPr>
          </a:p>
          <a:p>
            <a:pPr algn="just">
              <a:lnSpc>
                <a:spcPct val="80000"/>
              </a:lnSpc>
              <a:spcBef>
                <a:spcPct val="20000"/>
              </a:spcBef>
              <a:buClr>
                <a:schemeClr val="tx2"/>
              </a:buClr>
              <a:tabLst>
                <a:tab pos="-135255" algn="l"/>
                <a:tab pos="202883" algn="l"/>
              </a:tabLst>
            </a:pPr>
            <a:endParaRPr lang="it-IT" sz="1050" dirty="0">
              <a:solidFill>
                <a:schemeClr val="tx2"/>
              </a:solidFill>
            </a:endParaRPr>
          </a:p>
        </p:txBody>
      </p:sp>
    </p:spTree>
    <p:extLst>
      <p:ext uri="{BB962C8B-B14F-4D97-AF65-F5344CB8AC3E}">
        <p14:creationId xmlns:p14="http://schemas.microsoft.com/office/powerpoint/2010/main" val="568419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descr="timeline.pdf">
            <a:extLst>
              <a:ext uri="{FF2B5EF4-FFF2-40B4-BE49-F238E27FC236}">
                <a16:creationId xmlns:a16="http://schemas.microsoft.com/office/drawing/2014/main" id="{BBD9A934-80F4-4FB2-8628-9B20B70BBC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608" y="-243408"/>
            <a:ext cx="6858000" cy="4846211"/>
          </a:xfrm>
          <a:prstGeom prst="rect">
            <a:avLst/>
          </a:prstGeom>
        </p:spPr>
      </p:pic>
      <p:sp>
        <p:nvSpPr>
          <p:cNvPr id="12" name="Rettangolo 11">
            <a:extLst>
              <a:ext uri="{FF2B5EF4-FFF2-40B4-BE49-F238E27FC236}">
                <a16:creationId xmlns:a16="http://schemas.microsoft.com/office/drawing/2014/main" id="{11B66908-6EB3-42C1-A24A-A9A0F62B4EDA}"/>
              </a:ext>
            </a:extLst>
          </p:cNvPr>
          <p:cNvSpPr/>
          <p:nvPr/>
        </p:nvSpPr>
        <p:spPr>
          <a:xfrm>
            <a:off x="1813409" y="1359157"/>
            <a:ext cx="1566174" cy="461665"/>
          </a:xfrm>
          <a:prstGeom prst="rect">
            <a:avLst/>
          </a:prstGeom>
        </p:spPr>
        <p:txBody>
          <a:bodyPr wrap="square">
            <a:spAutoFit/>
          </a:bodyPr>
          <a:lstStyle/>
          <a:p>
            <a:r>
              <a:rPr lang="it-IT" sz="1200" dirty="0" err="1">
                <a:solidFill>
                  <a:schemeClr val="bg1">
                    <a:lumMod val="50000"/>
                  </a:schemeClr>
                </a:solidFill>
                <a:latin typeface="Segoe UI"/>
                <a:cs typeface="Segoe UI"/>
              </a:rPr>
              <a:t>December</a:t>
            </a:r>
            <a:r>
              <a:rPr lang="it-IT" sz="1200" dirty="0">
                <a:solidFill>
                  <a:schemeClr val="bg1">
                    <a:lumMod val="50000"/>
                  </a:schemeClr>
                </a:solidFill>
                <a:latin typeface="Segoe UI"/>
                <a:cs typeface="Segoe UI"/>
              </a:rPr>
              <a:t> 2016</a:t>
            </a:r>
          </a:p>
          <a:p>
            <a:r>
              <a:rPr lang="it-IT" sz="1200" b="1" dirty="0">
                <a:solidFill>
                  <a:schemeClr val="bg1">
                    <a:lumMod val="50000"/>
                  </a:schemeClr>
                </a:solidFill>
                <a:latin typeface="Segoe UI"/>
                <a:cs typeface="Segoe UI"/>
              </a:rPr>
              <a:t>MOU</a:t>
            </a:r>
          </a:p>
        </p:txBody>
      </p:sp>
      <p:sp>
        <p:nvSpPr>
          <p:cNvPr id="13" name="Rettangolo 12">
            <a:extLst>
              <a:ext uri="{FF2B5EF4-FFF2-40B4-BE49-F238E27FC236}">
                <a16:creationId xmlns:a16="http://schemas.microsoft.com/office/drawing/2014/main" id="{5C2DD761-4F05-4307-83E8-E2BD45DE20D4}"/>
              </a:ext>
            </a:extLst>
          </p:cNvPr>
          <p:cNvSpPr/>
          <p:nvPr/>
        </p:nvSpPr>
        <p:spPr>
          <a:xfrm>
            <a:off x="4419411" y="1510565"/>
            <a:ext cx="3032094" cy="646331"/>
          </a:xfrm>
          <a:prstGeom prst="rect">
            <a:avLst/>
          </a:prstGeom>
        </p:spPr>
        <p:txBody>
          <a:bodyPr wrap="square">
            <a:spAutoFit/>
          </a:bodyPr>
          <a:lstStyle/>
          <a:p>
            <a:r>
              <a:rPr lang="it-IT" sz="1200" dirty="0" err="1">
                <a:latin typeface="Segoe UI"/>
                <a:cs typeface="Segoe UI"/>
              </a:rPr>
              <a:t>July</a:t>
            </a:r>
            <a:r>
              <a:rPr lang="it-IT" sz="1200" dirty="0">
                <a:latin typeface="Segoe UI"/>
                <a:cs typeface="Segoe UI"/>
              </a:rPr>
              <a:t> 2018</a:t>
            </a:r>
          </a:p>
          <a:p>
            <a:r>
              <a:rPr lang="it-IT" sz="1200" b="1" dirty="0">
                <a:solidFill>
                  <a:schemeClr val="tx2"/>
                </a:solidFill>
                <a:latin typeface="Segoe UI"/>
                <a:cs typeface="Segoe UI"/>
              </a:rPr>
              <a:t>Preliminary design and </a:t>
            </a:r>
            <a:r>
              <a:rPr lang="it-IT" sz="1200" b="1" dirty="0" err="1">
                <a:solidFill>
                  <a:schemeClr val="tx2"/>
                </a:solidFill>
                <a:latin typeface="Segoe UI"/>
                <a:cs typeface="Segoe UI"/>
              </a:rPr>
              <a:t>investment</a:t>
            </a:r>
            <a:r>
              <a:rPr lang="it-IT" sz="1200" b="1" dirty="0">
                <a:solidFill>
                  <a:schemeClr val="tx2"/>
                </a:solidFill>
                <a:latin typeface="Segoe UI"/>
                <a:cs typeface="Segoe UI"/>
              </a:rPr>
              <a:t> </a:t>
            </a:r>
            <a:r>
              <a:rPr lang="it-IT" sz="1200" b="1" dirty="0" err="1">
                <a:solidFill>
                  <a:schemeClr val="tx2"/>
                </a:solidFill>
                <a:latin typeface="Segoe UI"/>
                <a:cs typeface="Segoe UI"/>
              </a:rPr>
              <a:t>approved</a:t>
            </a:r>
            <a:r>
              <a:rPr lang="it-IT" sz="1200" b="1" dirty="0">
                <a:solidFill>
                  <a:schemeClr val="tx2"/>
                </a:solidFill>
                <a:latin typeface="Segoe UI"/>
                <a:cs typeface="Segoe UI"/>
              </a:rPr>
              <a:t> by Authority</a:t>
            </a:r>
          </a:p>
        </p:txBody>
      </p:sp>
      <p:sp>
        <p:nvSpPr>
          <p:cNvPr id="14" name="Rettangolo 13">
            <a:extLst>
              <a:ext uri="{FF2B5EF4-FFF2-40B4-BE49-F238E27FC236}">
                <a16:creationId xmlns:a16="http://schemas.microsoft.com/office/drawing/2014/main" id="{914F2D1E-4F70-4248-B908-59FC3FFE3D8E}"/>
              </a:ext>
            </a:extLst>
          </p:cNvPr>
          <p:cNvSpPr/>
          <p:nvPr/>
        </p:nvSpPr>
        <p:spPr>
          <a:xfrm>
            <a:off x="6524360" y="2080333"/>
            <a:ext cx="2430270" cy="276999"/>
          </a:xfrm>
          <a:prstGeom prst="rect">
            <a:avLst/>
          </a:prstGeom>
        </p:spPr>
        <p:txBody>
          <a:bodyPr wrap="square">
            <a:spAutoFit/>
          </a:bodyPr>
          <a:lstStyle/>
          <a:p>
            <a:r>
              <a:rPr lang="it-IT" sz="1200" b="1" dirty="0">
                <a:solidFill>
                  <a:schemeClr val="tx2"/>
                </a:solidFill>
                <a:latin typeface="Segoe UI"/>
                <a:cs typeface="Segoe UI"/>
              </a:rPr>
              <a:t>Stakeholders engagement</a:t>
            </a:r>
          </a:p>
        </p:txBody>
      </p:sp>
      <p:sp>
        <p:nvSpPr>
          <p:cNvPr id="15" name="Rettangolo 14">
            <a:extLst>
              <a:ext uri="{FF2B5EF4-FFF2-40B4-BE49-F238E27FC236}">
                <a16:creationId xmlns:a16="http://schemas.microsoft.com/office/drawing/2014/main" id="{FEDB56B5-24A6-4183-8C83-5FFEB6DDB016}"/>
              </a:ext>
            </a:extLst>
          </p:cNvPr>
          <p:cNvSpPr/>
          <p:nvPr/>
        </p:nvSpPr>
        <p:spPr>
          <a:xfrm>
            <a:off x="1940317" y="2751478"/>
            <a:ext cx="2052228" cy="830997"/>
          </a:xfrm>
          <a:prstGeom prst="rect">
            <a:avLst/>
          </a:prstGeom>
        </p:spPr>
        <p:txBody>
          <a:bodyPr wrap="square">
            <a:spAutoFit/>
          </a:bodyPr>
          <a:lstStyle/>
          <a:p>
            <a:r>
              <a:rPr lang="it-IT" sz="1200" dirty="0" err="1">
                <a:latin typeface="Segoe UI"/>
                <a:cs typeface="Segoe UI"/>
              </a:rPr>
              <a:t>September</a:t>
            </a:r>
            <a:r>
              <a:rPr lang="it-IT" sz="1200" dirty="0">
                <a:latin typeface="Segoe UI"/>
                <a:cs typeface="Segoe UI"/>
              </a:rPr>
              <a:t> 2018 - </a:t>
            </a:r>
            <a:r>
              <a:rPr lang="it-IT" sz="1200" dirty="0" err="1">
                <a:latin typeface="Segoe UI"/>
                <a:cs typeface="Segoe UI"/>
              </a:rPr>
              <a:t>December</a:t>
            </a:r>
            <a:r>
              <a:rPr lang="it-IT" sz="1200" dirty="0">
                <a:latin typeface="Segoe UI"/>
                <a:cs typeface="Segoe UI"/>
              </a:rPr>
              <a:t> 2019</a:t>
            </a:r>
          </a:p>
          <a:p>
            <a:r>
              <a:rPr lang="it-IT" sz="1200" b="1" dirty="0" err="1">
                <a:solidFill>
                  <a:schemeClr val="tx2"/>
                </a:solidFill>
                <a:latin typeface="Segoe UI"/>
                <a:cs typeface="Segoe UI"/>
              </a:rPr>
              <a:t>Detailed</a:t>
            </a:r>
            <a:r>
              <a:rPr lang="it-IT" sz="1200" b="1" dirty="0">
                <a:solidFill>
                  <a:schemeClr val="tx2"/>
                </a:solidFill>
                <a:latin typeface="Segoe UI"/>
                <a:cs typeface="Segoe UI"/>
              </a:rPr>
              <a:t> design and </a:t>
            </a:r>
            <a:r>
              <a:rPr lang="it-IT" sz="1200" b="1" dirty="0" err="1">
                <a:solidFill>
                  <a:schemeClr val="tx2"/>
                </a:solidFill>
                <a:latin typeface="Segoe UI"/>
                <a:cs typeface="Segoe UI"/>
              </a:rPr>
              <a:t>permits</a:t>
            </a:r>
            <a:endParaRPr lang="it-IT" sz="1200" b="1" dirty="0">
              <a:solidFill>
                <a:schemeClr val="tx2"/>
              </a:solidFill>
              <a:latin typeface="Segoe UI"/>
              <a:cs typeface="Segoe UI"/>
            </a:endParaRPr>
          </a:p>
        </p:txBody>
      </p:sp>
      <p:sp>
        <p:nvSpPr>
          <p:cNvPr id="16" name="Rettangolo 15">
            <a:extLst>
              <a:ext uri="{FF2B5EF4-FFF2-40B4-BE49-F238E27FC236}">
                <a16:creationId xmlns:a16="http://schemas.microsoft.com/office/drawing/2014/main" id="{59D1E2F5-5E4D-4432-A3F8-55E05E1BC71A}"/>
              </a:ext>
            </a:extLst>
          </p:cNvPr>
          <p:cNvSpPr/>
          <p:nvPr/>
        </p:nvSpPr>
        <p:spPr>
          <a:xfrm>
            <a:off x="1559868" y="1987999"/>
            <a:ext cx="2119545" cy="461665"/>
          </a:xfrm>
          <a:prstGeom prst="rect">
            <a:avLst/>
          </a:prstGeom>
        </p:spPr>
        <p:txBody>
          <a:bodyPr wrap="square">
            <a:spAutoFit/>
          </a:bodyPr>
          <a:lstStyle/>
          <a:p>
            <a:r>
              <a:rPr lang="it-IT" sz="1200" dirty="0" err="1">
                <a:latin typeface="Segoe UI"/>
                <a:cs typeface="Segoe UI"/>
              </a:rPr>
              <a:t>December</a:t>
            </a:r>
            <a:r>
              <a:rPr lang="it-IT" sz="1200" dirty="0">
                <a:latin typeface="Segoe UI"/>
                <a:cs typeface="Segoe UI"/>
              </a:rPr>
              <a:t> 2018 - </a:t>
            </a:r>
          </a:p>
          <a:p>
            <a:r>
              <a:rPr lang="it-IT" sz="1200" b="1" dirty="0">
                <a:solidFill>
                  <a:schemeClr val="tx2"/>
                </a:solidFill>
                <a:latin typeface="Segoe UI"/>
                <a:cs typeface="Segoe UI"/>
              </a:rPr>
              <a:t>GO from </a:t>
            </a:r>
            <a:r>
              <a:rPr lang="it-IT" sz="1200" b="1" dirty="0" err="1">
                <a:solidFill>
                  <a:schemeClr val="tx2"/>
                </a:solidFill>
                <a:latin typeface="Segoe UI"/>
                <a:cs typeface="Segoe UI"/>
              </a:rPr>
              <a:t>municipalities</a:t>
            </a:r>
            <a:endParaRPr lang="it-IT" sz="1200" b="1" dirty="0">
              <a:solidFill>
                <a:schemeClr val="tx2"/>
              </a:solidFill>
              <a:latin typeface="Segoe UI"/>
              <a:cs typeface="Segoe UI"/>
            </a:endParaRPr>
          </a:p>
        </p:txBody>
      </p:sp>
      <p:sp>
        <p:nvSpPr>
          <p:cNvPr id="17" name="Rettangolo 16">
            <a:extLst>
              <a:ext uri="{FF2B5EF4-FFF2-40B4-BE49-F238E27FC236}">
                <a16:creationId xmlns:a16="http://schemas.microsoft.com/office/drawing/2014/main" id="{12A603CB-CFBC-45A1-A0BF-9CDABE83BE3C}"/>
              </a:ext>
            </a:extLst>
          </p:cNvPr>
          <p:cNvSpPr/>
          <p:nvPr/>
        </p:nvSpPr>
        <p:spPr>
          <a:xfrm>
            <a:off x="1637676" y="3785997"/>
            <a:ext cx="1674186" cy="461665"/>
          </a:xfrm>
          <a:prstGeom prst="rect">
            <a:avLst/>
          </a:prstGeom>
        </p:spPr>
        <p:txBody>
          <a:bodyPr wrap="square">
            <a:spAutoFit/>
          </a:bodyPr>
          <a:lstStyle/>
          <a:p>
            <a:r>
              <a:rPr lang="it-IT" sz="1200" dirty="0" err="1">
                <a:latin typeface="Segoe UI"/>
                <a:cs typeface="Segoe UI"/>
              </a:rPr>
              <a:t>June</a:t>
            </a:r>
            <a:r>
              <a:rPr lang="it-IT" sz="1200" dirty="0">
                <a:latin typeface="Segoe UI"/>
                <a:cs typeface="Segoe UI"/>
              </a:rPr>
              <a:t> 2020</a:t>
            </a:r>
          </a:p>
          <a:p>
            <a:r>
              <a:rPr lang="it-IT" sz="1200" b="1" dirty="0" err="1">
                <a:solidFill>
                  <a:schemeClr val="tx2"/>
                </a:solidFill>
                <a:latin typeface="Segoe UI"/>
                <a:cs typeface="Segoe UI"/>
              </a:rPr>
              <a:t>Tendering</a:t>
            </a:r>
            <a:endParaRPr lang="it-IT" sz="1200" b="1" dirty="0">
              <a:solidFill>
                <a:schemeClr val="tx2"/>
              </a:solidFill>
              <a:latin typeface="Segoe UI"/>
              <a:cs typeface="Segoe UI"/>
            </a:endParaRPr>
          </a:p>
        </p:txBody>
      </p:sp>
      <p:sp>
        <p:nvSpPr>
          <p:cNvPr id="18" name="Rettangolo 17">
            <a:extLst>
              <a:ext uri="{FF2B5EF4-FFF2-40B4-BE49-F238E27FC236}">
                <a16:creationId xmlns:a16="http://schemas.microsoft.com/office/drawing/2014/main" id="{9746AA33-BFF6-42A8-9B82-D00A3D2A312C}"/>
              </a:ext>
            </a:extLst>
          </p:cNvPr>
          <p:cNvSpPr/>
          <p:nvPr/>
        </p:nvSpPr>
        <p:spPr>
          <a:xfrm>
            <a:off x="3751623" y="3582475"/>
            <a:ext cx="1458162" cy="830997"/>
          </a:xfrm>
          <a:prstGeom prst="rect">
            <a:avLst/>
          </a:prstGeom>
        </p:spPr>
        <p:txBody>
          <a:bodyPr wrap="square">
            <a:spAutoFit/>
          </a:bodyPr>
          <a:lstStyle/>
          <a:p>
            <a:r>
              <a:rPr lang="it-IT" sz="1200" dirty="0" err="1">
                <a:latin typeface="Segoe UI"/>
                <a:cs typeface="Segoe UI"/>
              </a:rPr>
              <a:t>December</a:t>
            </a:r>
            <a:r>
              <a:rPr lang="it-IT" sz="1200" dirty="0">
                <a:latin typeface="Segoe UI"/>
                <a:cs typeface="Segoe UI"/>
              </a:rPr>
              <a:t> 2020</a:t>
            </a:r>
          </a:p>
          <a:p>
            <a:r>
              <a:rPr lang="it-IT" sz="1200" b="1" dirty="0">
                <a:solidFill>
                  <a:schemeClr val="tx2"/>
                </a:solidFill>
                <a:latin typeface="Segoe UI"/>
                <a:cs typeface="Segoe UI"/>
              </a:rPr>
              <a:t>Works </a:t>
            </a:r>
            <a:r>
              <a:rPr lang="en-GB" sz="1200" b="1" dirty="0">
                <a:solidFill>
                  <a:schemeClr val="tx2"/>
                </a:solidFill>
                <a:latin typeface="Segoe UI"/>
                <a:cs typeface="Segoe UI"/>
              </a:rPr>
              <a:t>Commencement</a:t>
            </a:r>
            <a:r>
              <a:rPr lang="it-IT" sz="1200" b="1" dirty="0">
                <a:solidFill>
                  <a:schemeClr val="tx2"/>
                </a:solidFill>
                <a:latin typeface="Segoe UI"/>
                <a:cs typeface="Segoe UI"/>
              </a:rPr>
              <a:t> date</a:t>
            </a:r>
          </a:p>
        </p:txBody>
      </p:sp>
      <p:sp>
        <p:nvSpPr>
          <p:cNvPr id="19" name="Rettangolo 18">
            <a:extLst>
              <a:ext uri="{FF2B5EF4-FFF2-40B4-BE49-F238E27FC236}">
                <a16:creationId xmlns:a16="http://schemas.microsoft.com/office/drawing/2014/main" id="{98C10D3B-85AC-4FC1-94D0-E86BF9884F65}"/>
              </a:ext>
            </a:extLst>
          </p:cNvPr>
          <p:cNvSpPr/>
          <p:nvPr/>
        </p:nvSpPr>
        <p:spPr>
          <a:xfrm>
            <a:off x="5309225" y="3996381"/>
            <a:ext cx="2430270" cy="276999"/>
          </a:xfrm>
          <a:prstGeom prst="rect">
            <a:avLst/>
          </a:prstGeom>
        </p:spPr>
        <p:txBody>
          <a:bodyPr wrap="square">
            <a:spAutoFit/>
          </a:bodyPr>
          <a:lstStyle/>
          <a:p>
            <a:r>
              <a:rPr lang="it-IT" sz="1200" dirty="0">
                <a:latin typeface="Segoe UI"/>
                <a:cs typeface="Segoe UI"/>
              </a:rPr>
              <a:t>November 2022 – </a:t>
            </a:r>
            <a:r>
              <a:rPr lang="it-IT" sz="1200" b="1" dirty="0">
                <a:solidFill>
                  <a:schemeClr val="tx2"/>
                </a:solidFill>
                <a:latin typeface="Segoe UI"/>
                <a:cs typeface="Segoe UI"/>
              </a:rPr>
              <a:t>OFMSW</a:t>
            </a:r>
          </a:p>
        </p:txBody>
      </p:sp>
      <p:sp>
        <p:nvSpPr>
          <p:cNvPr id="20" name="Rettangolo 19">
            <a:extLst>
              <a:ext uri="{FF2B5EF4-FFF2-40B4-BE49-F238E27FC236}">
                <a16:creationId xmlns:a16="http://schemas.microsoft.com/office/drawing/2014/main" id="{0D4C8D89-D8DB-4941-A11E-33716D14BCFA}"/>
              </a:ext>
            </a:extLst>
          </p:cNvPr>
          <p:cNvSpPr/>
          <p:nvPr/>
        </p:nvSpPr>
        <p:spPr>
          <a:xfrm>
            <a:off x="5318702" y="4232121"/>
            <a:ext cx="2781690" cy="276999"/>
          </a:xfrm>
          <a:prstGeom prst="rect">
            <a:avLst/>
          </a:prstGeom>
        </p:spPr>
        <p:txBody>
          <a:bodyPr wrap="square">
            <a:spAutoFit/>
          </a:bodyPr>
          <a:lstStyle/>
          <a:p>
            <a:r>
              <a:rPr lang="it-IT" sz="1200" dirty="0">
                <a:latin typeface="Segoe UI"/>
                <a:cs typeface="Segoe UI"/>
              </a:rPr>
              <a:t>November 2023 - </a:t>
            </a:r>
            <a:r>
              <a:rPr lang="it-IT" sz="1200" b="1" dirty="0" err="1">
                <a:solidFill>
                  <a:schemeClr val="tx2"/>
                </a:solidFill>
                <a:latin typeface="Segoe UI"/>
                <a:cs typeface="Segoe UI"/>
              </a:rPr>
              <a:t>Sludge</a:t>
            </a:r>
            <a:r>
              <a:rPr lang="it-IT" sz="1200" b="1" dirty="0">
                <a:solidFill>
                  <a:schemeClr val="tx2"/>
                </a:solidFill>
                <a:latin typeface="Segoe UI"/>
                <a:cs typeface="Segoe UI"/>
              </a:rPr>
              <a:t> treatment</a:t>
            </a:r>
          </a:p>
        </p:txBody>
      </p:sp>
      <p:sp>
        <p:nvSpPr>
          <p:cNvPr id="21" name="Titel 9">
            <a:extLst>
              <a:ext uri="{FF2B5EF4-FFF2-40B4-BE49-F238E27FC236}">
                <a16:creationId xmlns:a16="http://schemas.microsoft.com/office/drawing/2014/main" id="{79BD1509-F9F1-45EE-9770-4BFF5FFBB097}"/>
              </a:ext>
            </a:extLst>
          </p:cNvPr>
          <p:cNvSpPr>
            <a:spLocks noGrp="1"/>
          </p:cNvSpPr>
          <p:nvPr>
            <p:ph type="title"/>
          </p:nvPr>
        </p:nvSpPr>
        <p:spPr>
          <a:xfrm>
            <a:off x="457200" y="188640"/>
            <a:ext cx="8229600" cy="1143000"/>
          </a:xfrm>
        </p:spPr>
        <p:txBody>
          <a:bodyPr>
            <a:normAutofit/>
          </a:bodyPr>
          <a:lstStyle/>
          <a:p>
            <a:r>
              <a:rPr lang="de-DE" sz="2400" dirty="0"/>
              <a:t>TIME SCHEDULE</a:t>
            </a:r>
          </a:p>
        </p:txBody>
      </p:sp>
      <p:pic>
        <p:nvPicPr>
          <p:cNvPr id="2" name="Immagine 1">
            <a:extLst>
              <a:ext uri="{FF2B5EF4-FFF2-40B4-BE49-F238E27FC236}">
                <a16:creationId xmlns:a16="http://schemas.microsoft.com/office/drawing/2014/main" id="{11681145-075B-46E9-94D9-F358DCCBA793}"/>
              </a:ext>
            </a:extLst>
          </p:cNvPr>
          <p:cNvPicPr>
            <a:picLocks noChangeAspect="1"/>
          </p:cNvPicPr>
          <p:nvPr/>
        </p:nvPicPr>
        <p:blipFill>
          <a:blip r:embed="rId3"/>
          <a:stretch>
            <a:fillRect/>
          </a:stretch>
        </p:blipFill>
        <p:spPr>
          <a:xfrm>
            <a:off x="0" y="5229200"/>
            <a:ext cx="9144000" cy="1606698"/>
          </a:xfrm>
          <a:prstGeom prst="rect">
            <a:avLst/>
          </a:prstGeom>
        </p:spPr>
      </p:pic>
      <p:sp>
        <p:nvSpPr>
          <p:cNvPr id="3" name="Rettangolo 2">
            <a:extLst>
              <a:ext uri="{FF2B5EF4-FFF2-40B4-BE49-F238E27FC236}">
                <a16:creationId xmlns:a16="http://schemas.microsoft.com/office/drawing/2014/main" id="{34673924-C13D-416E-B93A-6B75A6C92E50}"/>
              </a:ext>
            </a:extLst>
          </p:cNvPr>
          <p:cNvSpPr/>
          <p:nvPr/>
        </p:nvSpPr>
        <p:spPr>
          <a:xfrm>
            <a:off x="5508104" y="6199243"/>
            <a:ext cx="3321037" cy="369332"/>
          </a:xfrm>
          <a:prstGeom prst="rect">
            <a:avLst/>
          </a:prstGeom>
        </p:spPr>
        <p:txBody>
          <a:bodyPr wrap="none">
            <a:spAutoFit/>
          </a:bodyPr>
          <a:lstStyle/>
          <a:p>
            <a:r>
              <a:rPr lang="it-IT" dirty="0">
                <a:hlinkClick r:id="rId4"/>
              </a:rPr>
              <a:t>http://www.biopiattaformalab.it/</a:t>
            </a:r>
            <a:endParaRPr lang="it-IT" dirty="0"/>
          </a:p>
        </p:txBody>
      </p:sp>
      <p:sp>
        <p:nvSpPr>
          <p:cNvPr id="4" name="CasellaDiTesto 3">
            <a:extLst>
              <a:ext uri="{FF2B5EF4-FFF2-40B4-BE49-F238E27FC236}">
                <a16:creationId xmlns:a16="http://schemas.microsoft.com/office/drawing/2014/main" id="{D32BA2D9-8659-4C13-9F01-4EB9509FAF4C}"/>
              </a:ext>
            </a:extLst>
          </p:cNvPr>
          <p:cNvSpPr txBox="1"/>
          <p:nvPr/>
        </p:nvSpPr>
        <p:spPr>
          <a:xfrm>
            <a:off x="107504" y="4858652"/>
            <a:ext cx="4114800" cy="369332"/>
          </a:xfrm>
          <a:prstGeom prst="rect">
            <a:avLst/>
          </a:prstGeom>
          <a:noFill/>
        </p:spPr>
        <p:txBody>
          <a:bodyPr wrap="square" rtlCol="0">
            <a:spAutoFit/>
          </a:bodyPr>
          <a:lstStyle/>
          <a:p>
            <a:r>
              <a:rPr lang="en-GB" b="1" dirty="0">
                <a:solidFill>
                  <a:schemeClr val="tx2"/>
                </a:solidFill>
              </a:rPr>
              <a:t>We believe in Citizens participation</a:t>
            </a:r>
          </a:p>
        </p:txBody>
      </p:sp>
    </p:spTree>
    <p:extLst>
      <p:ext uri="{BB962C8B-B14F-4D97-AF65-F5344CB8AC3E}">
        <p14:creationId xmlns:p14="http://schemas.microsoft.com/office/powerpoint/2010/main" val="14715003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04664"/>
            <a:ext cx="8229600" cy="724942"/>
          </a:xfrm>
        </p:spPr>
        <p:txBody>
          <a:bodyPr>
            <a:normAutofit/>
          </a:bodyPr>
          <a:lstStyle/>
          <a:p>
            <a:r>
              <a:rPr lang="it-IT" sz="2400" dirty="0"/>
              <a:t>CONCLUSIONS</a:t>
            </a:r>
          </a:p>
        </p:txBody>
      </p:sp>
      <p:sp>
        <p:nvSpPr>
          <p:cNvPr id="3" name="CasellaDiTesto 2">
            <a:extLst>
              <a:ext uri="{FF2B5EF4-FFF2-40B4-BE49-F238E27FC236}">
                <a16:creationId xmlns:a16="http://schemas.microsoft.com/office/drawing/2014/main" id="{7E2E77C5-1D3F-44CE-B447-B8CFD29EA668}"/>
              </a:ext>
            </a:extLst>
          </p:cNvPr>
          <p:cNvSpPr txBox="1"/>
          <p:nvPr/>
        </p:nvSpPr>
        <p:spPr>
          <a:xfrm>
            <a:off x="323528" y="1556792"/>
            <a:ext cx="8229600" cy="4247317"/>
          </a:xfrm>
          <a:prstGeom prst="rect">
            <a:avLst/>
          </a:prstGeom>
          <a:noFill/>
        </p:spPr>
        <p:txBody>
          <a:bodyPr wrap="square" rtlCol="0">
            <a:spAutoFit/>
          </a:bodyPr>
          <a:lstStyle/>
          <a:p>
            <a:pPr algn="just"/>
            <a:endParaRPr lang="en-GB" dirty="0">
              <a:solidFill>
                <a:schemeClr val="tx2"/>
              </a:solidFill>
            </a:endParaRPr>
          </a:p>
          <a:p>
            <a:pPr marL="285750" indent="-285750" algn="just">
              <a:buFont typeface="Wingdings" panose="05000000000000000000" pitchFamily="2" charset="2"/>
              <a:buChar char="§"/>
            </a:pPr>
            <a:r>
              <a:rPr lang="en-GB" dirty="0">
                <a:solidFill>
                  <a:schemeClr val="tx2"/>
                </a:solidFill>
              </a:rPr>
              <a:t>Sizes and economies of scale matter, we need networking and pioneers </a:t>
            </a:r>
          </a:p>
          <a:p>
            <a:pPr algn="just"/>
            <a:endParaRPr lang="en-GB" dirty="0">
              <a:solidFill>
                <a:schemeClr val="tx2"/>
              </a:solidFill>
            </a:endParaRPr>
          </a:p>
          <a:p>
            <a:pPr marL="285750" indent="-285750" algn="just">
              <a:buFont typeface="Wingdings" panose="05000000000000000000" pitchFamily="2" charset="2"/>
              <a:buChar char="§"/>
            </a:pPr>
            <a:r>
              <a:rPr lang="en-GB" dirty="0">
                <a:solidFill>
                  <a:schemeClr val="tx2"/>
                </a:solidFill>
              </a:rPr>
              <a:t>Exploiting existing assets and promoting industrial symbiosis is crucial</a:t>
            </a:r>
          </a:p>
          <a:p>
            <a:pPr algn="just"/>
            <a:endParaRPr lang="en-GB" dirty="0">
              <a:solidFill>
                <a:schemeClr val="tx2"/>
              </a:solidFill>
            </a:endParaRPr>
          </a:p>
          <a:p>
            <a:pPr marL="285750" indent="-285750" algn="just">
              <a:buFont typeface="Wingdings" panose="05000000000000000000" pitchFamily="2" charset="2"/>
              <a:buChar char="§"/>
            </a:pPr>
            <a:r>
              <a:rPr lang="en-GB" dirty="0">
                <a:solidFill>
                  <a:schemeClr val="tx2"/>
                </a:solidFill>
              </a:rPr>
              <a:t>We believe that a revision of the End of Waste legislation will support circular economy strategies</a:t>
            </a:r>
          </a:p>
          <a:p>
            <a:pPr algn="just"/>
            <a:endParaRPr lang="en-GB" dirty="0">
              <a:solidFill>
                <a:schemeClr val="tx2"/>
              </a:solidFill>
            </a:endParaRPr>
          </a:p>
          <a:p>
            <a:pPr marL="285750" indent="-285750" algn="just">
              <a:buFont typeface="Wingdings" panose="05000000000000000000" pitchFamily="2" charset="2"/>
              <a:buChar char="§"/>
            </a:pPr>
            <a:r>
              <a:rPr lang="en-GB" dirty="0">
                <a:solidFill>
                  <a:schemeClr val="tx2"/>
                </a:solidFill>
              </a:rPr>
              <a:t>Italy and Italian water utilities are looking for “adapted” comparative cost estimations of phosphorus recovery technologies (both on sludge or ashes) in order to “initiate” the P-recovery market;</a:t>
            </a:r>
          </a:p>
          <a:p>
            <a:pPr algn="just"/>
            <a:endParaRPr lang="en-GB" dirty="0">
              <a:solidFill>
                <a:schemeClr val="tx2"/>
              </a:solidFill>
            </a:endParaRPr>
          </a:p>
          <a:p>
            <a:pPr marL="285750" indent="-285750" algn="just">
              <a:buFont typeface="Wingdings" panose="05000000000000000000" pitchFamily="2" charset="2"/>
              <a:buChar char="§"/>
            </a:pPr>
            <a:r>
              <a:rPr lang="en-GB" dirty="0">
                <a:solidFill>
                  <a:schemeClr val="tx2"/>
                </a:solidFill>
              </a:rPr>
              <a:t>As Gruppo Cap we are ready to host initiatives and pilots to support Regional /National strategies and regulation;</a:t>
            </a:r>
          </a:p>
          <a:p>
            <a:pPr algn="just"/>
            <a:endParaRPr lang="en-GB" dirty="0">
              <a:solidFill>
                <a:schemeClr val="tx2"/>
              </a:solidFill>
            </a:endParaRPr>
          </a:p>
        </p:txBody>
      </p:sp>
    </p:spTree>
    <p:extLst>
      <p:ext uri="{BB962C8B-B14F-4D97-AF65-F5344CB8AC3E}">
        <p14:creationId xmlns:p14="http://schemas.microsoft.com/office/powerpoint/2010/main" val="2238620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olo 1">
            <a:extLst>
              <a:ext uri="{FF2B5EF4-FFF2-40B4-BE49-F238E27FC236}">
                <a16:creationId xmlns:a16="http://schemas.microsoft.com/office/drawing/2014/main" id="{B181C0A2-0A99-47CA-B47F-72F9D3B24E66}"/>
              </a:ext>
            </a:extLst>
          </p:cNvPr>
          <p:cNvSpPr>
            <a:spLocks noGrp="1"/>
          </p:cNvSpPr>
          <p:nvPr>
            <p:ph type="title"/>
          </p:nvPr>
        </p:nvSpPr>
        <p:spPr>
          <a:xfrm>
            <a:off x="457200" y="404664"/>
            <a:ext cx="8229600" cy="724942"/>
          </a:xfrm>
        </p:spPr>
        <p:txBody>
          <a:bodyPr>
            <a:normAutofit/>
          </a:bodyPr>
          <a:lstStyle/>
          <a:p>
            <a:r>
              <a:rPr lang="it-IT" sz="2400" dirty="0"/>
              <a:t>SUMMARY</a:t>
            </a:r>
          </a:p>
        </p:txBody>
      </p:sp>
      <p:graphicFrame>
        <p:nvGraphicFramePr>
          <p:cNvPr id="4" name="Diagramma 3">
            <a:extLst>
              <a:ext uri="{FF2B5EF4-FFF2-40B4-BE49-F238E27FC236}">
                <a16:creationId xmlns:a16="http://schemas.microsoft.com/office/drawing/2014/main" id="{9DA217A0-B2D7-4774-94E8-0EC1635DC96A}"/>
              </a:ext>
            </a:extLst>
          </p:cNvPr>
          <p:cNvGraphicFramePr/>
          <p:nvPr>
            <p:extLst>
              <p:ext uri="{D42A27DB-BD31-4B8C-83A1-F6EECF244321}">
                <p14:modId xmlns:p14="http://schemas.microsoft.com/office/powerpoint/2010/main" val="3376338842"/>
              </p:ext>
            </p:extLst>
          </p:nvPr>
        </p:nvGraphicFramePr>
        <p:xfrm>
          <a:off x="457200" y="1340768"/>
          <a:ext cx="8003232" cy="4552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840914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3" name="Sottotitolo 2"/>
          <p:cNvSpPr>
            <a:spLocks noGrp="1"/>
          </p:cNvSpPr>
          <p:nvPr>
            <p:ph type="subTitle" idx="1"/>
          </p:nvPr>
        </p:nvSpPr>
        <p:spPr>
          <a:xfrm>
            <a:off x="395536" y="2420888"/>
            <a:ext cx="4104456" cy="2376264"/>
          </a:xfrm>
        </p:spPr>
        <p:txBody>
          <a:bodyPr>
            <a:normAutofit fontScale="85000" lnSpcReduction="20000"/>
          </a:bodyPr>
          <a:lstStyle/>
          <a:p>
            <a:pPr algn="l"/>
            <a:r>
              <a:rPr lang="it-IT" sz="2600" b="1" dirty="0">
                <a:solidFill>
                  <a:schemeClr val="bg1"/>
                </a:solidFill>
              </a:rPr>
              <a:t> </a:t>
            </a:r>
            <a:endParaRPr lang="it-IT" sz="2600" dirty="0">
              <a:solidFill>
                <a:schemeClr val="bg1"/>
              </a:solidFill>
            </a:endParaRPr>
          </a:p>
          <a:p>
            <a:pPr algn="l"/>
            <a:r>
              <a:rPr lang="it-IT" sz="2400" b="1" u="sng" dirty="0">
                <a:solidFill>
                  <a:schemeClr val="bg1"/>
                </a:solidFill>
                <a:hlinkClick r:id="rId4"/>
              </a:rPr>
              <a:t>Andrea.lanuzza@gruppocap.it</a:t>
            </a:r>
            <a:endParaRPr lang="it-IT" sz="2400" b="1" u="sng" dirty="0">
              <a:solidFill>
                <a:schemeClr val="bg1"/>
              </a:solidFill>
            </a:endParaRPr>
          </a:p>
          <a:p>
            <a:pPr algn="l"/>
            <a:endParaRPr lang="it-IT" sz="2400" b="1" u="sng" dirty="0">
              <a:solidFill>
                <a:schemeClr val="bg1"/>
              </a:solidFill>
            </a:endParaRPr>
          </a:p>
          <a:p>
            <a:pPr algn="l"/>
            <a:r>
              <a:rPr lang="it-IT" sz="2400" b="1" u="sng" dirty="0">
                <a:solidFill>
                  <a:schemeClr val="bg1"/>
                </a:solidFill>
                <a:hlinkClick r:id="rId5"/>
              </a:rPr>
              <a:t>Davide.scaglione@gruppocap.it</a:t>
            </a:r>
            <a:endParaRPr lang="it-IT" sz="2400" b="1" u="sng" dirty="0">
              <a:solidFill>
                <a:schemeClr val="bg1"/>
              </a:solidFill>
            </a:endParaRPr>
          </a:p>
          <a:p>
            <a:pPr algn="l"/>
            <a:endParaRPr lang="it-IT" sz="2400" b="1" u="sng" dirty="0">
              <a:solidFill>
                <a:schemeClr val="bg1"/>
              </a:solidFill>
            </a:endParaRPr>
          </a:p>
          <a:p>
            <a:pPr algn="l"/>
            <a:endParaRPr lang="it-IT" sz="2600" b="1" u="sng" dirty="0">
              <a:solidFill>
                <a:schemeClr val="bg1"/>
              </a:solidFill>
            </a:endParaRPr>
          </a:p>
          <a:p>
            <a:pPr algn="l"/>
            <a:r>
              <a:rPr lang="it-IT" sz="2600" b="1" u="sng" dirty="0">
                <a:solidFill>
                  <a:schemeClr val="bg1"/>
                </a:solidFill>
              </a:rPr>
              <a:t>www.gruppocap.it</a:t>
            </a:r>
            <a:r>
              <a:rPr lang="it-IT" sz="2600" b="1" dirty="0">
                <a:solidFill>
                  <a:schemeClr val="bg1"/>
                </a:solidFill>
              </a:rPr>
              <a:t> </a:t>
            </a:r>
            <a:endParaRPr lang="it-IT" sz="2600" dirty="0">
              <a:solidFill>
                <a:schemeClr val="bg1"/>
              </a:solidFill>
            </a:endParaRPr>
          </a:p>
        </p:txBody>
      </p:sp>
    </p:spTree>
    <p:extLst>
      <p:ext uri="{BB962C8B-B14F-4D97-AF65-F5344CB8AC3E}">
        <p14:creationId xmlns:p14="http://schemas.microsoft.com/office/powerpoint/2010/main" val="34900373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egnaposto contenuto 8">
            <a:extLst>
              <a:ext uri="{FF2B5EF4-FFF2-40B4-BE49-F238E27FC236}">
                <a16:creationId xmlns:a16="http://schemas.microsoft.com/office/drawing/2014/main" id="{6D412DEA-C68A-46E5-8C8E-B41FB159253C}"/>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1556792"/>
            <a:ext cx="4205023" cy="4320480"/>
          </a:xfrm>
          <a:prstGeom prst="rect">
            <a:avLst/>
          </a:prstGeom>
        </p:spPr>
      </p:pic>
      <p:pic>
        <p:nvPicPr>
          <p:cNvPr id="10" name="Immagine 9" descr="numeri chiave eng nov 2018.jpg">
            <a:extLst>
              <a:ext uri="{FF2B5EF4-FFF2-40B4-BE49-F238E27FC236}">
                <a16:creationId xmlns:a16="http://schemas.microsoft.com/office/drawing/2014/main" id="{3D937D3C-3945-40D2-9C88-8633245F30F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7982" b="47451"/>
          <a:stretch/>
        </p:blipFill>
        <p:spPr>
          <a:xfrm>
            <a:off x="4499992" y="1067830"/>
            <a:ext cx="4536504" cy="3009242"/>
          </a:xfrm>
          <a:prstGeom prst="rect">
            <a:avLst/>
          </a:prstGeom>
        </p:spPr>
      </p:pic>
      <p:sp>
        <p:nvSpPr>
          <p:cNvPr id="12" name="Titolo 1">
            <a:extLst>
              <a:ext uri="{FF2B5EF4-FFF2-40B4-BE49-F238E27FC236}">
                <a16:creationId xmlns:a16="http://schemas.microsoft.com/office/drawing/2014/main" id="{B181C0A2-0A99-47CA-B47F-72F9D3B24E66}"/>
              </a:ext>
            </a:extLst>
          </p:cNvPr>
          <p:cNvSpPr>
            <a:spLocks noGrp="1"/>
          </p:cNvSpPr>
          <p:nvPr>
            <p:ph type="title"/>
          </p:nvPr>
        </p:nvSpPr>
        <p:spPr>
          <a:xfrm>
            <a:off x="457200" y="404664"/>
            <a:ext cx="8229600" cy="724942"/>
          </a:xfrm>
        </p:spPr>
        <p:txBody>
          <a:bodyPr>
            <a:normAutofit/>
          </a:bodyPr>
          <a:lstStyle/>
          <a:p>
            <a:r>
              <a:rPr lang="it-IT" sz="2400" dirty="0"/>
              <a:t>GRUPPO CAP</a:t>
            </a:r>
          </a:p>
        </p:txBody>
      </p:sp>
      <p:graphicFrame>
        <p:nvGraphicFramePr>
          <p:cNvPr id="13" name="Tabella 12">
            <a:extLst>
              <a:ext uri="{FF2B5EF4-FFF2-40B4-BE49-F238E27FC236}">
                <a16:creationId xmlns:a16="http://schemas.microsoft.com/office/drawing/2014/main" id="{9A710CC2-F777-411D-B200-A5A217037D1C}"/>
              </a:ext>
            </a:extLst>
          </p:cNvPr>
          <p:cNvGraphicFramePr>
            <a:graphicFrameLocks noGrp="1"/>
          </p:cNvGraphicFramePr>
          <p:nvPr>
            <p:extLst>
              <p:ext uri="{D42A27DB-BD31-4B8C-83A1-F6EECF244321}">
                <p14:modId xmlns:p14="http://schemas.microsoft.com/office/powerpoint/2010/main" val="93273241"/>
              </p:ext>
            </p:extLst>
          </p:nvPr>
        </p:nvGraphicFramePr>
        <p:xfrm>
          <a:off x="4644008" y="4221088"/>
          <a:ext cx="3456384" cy="2023429"/>
        </p:xfrm>
        <a:graphic>
          <a:graphicData uri="http://schemas.openxmlformats.org/drawingml/2006/table">
            <a:tbl>
              <a:tblPr firstRow="1" firstCol="1" bandRow="1">
                <a:tableStyleId>{FABFCF23-3B69-468F-B69F-88F6DE6A72F2}</a:tableStyleId>
              </a:tblPr>
              <a:tblGrid>
                <a:gridCol w="1468911">
                  <a:extLst>
                    <a:ext uri="{9D8B030D-6E8A-4147-A177-3AD203B41FA5}">
                      <a16:colId xmlns:a16="http://schemas.microsoft.com/office/drawing/2014/main" val="20000"/>
                    </a:ext>
                  </a:extLst>
                </a:gridCol>
                <a:gridCol w="1038237">
                  <a:extLst>
                    <a:ext uri="{9D8B030D-6E8A-4147-A177-3AD203B41FA5}">
                      <a16:colId xmlns:a16="http://schemas.microsoft.com/office/drawing/2014/main" val="20001"/>
                    </a:ext>
                  </a:extLst>
                </a:gridCol>
                <a:gridCol w="917869">
                  <a:extLst>
                    <a:ext uri="{9D8B030D-6E8A-4147-A177-3AD203B41FA5}">
                      <a16:colId xmlns:a16="http://schemas.microsoft.com/office/drawing/2014/main" val="20002"/>
                    </a:ext>
                  </a:extLst>
                </a:gridCol>
                <a:gridCol w="31367">
                  <a:extLst>
                    <a:ext uri="{9D8B030D-6E8A-4147-A177-3AD203B41FA5}">
                      <a16:colId xmlns:a16="http://schemas.microsoft.com/office/drawing/2014/main" val="20004"/>
                    </a:ext>
                  </a:extLst>
                </a:gridCol>
              </a:tblGrid>
              <a:tr h="133615">
                <a:tc rowSpan="2" gridSpan="3">
                  <a:txBody>
                    <a:bodyPr/>
                    <a:lstStyle/>
                    <a:p>
                      <a:pPr algn="ctr">
                        <a:spcAft>
                          <a:spcPts val="0"/>
                        </a:spcAft>
                      </a:pPr>
                      <a:r>
                        <a:rPr lang="it-IT" sz="1400" dirty="0">
                          <a:effectLst/>
                        </a:rPr>
                        <a:t>Investments of the </a:t>
                      </a:r>
                      <a:r>
                        <a:rPr lang="it-IT" sz="1400" dirty="0" err="1">
                          <a:effectLst/>
                        </a:rPr>
                        <a:t>italian</a:t>
                      </a:r>
                      <a:r>
                        <a:rPr lang="it-IT" sz="1400" dirty="0">
                          <a:effectLst/>
                        </a:rPr>
                        <a:t> water utilities – benchmark 2017</a:t>
                      </a:r>
                      <a:endParaRPr lang="it-IT" sz="1050" dirty="0">
                        <a:effectLst/>
                      </a:endParaRPr>
                    </a:p>
                    <a:p>
                      <a:pPr algn="ctr">
                        <a:spcAft>
                          <a:spcPts val="0"/>
                        </a:spcAft>
                      </a:pPr>
                      <a:endParaRPr lang="it-IT" sz="1050" b="0" i="1" dirty="0">
                        <a:effectLst/>
                        <a:latin typeface="Arial" panose="020B0604020202020204" pitchFamily="34" charset="0"/>
                        <a:ea typeface="Calibri" panose="020F0502020204030204" pitchFamily="34" charset="0"/>
                        <a:cs typeface="Arial" panose="020B0604020202020204" pitchFamily="34" charset="0"/>
                      </a:endParaRPr>
                    </a:p>
                  </a:txBody>
                  <a:tcPr marL="44450" marR="44450" marT="0" marB="0" anchor="ctr">
                    <a:lnL w="12700" cmpd="sng">
                      <a:noFill/>
                    </a:lnL>
                    <a:lnR>
                      <a:noFill/>
                    </a:lnR>
                    <a:lnT w="12700" cmpd="sng">
                      <a:noFill/>
                    </a:lnT>
                    <a:lnB w="12700" cmpd="sng">
                      <a:noFill/>
                    </a:lnB>
                    <a:lnTlToBr w="12700" cmpd="sng">
                      <a:noFill/>
                      <a:prstDash val="solid"/>
                    </a:lnTlToBr>
                    <a:lnBlToTr w="12700" cmpd="sng">
                      <a:noFill/>
                      <a:prstDash val="solid"/>
                    </a:lnBlToTr>
                    <a:solidFill>
                      <a:srgbClr val="0070C0"/>
                    </a:solidFill>
                  </a:tcPr>
                </a:tc>
                <a:tc rowSpan="2" hMerge="1">
                  <a:txBody>
                    <a:bodyPr/>
                    <a:lstStyle/>
                    <a:p>
                      <a:endParaRPr lang="it-IT"/>
                    </a:p>
                  </a:txBody>
                  <a:tcPr/>
                </a:tc>
                <a:tc rowSpan="2" hMerge="1">
                  <a:txBody>
                    <a:bodyPr/>
                    <a:lstStyle/>
                    <a:p>
                      <a:endParaRPr lang="it-IT"/>
                    </a:p>
                  </a:txBody>
                  <a:tcPr/>
                </a:tc>
                <a:tc>
                  <a:txBody>
                    <a:bodyPr/>
                    <a:lstStyle/>
                    <a:p>
                      <a:endParaRPr lang="it-IT" sz="1000" dirty="0">
                        <a:effectLst/>
                        <a:latin typeface="Times New Roman" panose="02020603050405020304" pitchFamily="18" charset="0"/>
                      </a:endParaRPr>
                    </a:p>
                  </a:txBody>
                  <a:tcPr marL="0" marR="0" marT="0" marB="0" anchor="ct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80802">
                <a:tc gridSpan="3" vMerge="1">
                  <a:txBody>
                    <a:bodyPr/>
                    <a:lstStyle/>
                    <a:p>
                      <a:pPr>
                        <a:spcAft>
                          <a:spcPts val="0"/>
                        </a:spcAft>
                      </a:pPr>
                      <a:endParaRPr lang="it-IT" sz="1400">
                        <a:effectLst/>
                        <a:latin typeface="Arial" panose="020B0604020202020204" pitchFamily="34" charset="0"/>
                        <a:ea typeface="Calibri" panose="020F0502020204030204" pitchFamily="34" charset="0"/>
                        <a:cs typeface="Arial" panose="020B0604020202020204" pitchFamily="34" charset="0"/>
                      </a:endParaRPr>
                    </a:p>
                  </a:txBody>
                  <a:tcPr marL="44450" marR="44450" marT="0" marB="0" anchor="b"/>
                </a:tc>
                <a:tc hMerge="1" vMerge="1">
                  <a:txBody>
                    <a:bodyPr/>
                    <a:lstStyle/>
                    <a:p>
                      <a:pPr>
                        <a:spcAft>
                          <a:spcPts val="0"/>
                        </a:spcAft>
                      </a:pPr>
                      <a:endParaRPr lang="it-IT" sz="1400" dirty="0">
                        <a:effectLst/>
                        <a:latin typeface="Arial" panose="020B0604020202020204" pitchFamily="34" charset="0"/>
                        <a:ea typeface="Calibri" panose="020F0502020204030204" pitchFamily="34" charset="0"/>
                        <a:cs typeface="Arial" panose="020B0604020202020204" pitchFamily="34" charset="0"/>
                      </a:endParaRPr>
                    </a:p>
                  </a:txBody>
                  <a:tcPr marL="44450" marR="44450" marT="0" marB="0" anchor="b"/>
                </a:tc>
                <a:tc hMerge="1" vMerge="1">
                  <a:txBody>
                    <a:bodyPr/>
                    <a:lstStyle/>
                    <a:p>
                      <a:pPr>
                        <a:spcAft>
                          <a:spcPts val="0"/>
                        </a:spcAft>
                      </a:pPr>
                      <a:endParaRPr lang="it-IT" sz="1400" dirty="0">
                        <a:effectLst/>
                        <a:latin typeface="Arial" panose="020B0604020202020204" pitchFamily="34" charset="0"/>
                        <a:ea typeface="Calibri" panose="020F0502020204030204" pitchFamily="34" charset="0"/>
                        <a:cs typeface="Arial" panose="020B0604020202020204" pitchFamily="34" charset="0"/>
                      </a:endParaRPr>
                    </a:p>
                  </a:txBody>
                  <a:tcPr marL="44450" marR="44450" marT="0" marB="0" anchor="b"/>
                </a:tc>
                <a:tc>
                  <a:txBody>
                    <a:bodyPr/>
                    <a:lstStyle/>
                    <a:p>
                      <a:endParaRPr lang="it-IT" sz="1000" dirty="0">
                        <a:effectLst/>
                        <a:latin typeface="Times New Roman" panose="02020603050405020304" pitchFamily="18" charset="0"/>
                      </a:endParaRPr>
                    </a:p>
                  </a:txBody>
                  <a:tcPr marL="0" marR="0" marT="0" marB="0" anchor="ct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33615">
                <a:tc rowSpan="3">
                  <a:txBody>
                    <a:bodyPr/>
                    <a:lstStyle/>
                    <a:p>
                      <a:pPr>
                        <a:spcAft>
                          <a:spcPts val="0"/>
                        </a:spcAft>
                      </a:pPr>
                      <a:r>
                        <a:rPr lang="it-IT" sz="1100" dirty="0">
                          <a:solidFill>
                            <a:schemeClr val="tx2"/>
                          </a:solidFill>
                          <a:effectLst/>
                        </a:rPr>
                        <a:t> </a:t>
                      </a:r>
                    </a:p>
                    <a:p>
                      <a:pPr>
                        <a:spcAft>
                          <a:spcPts val="0"/>
                        </a:spcAft>
                      </a:pPr>
                      <a:r>
                        <a:rPr lang="it-IT" sz="1100" dirty="0">
                          <a:solidFill>
                            <a:schemeClr val="tx2"/>
                          </a:solidFill>
                          <a:effectLst/>
                        </a:rPr>
                        <a:t> </a:t>
                      </a:r>
                    </a:p>
                    <a:p>
                      <a:pPr>
                        <a:spcAft>
                          <a:spcPts val="0"/>
                        </a:spcAft>
                      </a:pPr>
                      <a:r>
                        <a:rPr lang="it-IT" sz="1100" dirty="0">
                          <a:solidFill>
                            <a:schemeClr val="tx2"/>
                          </a:solidFill>
                          <a:effectLst/>
                        </a:rPr>
                        <a:t> </a:t>
                      </a:r>
                      <a:endParaRPr lang="it-IT" sz="1100" dirty="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44450" marR="44450" marT="0" marB="0" anchor="b">
                    <a:lnL w="12700" cmpd="sng">
                      <a:noFill/>
                    </a:lnL>
                    <a:lnR>
                      <a:noFill/>
                    </a:lnR>
                    <a:lnT w="12700" cmpd="sng">
                      <a:noFill/>
                    </a:lnT>
                    <a:lnB w="12700" cmpd="sng">
                      <a:noFill/>
                    </a:lnB>
                    <a:lnTlToBr w="12700" cmpd="sng">
                      <a:noFill/>
                      <a:prstDash val="solid"/>
                    </a:lnTlToBr>
                    <a:lnBlToTr w="12700" cmpd="sng">
                      <a:noFill/>
                      <a:prstDash val="solid"/>
                    </a:lnBlToTr>
                  </a:tcPr>
                </a:tc>
                <a:tc rowSpan="3">
                  <a:txBody>
                    <a:bodyPr/>
                    <a:lstStyle/>
                    <a:p>
                      <a:pPr>
                        <a:spcAft>
                          <a:spcPts val="0"/>
                        </a:spcAft>
                      </a:pPr>
                      <a:endParaRPr lang="it-IT" sz="1100" b="1" dirty="0">
                        <a:solidFill>
                          <a:schemeClr val="tx2"/>
                        </a:solidFill>
                        <a:effectLst/>
                      </a:endParaRPr>
                    </a:p>
                    <a:p>
                      <a:pPr algn="ctr">
                        <a:spcAft>
                          <a:spcPts val="0"/>
                        </a:spcAft>
                      </a:pPr>
                      <a:r>
                        <a:rPr lang="it-IT" sz="1100" b="1" dirty="0" err="1">
                          <a:solidFill>
                            <a:schemeClr val="tx2"/>
                          </a:solidFill>
                          <a:effectLst/>
                        </a:rPr>
                        <a:t>Investiments</a:t>
                      </a:r>
                      <a:r>
                        <a:rPr lang="it-IT" sz="1100" b="1" dirty="0">
                          <a:solidFill>
                            <a:schemeClr val="tx2"/>
                          </a:solidFill>
                          <a:effectLst/>
                        </a:rPr>
                        <a:t> on </a:t>
                      </a:r>
                      <a:r>
                        <a:rPr lang="it-IT" sz="1100" b="1" dirty="0" err="1">
                          <a:solidFill>
                            <a:schemeClr val="tx2"/>
                          </a:solidFill>
                          <a:effectLst/>
                        </a:rPr>
                        <a:t>population</a:t>
                      </a:r>
                      <a:endParaRPr lang="it-IT" sz="1100" b="1" dirty="0">
                        <a:solidFill>
                          <a:schemeClr val="tx2"/>
                        </a:solidFill>
                        <a:effectLst/>
                      </a:endParaRPr>
                    </a:p>
                    <a:p>
                      <a:pPr>
                        <a:spcAft>
                          <a:spcPts val="0"/>
                        </a:spcAft>
                      </a:pPr>
                      <a:r>
                        <a:rPr lang="it-IT" sz="1100" b="1" dirty="0">
                          <a:solidFill>
                            <a:schemeClr val="tx2"/>
                          </a:solidFill>
                          <a:effectLst/>
                        </a:rPr>
                        <a:t> </a:t>
                      </a:r>
                      <a:endParaRPr lang="it-IT" sz="1100" b="1" dirty="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44450" marR="44450" marT="0" marB="0" anchor="b">
                    <a:lnL>
                      <a:noFill/>
                    </a:lnL>
                    <a:lnR>
                      <a:noFill/>
                    </a:lnR>
                    <a:lnT w="12700" cmpd="sng">
                      <a:noFill/>
                    </a:lnT>
                    <a:lnB w="12700" cmpd="sng">
                      <a:noFill/>
                    </a:lnB>
                    <a:lnTlToBr w="12700" cmpd="sng">
                      <a:noFill/>
                      <a:prstDash val="solid"/>
                    </a:lnTlToBr>
                    <a:lnBlToTr w="12700" cmpd="sng">
                      <a:noFill/>
                      <a:prstDash val="solid"/>
                    </a:lnBlToTr>
                  </a:tcPr>
                </a:tc>
                <a:tc rowSpan="3">
                  <a:txBody>
                    <a:bodyPr/>
                    <a:lstStyle/>
                    <a:p>
                      <a:pPr>
                        <a:spcAft>
                          <a:spcPts val="0"/>
                        </a:spcAft>
                      </a:pPr>
                      <a:r>
                        <a:rPr lang="it-IT" sz="1100" b="1" dirty="0">
                          <a:solidFill>
                            <a:schemeClr val="tx2"/>
                          </a:solidFill>
                          <a:effectLst/>
                        </a:rPr>
                        <a:t> </a:t>
                      </a:r>
                    </a:p>
                    <a:p>
                      <a:pPr>
                        <a:spcAft>
                          <a:spcPts val="0"/>
                        </a:spcAft>
                      </a:pPr>
                      <a:r>
                        <a:rPr lang="it-IT" sz="1100" b="1" dirty="0">
                          <a:solidFill>
                            <a:schemeClr val="tx2"/>
                          </a:solidFill>
                          <a:effectLst/>
                        </a:rPr>
                        <a:t> </a:t>
                      </a:r>
                    </a:p>
                    <a:p>
                      <a:pPr algn="ctr">
                        <a:spcAft>
                          <a:spcPts val="0"/>
                        </a:spcAft>
                      </a:pPr>
                      <a:r>
                        <a:rPr lang="it-IT" sz="1100" b="1" spc="0" dirty="0">
                          <a:solidFill>
                            <a:schemeClr val="tx2"/>
                          </a:solidFill>
                          <a:effectLst/>
                        </a:rPr>
                        <a:t>Investments on revenues</a:t>
                      </a:r>
                    </a:p>
                    <a:p>
                      <a:pPr>
                        <a:spcAft>
                          <a:spcPts val="0"/>
                        </a:spcAft>
                      </a:pPr>
                      <a:r>
                        <a:rPr lang="it-IT" sz="1100" b="1" dirty="0">
                          <a:solidFill>
                            <a:schemeClr val="tx2"/>
                          </a:solidFill>
                          <a:effectLst/>
                        </a:rPr>
                        <a:t> </a:t>
                      </a:r>
                      <a:endParaRPr lang="it-IT" sz="1100" b="1" dirty="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44450" marR="4445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endParaRPr lang="it-IT" sz="1000" dirty="0">
                        <a:effectLst/>
                        <a:latin typeface="Times New Roman" panose="02020603050405020304" pitchFamily="18" charset="0"/>
                      </a:endParaRPr>
                    </a:p>
                  </a:txBody>
                  <a:tcPr marL="0" marR="0" marT="0" marB="0" anchor="ct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33615">
                <a:tc vMerge="1">
                  <a:txBody>
                    <a:bodyPr/>
                    <a:lstStyle/>
                    <a:p>
                      <a:pPr>
                        <a:spcAft>
                          <a:spcPts val="0"/>
                        </a:spcAft>
                      </a:pPr>
                      <a:endParaRPr lang="it-IT" sz="1400" dirty="0">
                        <a:effectLst/>
                        <a:latin typeface="Arial" panose="020B0604020202020204" pitchFamily="34" charset="0"/>
                        <a:ea typeface="Calibri" panose="020F0502020204030204" pitchFamily="34" charset="0"/>
                        <a:cs typeface="Arial" panose="020B0604020202020204" pitchFamily="34" charset="0"/>
                      </a:endParaRPr>
                    </a:p>
                  </a:txBody>
                  <a:tcPr marL="44450" marR="44450" marT="0" marB="0" anchor="b"/>
                </a:tc>
                <a:tc vMerge="1">
                  <a:txBody>
                    <a:bodyPr/>
                    <a:lstStyle/>
                    <a:p>
                      <a:pPr algn="ctr">
                        <a:spcAft>
                          <a:spcPts val="0"/>
                        </a:spcAft>
                      </a:pPr>
                      <a:endParaRPr lang="it-IT" sz="1800" b="1" dirty="0">
                        <a:effectLst/>
                        <a:latin typeface="Arial" panose="020B0604020202020204" pitchFamily="34" charset="0"/>
                        <a:ea typeface="Calibri" panose="020F0502020204030204" pitchFamily="34" charset="0"/>
                        <a:cs typeface="Arial" panose="020B0604020202020204" pitchFamily="34" charset="0"/>
                      </a:endParaRPr>
                    </a:p>
                  </a:txBody>
                  <a:tcPr marL="44450" marR="44450" marT="0" marB="0" anchor="ctr"/>
                </a:tc>
                <a:tc vMerge="1">
                  <a:txBody>
                    <a:bodyPr/>
                    <a:lstStyle/>
                    <a:p>
                      <a:pPr algn="ctr">
                        <a:spcAft>
                          <a:spcPts val="0"/>
                        </a:spcAft>
                      </a:pPr>
                      <a:endParaRPr lang="it-IT" sz="1800" b="1" dirty="0">
                        <a:effectLst/>
                        <a:latin typeface="Arial" panose="020B0604020202020204" pitchFamily="34" charset="0"/>
                        <a:ea typeface="Calibri" panose="020F0502020204030204" pitchFamily="34" charset="0"/>
                        <a:cs typeface="Arial" panose="020B0604020202020204" pitchFamily="34" charset="0"/>
                      </a:endParaRPr>
                    </a:p>
                  </a:txBody>
                  <a:tcPr marL="44450" marR="44450" marT="0" marB="0" anchor="ctr"/>
                </a:tc>
                <a:tc>
                  <a:txBody>
                    <a:bodyPr/>
                    <a:lstStyle/>
                    <a:p>
                      <a:endParaRPr lang="it-IT" sz="1000" dirty="0">
                        <a:effectLst/>
                        <a:latin typeface="Times New Roman" panose="02020603050405020304" pitchFamily="18" charset="0"/>
                      </a:endParaRPr>
                    </a:p>
                  </a:txBody>
                  <a:tcPr marL="0" marR="0" marT="0" marB="0" anchor="ct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614627">
                <a:tc vMerge="1">
                  <a:txBody>
                    <a:bodyPr/>
                    <a:lstStyle/>
                    <a:p>
                      <a:pPr>
                        <a:spcAft>
                          <a:spcPts val="0"/>
                        </a:spcAft>
                      </a:pPr>
                      <a:endParaRPr lang="it-IT" sz="1400" dirty="0">
                        <a:effectLst/>
                        <a:latin typeface="Arial" panose="020B0604020202020204" pitchFamily="34" charset="0"/>
                        <a:ea typeface="Calibri" panose="020F0502020204030204" pitchFamily="34" charset="0"/>
                        <a:cs typeface="Arial" panose="020B0604020202020204" pitchFamily="34" charset="0"/>
                      </a:endParaRPr>
                    </a:p>
                  </a:txBody>
                  <a:tcPr marL="44450" marR="44450" marT="0" marB="0" anchor="b"/>
                </a:tc>
                <a:tc vMerge="1">
                  <a:txBody>
                    <a:bodyPr/>
                    <a:lstStyle/>
                    <a:p>
                      <a:pPr>
                        <a:spcAft>
                          <a:spcPts val="0"/>
                        </a:spcAft>
                      </a:pPr>
                      <a:endParaRPr lang="it-IT" sz="2000" b="1" dirty="0">
                        <a:effectLst/>
                        <a:latin typeface="Arial" panose="020B0604020202020204" pitchFamily="34" charset="0"/>
                        <a:ea typeface="Calibri" panose="020F0502020204030204" pitchFamily="34" charset="0"/>
                        <a:cs typeface="Arial" panose="020B0604020202020204" pitchFamily="34" charset="0"/>
                      </a:endParaRPr>
                    </a:p>
                  </a:txBody>
                  <a:tcPr marL="44450" marR="44450" marT="0" marB="0" anchor="ctr"/>
                </a:tc>
                <a:tc vMerge="1">
                  <a:txBody>
                    <a:bodyPr/>
                    <a:lstStyle/>
                    <a:p>
                      <a:pPr>
                        <a:spcAft>
                          <a:spcPts val="0"/>
                        </a:spcAft>
                      </a:pPr>
                      <a:endParaRPr lang="it-IT" sz="2000" b="1" dirty="0">
                        <a:effectLst/>
                        <a:latin typeface="Arial" panose="020B0604020202020204" pitchFamily="34" charset="0"/>
                        <a:ea typeface="Calibri" panose="020F0502020204030204" pitchFamily="34" charset="0"/>
                        <a:cs typeface="Arial" panose="020B0604020202020204" pitchFamily="34" charset="0"/>
                      </a:endParaRPr>
                    </a:p>
                  </a:txBody>
                  <a:tcPr marL="44450" marR="44450" marT="0" marB="0" anchor="ctr"/>
                </a:tc>
                <a:tc>
                  <a:txBody>
                    <a:bodyPr/>
                    <a:lstStyle/>
                    <a:p>
                      <a:endParaRPr lang="it-IT" sz="1000" dirty="0">
                        <a:effectLst/>
                        <a:latin typeface="Times New Roman" panose="02020603050405020304" pitchFamily="18" charset="0"/>
                      </a:endParaRPr>
                    </a:p>
                  </a:txBody>
                  <a:tcPr marL="0" marR="0" marT="0" marB="0" anchor="ct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93952">
                <a:tc>
                  <a:txBody>
                    <a:bodyPr/>
                    <a:lstStyle/>
                    <a:p>
                      <a:pPr>
                        <a:spcAft>
                          <a:spcPts val="0"/>
                        </a:spcAft>
                      </a:pPr>
                      <a:r>
                        <a:rPr lang="it-IT" sz="1100" dirty="0">
                          <a:solidFill>
                            <a:schemeClr val="tx2"/>
                          </a:solidFill>
                          <a:effectLst/>
                        </a:rPr>
                        <a:t>Medium/Big Water Utilities*</a:t>
                      </a:r>
                      <a:endParaRPr lang="it-IT" sz="1100" dirty="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44450" marR="44450" marT="0" marB="0" anchor="ctr">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pPr algn="ctr">
                        <a:spcAft>
                          <a:spcPts val="0"/>
                        </a:spcAft>
                      </a:pPr>
                      <a:r>
                        <a:rPr lang="it-IT" sz="1100" dirty="0">
                          <a:solidFill>
                            <a:schemeClr val="tx2"/>
                          </a:solidFill>
                          <a:effectLst/>
                        </a:rPr>
                        <a:t>34 €/p.c.</a:t>
                      </a:r>
                      <a:endParaRPr lang="it-IT" sz="1100" b="1" dirty="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44450" marR="44450" marT="0" marB="0" anchor="ct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ctr">
                        <a:spcAft>
                          <a:spcPts val="0"/>
                        </a:spcAft>
                      </a:pPr>
                      <a:r>
                        <a:rPr lang="it-IT" sz="1100" dirty="0">
                          <a:solidFill>
                            <a:schemeClr val="tx2"/>
                          </a:solidFill>
                          <a:effectLst/>
                        </a:rPr>
                        <a:t>22%</a:t>
                      </a:r>
                      <a:endParaRPr lang="it-IT" sz="1100" b="1" dirty="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44450" marR="44450" marT="0" marB="0" anchor="ctr">
                    <a:lnL>
                      <a:noFill/>
                    </a:lnL>
                    <a:lnR>
                      <a:noFill/>
                    </a:lnR>
                    <a:lnT w="12700" cmpd="sng">
                      <a:noFill/>
                    </a:lnT>
                    <a:lnB w="12700" cmpd="sng">
                      <a:noFill/>
                    </a:lnB>
                    <a:lnTlToBr w="12700" cmpd="sng">
                      <a:noFill/>
                      <a:prstDash val="solid"/>
                    </a:lnTlToBr>
                    <a:lnBlToTr w="12700" cmpd="sng">
                      <a:noFill/>
                      <a:prstDash val="solid"/>
                    </a:lnBlToTr>
                  </a:tcPr>
                </a:tc>
                <a:tc>
                  <a:txBody>
                    <a:bodyPr/>
                    <a:lstStyle/>
                    <a:p>
                      <a:endParaRPr lang="it-IT" sz="1000" dirty="0">
                        <a:effectLst/>
                        <a:latin typeface="Times New Roman" panose="02020603050405020304" pitchFamily="18" charset="0"/>
                      </a:endParaRPr>
                    </a:p>
                  </a:txBody>
                  <a:tcPr marL="0" marR="0" marT="0" marB="0" anchor="ct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181982">
                <a:tc>
                  <a:txBody>
                    <a:bodyPr/>
                    <a:lstStyle/>
                    <a:p>
                      <a:pPr>
                        <a:spcAft>
                          <a:spcPts val="0"/>
                        </a:spcAft>
                      </a:pPr>
                      <a:r>
                        <a:rPr lang="it-IT" sz="1100" b="1" dirty="0">
                          <a:solidFill>
                            <a:schemeClr val="tx2"/>
                          </a:solidFill>
                          <a:effectLst/>
                        </a:rPr>
                        <a:t>CAP Holding</a:t>
                      </a:r>
                      <a:endParaRPr lang="it-IT" sz="1100" b="1" dirty="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44450" marR="44450" marT="0" marB="0" anchor="ctr">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pPr algn="ctr">
                        <a:spcAft>
                          <a:spcPts val="0"/>
                        </a:spcAft>
                      </a:pPr>
                      <a:r>
                        <a:rPr lang="it-IT" sz="1100" b="1" dirty="0">
                          <a:solidFill>
                            <a:schemeClr val="tx2"/>
                          </a:solidFill>
                          <a:effectLst/>
                        </a:rPr>
                        <a:t>46 €/</a:t>
                      </a:r>
                      <a:r>
                        <a:rPr lang="it-IT" sz="1100" b="1" dirty="0" err="1">
                          <a:solidFill>
                            <a:schemeClr val="tx2"/>
                          </a:solidFill>
                          <a:effectLst/>
                        </a:rPr>
                        <a:t>p.c</a:t>
                      </a:r>
                      <a:endParaRPr lang="it-IT" sz="1100" b="1" dirty="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44450" marR="44450" marT="0" marB="0" anchor="ct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ctr">
                        <a:spcAft>
                          <a:spcPts val="0"/>
                        </a:spcAft>
                      </a:pPr>
                      <a:r>
                        <a:rPr lang="it-IT" sz="1100" b="1" dirty="0">
                          <a:solidFill>
                            <a:schemeClr val="tx2"/>
                          </a:solidFill>
                          <a:effectLst/>
                        </a:rPr>
                        <a:t>33%</a:t>
                      </a:r>
                      <a:endParaRPr lang="it-IT" sz="1100" b="1" dirty="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44450" marR="44450" marT="0" marB="0" anchor="ctr">
                    <a:lnL>
                      <a:noFill/>
                    </a:lnL>
                    <a:lnR>
                      <a:noFill/>
                    </a:lnR>
                    <a:lnT w="12700" cmpd="sng">
                      <a:noFill/>
                    </a:lnT>
                    <a:lnB w="12700" cmpd="sng">
                      <a:noFill/>
                    </a:lnB>
                    <a:lnTlToBr w="12700" cmpd="sng">
                      <a:noFill/>
                      <a:prstDash val="solid"/>
                    </a:lnTlToBr>
                    <a:lnBlToTr w="12700" cmpd="sng">
                      <a:noFill/>
                      <a:prstDash val="solid"/>
                    </a:lnBlToTr>
                  </a:tcPr>
                </a:tc>
                <a:tc>
                  <a:txBody>
                    <a:bodyPr/>
                    <a:lstStyle/>
                    <a:p>
                      <a:endParaRPr lang="it-IT" sz="1000" dirty="0">
                        <a:effectLst/>
                        <a:latin typeface="Times New Roman" panose="02020603050405020304" pitchFamily="18" charset="0"/>
                      </a:endParaRPr>
                    </a:p>
                  </a:txBody>
                  <a:tcPr marL="0" marR="0" marT="0" marB="0" anchor="ct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3845442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olo 1">
            <a:extLst>
              <a:ext uri="{FF2B5EF4-FFF2-40B4-BE49-F238E27FC236}">
                <a16:creationId xmlns:a16="http://schemas.microsoft.com/office/drawing/2014/main" id="{B181C0A2-0A99-47CA-B47F-72F9D3B24E66}"/>
              </a:ext>
            </a:extLst>
          </p:cNvPr>
          <p:cNvSpPr>
            <a:spLocks noGrp="1"/>
          </p:cNvSpPr>
          <p:nvPr>
            <p:ph type="title"/>
          </p:nvPr>
        </p:nvSpPr>
        <p:spPr>
          <a:xfrm>
            <a:off x="457200" y="404664"/>
            <a:ext cx="8229600" cy="724942"/>
          </a:xfrm>
        </p:spPr>
        <p:txBody>
          <a:bodyPr>
            <a:normAutofit/>
          </a:bodyPr>
          <a:lstStyle/>
          <a:p>
            <a:r>
              <a:rPr lang="it-IT" sz="2400" dirty="0"/>
              <a:t> GRUPPO CAP - SUSTAINABILITY PLAN 2033</a:t>
            </a:r>
          </a:p>
        </p:txBody>
      </p:sp>
      <p:pic>
        <p:nvPicPr>
          <p:cNvPr id="6" name="Immagine 5">
            <a:extLst>
              <a:ext uri="{FF2B5EF4-FFF2-40B4-BE49-F238E27FC236}">
                <a16:creationId xmlns:a16="http://schemas.microsoft.com/office/drawing/2014/main" id="{6A5258BD-DDFD-459C-ACA9-43EC8A44068B}"/>
              </a:ext>
            </a:extLst>
          </p:cNvPr>
          <p:cNvPicPr>
            <a:picLocks noChangeAspect="1"/>
          </p:cNvPicPr>
          <p:nvPr/>
        </p:nvPicPr>
        <p:blipFill>
          <a:blip r:embed="rId3"/>
          <a:stretch>
            <a:fillRect/>
          </a:stretch>
        </p:blipFill>
        <p:spPr>
          <a:xfrm>
            <a:off x="0" y="1209728"/>
            <a:ext cx="9144000" cy="4307504"/>
          </a:xfrm>
          <a:prstGeom prst="rect">
            <a:avLst/>
          </a:prstGeom>
        </p:spPr>
      </p:pic>
      <p:sp>
        <p:nvSpPr>
          <p:cNvPr id="7" name="Rettangolo 6">
            <a:extLst>
              <a:ext uri="{FF2B5EF4-FFF2-40B4-BE49-F238E27FC236}">
                <a16:creationId xmlns:a16="http://schemas.microsoft.com/office/drawing/2014/main" id="{5DBA65E7-8AF0-4398-AE61-2773E6794836}"/>
              </a:ext>
            </a:extLst>
          </p:cNvPr>
          <p:cNvSpPr/>
          <p:nvPr/>
        </p:nvSpPr>
        <p:spPr>
          <a:xfrm>
            <a:off x="1349896" y="6433591"/>
            <a:ext cx="8046640" cy="307777"/>
          </a:xfrm>
          <a:prstGeom prst="rect">
            <a:avLst/>
          </a:prstGeom>
        </p:spPr>
        <p:txBody>
          <a:bodyPr wrap="square">
            <a:spAutoFit/>
          </a:bodyPr>
          <a:lstStyle/>
          <a:p>
            <a:r>
              <a:rPr lang="it-IT" sz="1400" dirty="0">
                <a:hlinkClick r:id="rId4"/>
              </a:rPr>
              <a:t>https://sostenibilita.gruppocap.it/application/files/5515/5964/3927/CAP_Piano_sostenibilita_2033.pdf</a:t>
            </a:r>
            <a:endParaRPr lang="it-IT" sz="1400" dirty="0"/>
          </a:p>
        </p:txBody>
      </p:sp>
    </p:spTree>
    <p:extLst>
      <p:ext uri="{BB962C8B-B14F-4D97-AF65-F5344CB8AC3E}">
        <p14:creationId xmlns:p14="http://schemas.microsoft.com/office/powerpoint/2010/main" val="12804565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gnaposto contenuto 2">
            <a:extLst>
              <a:ext uri="{FF2B5EF4-FFF2-40B4-BE49-F238E27FC236}">
                <a16:creationId xmlns:a16="http://schemas.microsoft.com/office/drawing/2014/main" id="{72EF971D-3003-40C2-90DB-6DCEC8BBB214}"/>
              </a:ext>
            </a:extLst>
          </p:cNvPr>
          <p:cNvSpPr>
            <a:spLocks noGrp="1"/>
          </p:cNvSpPr>
          <p:nvPr>
            <p:ph idx="1"/>
          </p:nvPr>
        </p:nvSpPr>
        <p:spPr>
          <a:xfrm>
            <a:off x="179512" y="1019194"/>
            <a:ext cx="5258943" cy="2880320"/>
          </a:xfrm>
        </p:spPr>
        <p:txBody>
          <a:bodyPr>
            <a:normAutofit fontScale="92500" lnSpcReduction="20000"/>
          </a:bodyPr>
          <a:lstStyle/>
          <a:p>
            <a:pPr marL="0" indent="0" algn="just">
              <a:buNone/>
            </a:pPr>
            <a:endParaRPr lang="en-US" sz="1600" dirty="0">
              <a:solidFill>
                <a:schemeClr val="tx2"/>
              </a:solidFill>
            </a:endParaRPr>
          </a:p>
          <a:p>
            <a:pPr algn="just">
              <a:buFont typeface="Wingdings" panose="05000000000000000000" pitchFamily="2" charset="2"/>
              <a:buChar char="§"/>
            </a:pPr>
            <a:r>
              <a:rPr lang="en-US" sz="1500" dirty="0">
                <a:solidFill>
                  <a:schemeClr val="tx2"/>
                </a:solidFill>
              </a:rPr>
              <a:t>Gruppo CAP provides municipal water and wastewater services to over 2 million inhabitants, producing in 61 waste-water treatment plants where almost 80.000 ton/year dewatered sludge is produced.</a:t>
            </a:r>
          </a:p>
          <a:p>
            <a:pPr marL="0" indent="0" algn="just">
              <a:buNone/>
            </a:pPr>
            <a:endParaRPr lang="en-US" sz="1500" dirty="0">
              <a:solidFill>
                <a:schemeClr val="tx2"/>
              </a:solidFill>
            </a:endParaRPr>
          </a:p>
          <a:p>
            <a:pPr algn="just">
              <a:buFont typeface="Wingdings" panose="05000000000000000000" pitchFamily="2" charset="2"/>
              <a:buChar char="§"/>
            </a:pPr>
            <a:r>
              <a:rPr lang="en-US" sz="1500" b="1" dirty="0">
                <a:solidFill>
                  <a:schemeClr val="tx2"/>
                </a:solidFill>
              </a:rPr>
              <a:t>In such a scenario </a:t>
            </a:r>
            <a:r>
              <a:rPr lang="en-US" sz="1500" b="1" dirty="0" err="1">
                <a:solidFill>
                  <a:schemeClr val="tx2"/>
                </a:solidFill>
              </a:rPr>
              <a:t>Gruppo</a:t>
            </a:r>
            <a:r>
              <a:rPr lang="en-US" sz="1500" b="1" dirty="0">
                <a:solidFill>
                  <a:schemeClr val="tx2"/>
                </a:solidFill>
              </a:rPr>
              <a:t> CAP can and wants to deliver a circular economy approach</a:t>
            </a:r>
            <a:r>
              <a:rPr lang="en-US" sz="1500" dirty="0">
                <a:solidFill>
                  <a:schemeClr val="tx2"/>
                </a:solidFill>
              </a:rPr>
              <a:t>. To this aim Gruppo CAP has defined a territorial </a:t>
            </a:r>
            <a:r>
              <a:rPr lang="en-US" sz="1500" b="1" dirty="0">
                <a:solidFill>
                  <a:schemeClr val="tx2"/>
                </a:solidFill>
              </a:rPr>
              <a:t>Master Plan </a:t>
            </a:r>
            <a:r>
              <a:rPr lang="en-US" sz="1500" dirty="0">
                <a:solidFill>
                  <a:schemeClr val="tx2"/>
                </a:solidFill>
              </a:rPr>
              <a:t>to implement eco-innovative and energy-efficient solutions to </a:t>
            </a:r>
          </a:p>
          <a:p>
            <a:pPr lvl="1" algn="just">
              <a:buFont typeface="Wingdings" panose="05000000000000000000" pitchFamily="2" charset="2"/>
              <a:buChar char="§"/>
            </a:pPr>
            <a:r>
              <a:rPr lang="en-US" sz="1500" b="1" dirty="0">
                <a:solidFill>
                  <a:schemeClr val="tx2"/>
                </a:solidFill>
              </a:rPr>
              <a:t>renovate and innovate existing wastewater treatment plants </a:t>
            </a:r>
          </a:p>
          <a:p>
            <a:pPr lvl="1" algn="just">
              <a:buFont typeface="Wingdings" panose="05000000000000000000" pitchFamily="2" charset="2"/>
              <a:buChar char="§"/>
            </a:pPr>
            <a:r>
              <a:rPr lang="en-US" sz="1500" b="1" dirty="0">
                <a:solidFill>
                  <a:schemeClr val="tx2"/>
                </a:solidFill>
              </a:rPr>
              <a:t>close the circular value chain by applying low-carbon techniques to recover materials that are otherwise lost. </a:t>
            </a:r>
            <a:endParaRPr lang="en-US" sz="1500" dirty="0">
              <a:solidFill>
                <a:schemeClr val="tx2"/>
              </a:solidFill>
            </a:endParaRPr>
          </a:p>
          <a:p>
            <a:pPr algn="just">
              <a:buFont typeface="Wingdings" panose="05000000000000000000" pitchFamily="2" charset="2"/>
              <a:buChar char="§"/>
            </a:pPr>
            <a:endParaRPr lang="it-IT" sz="1100" dirty="0">
              <a:solidFill>
                <a:srgbClr val="002060"/>
              </a:solidFill>
            </a:endParaRPr>
          </a:p>
        </p:txBody>
      </p:sp>
      <p:graphicFrame>
        <p:nvGraphicFramePr>
          <p:cNvPr id="11" name="Grafico 10">
            <a:extLst>
              <a:ext uri="{FF2B5EF4-FFF2-40B4-BE49-F238E27FC236}">
                <a16:creationId xmlns:a16="http://schemas.microsoft.com/office/drawing/2014/main" id="{8946C06E-11F4-40ED-8EC1-3EBDC278E759}"/>
              </a:ext>
            </a:extLst>
          </p:cNvPr>
          <p:cNvGraphicFramePr>
            <a:graphicFrameLocks/>
          </p:cNvGraphicFramePr>
          <p:nvPr>
            <p:extLst>
              <p:ext uri="{D42A27DB-BD31-4B8C-83A1-F6EECF244321}">
                <p14:modId xmlns:p14="http://schemas.microsoft.com/office/powerpoint/2010/main" val="859124799"/>
              </p:ext>
            </p:extLst>
          </p:nvPr>
        </p:nvGraphicFramePr>
        <p:xfrm>
          <a:off x="5366447" y="1240559"/>
          <a:ext cx="3310009" cy="2437590"/>
        </p:xfrm>
        <a:graphic>
          <a:graphicData uri="http://schemas.openxmlformats.org/drawingml/2006/chart">
            <c:chart xmlns:c="http://schemas.openxmlformats.org/drawingml/2006/chart" xmlns:r="http://schemas.openxmlformats.org/officeDocument/2006/relationships" r:id="rId3"/>
          </a:graphicData>
        </a:graphic>
      </p:graphicFrame>
      <p:sp>
        <p:nvSpPr>
          <p:cNvPr id="12" name="CasellaDiTesto 11">
            <a:extLst>
              <a:ext uri="{FF2B5EF4-FFF2-40B4-BE49-F238E27FC236}">
                <a16:creationId xmlns:a16="http://schemas.microsoft.com/office/drawing/2014/main" id="{3811C30B-4B99-4188-BC57-2569ED3776CD}"/>
              </a:ext>
            </a:extLst>
          </p:cNvPr>
          <p:cNvSpPr txBox="1"/>
          <p:nvPr/>
        </p:nvSpPr>
        <p:spPr>
          <a:xfrm>
            <a:off x="179512" y="4041071"/>
            <a:ext cx="8293303" cy="2437590"/>
          </a:xfrm>
          <a:prstGeom prst="rect">
            <a:avLst/>
          </a:prstGeom>
          <a:noFill/>
        </p:spPr>
        <p:txBody>
          <a:bodyPr wrap="square" rtlCol="0">
            <a:spAutoFit/>
          </a:bodyPr>
          <a:lstStyle/>
          <a:p>
            <a:pPr marL="257175" indent="-257175" algn="just">
              <a:lnSpc>
                <a:spcPct val="80000"/>
              </a:lnSpc>
              <a:spcBef>
                <a:spcPct val="20000"/>
              </a:spcBef>
              <a:buFont typeface="Wingdings" panose="05000000000000000000" pitchFamily="2" charset="2"/>
              <a:buChar char="§"/>
            </a:pPr>
            <a:r>
              <a:rPr lang="it-IT" sz="1400" dirty="0">
                <a:solidFill>
                  <a:schemeClr val="tx2"/>
                </a:solidFill>
              </a:rPr>
              <a:t> The </a:t>
            </a:r>
            <a:r>
              <a:rPr lang="it-IT" sz="1400" dirty="0" err="1">
                <a:solidFill>
                  <a:schemeClr val="tx2"/>
                </a:solidFill>
              </a:rPr>
              <a:t>existing</a:t>
            </a:r>
            <a:r>
              <a:rPr lang="it-IT" sz="1400" dirty="0">
                <a:solidFill>
                  <a:schemeClr val="tx2"/>
                </a:solidFill>
              </a:rPr>
              <a:t> </a:t>
            </a:r>
            <a:r>
              <a:rPr lang="it-IT" sz="1400" dirty="0" err="1">
                <a:solidFill>
                  <a:schemeClr val="tx2"/>
                </a:solidFill>
              </a:rPr>
              <a:t>municipal</a:t>
            </a:r>
            <a:r>
              <a:rPr lang="it-IT" sz="1400" dirty="0">
                <a:solidFill>
                  <a:schemeClr val="tx2"/>
                </a:solidFill>
              </a:rPr>
              <a:t> </a:t>
            </a:r>
            <a:r>
              <a:rPr lang="it-IT" sz="1400" dirty="0" err="1">
                <a:solidFill>
                  <a:schemeClr val="tx2"/>
                </a:solidFill>
              </a:rPr>
              <a:t>wastewater</a:t>
            </a:r>
            <a:r>
              <a:rPr lang="it-IT" sz="1400" dirty="0">
                <a:solidFill>
                  <a:schemeClr val="tx2"/>
                </a:solidFill>
              </a:rPr>
              <a:t> treatment plants can be </a:t>
            </a:r>
            <a:r>
              <a:rPr lang="it-IT" sz="1400" dirty="0" err="1">
                <a:solidFill>
                  <a:schemeClr val="tx2"/>
                </a:solidFill>
              </a:rPr>
              <a:t>renovated</a:t>
            </a:r>
            <a:r>
              <a:rPr lang="it-IT" sz="1400" dirty="0">
                <a:solidFill>
                  <a:schemeClr val="tx2"/>
                </a:solidFill>
              </a:rPr>
              <a:t> and </a:t>
            </a:r>
            <a:r>
              <a:rPr lang="it-IT" sz="1400" dirty="0" err="1">
                <a:solidFill>
                  <a:schemeClr val="tx2"/>
                </a:solidFill>
              </a:rPr>
              <a:t>integrated</a:t>
            </a:r>
            <a:r>
              <a:rPr lang="it-IT" sz="1400" dirty="0">
                <a:solidFill>
                  <a:schemeClr val="tx2"/>
                </a:solidFill>
              </a:rPr>
              <a:t> to </a:t>
            </a:r>
            <a:r>
              <a:rPr lang="it-IT" sz="1400" dirty="0" err="1">
                <a:solidFill>
                  <a:schemeClr val="tx2"/>
                </a:solidFill>
              </a:rPr>
              <a:t>become</a:t>
            </a:r>
            <a:r>
              <a:rPr lang="it-IT" sz="1400" dirty="0">
                <a:solidFill>
                  <a:schemeClr val="tx2"/>
                </a:solidFill>
              </a:rPr>
              <a:t> multi-purpose </a:t>
            </a:r>
            <a:r>
              <a:rPr lang="it-IT" sz="1400" dirty="0" err="1">
                <a:solidFill>
                  <a:schemeClr val="tx2"/>
                </a:solidFill>
              </a:rPr>
              <a:t>urban</a:t>
            </a:r>
            <a:r>
              <a:rPr lang="it-IT" sz="1400" dirty="0">
                <a:solidFill>
                  <a:schemeClr val="tx2"/>
                </a:solidFill>
              </a:rPr>
              <a:t> </a:t>
            </a:r>
            <a:r>
              <a:rPr lang="it-IT" sz="1400" dirty="0" err="1">
                <a:solidFill>
                  <a:schemeClr val="tx2"/>
                </a:solidFill>
              </a:rPr>
              <a:t>biorefineries</a:t>
            </a:r>
            <a:r>
              <a:rPr lang="it-IT" sz="1400" dirty="0">
                <a:solidFill>
                  <a:schemeClr val="tx2"/>
                </a:solidFill>
              </a:rPr>
              <a:t> </a:t>
            </a:r>
            <a:r>
              <a:rPr lang="it-IT" sz="1400" dirty="0" err="1">
                <a:solidFill>
                  <a:schemeClr val="tx2"/>
                </a:solidFill>
              </a:rPr>
              <a:t>that</a:t>
            </a:r>
            <a:r>
              <a:rPr lang="it-IT" sz="1400" dirty="0">
                <a:solidFill>
                  <a:schemeClr val="tx2"/>
                </a:solidFill>
              </a:rPr>
              <a:t> serve the citizens to </a:t>
            </a:r>
            <a:r>
              <a:rPr lang="it-IT" sz="1400" dirty="0" err="1">
                <a:solidFill>
                  <a:schemeClr val="tx2"/>
                </a:solidFill>
              </a:rPr>
              <a:t>treat</a:t>
            </a:r>
            <a:r>
              <a:rPr lang="it-IT" sz="1400" dirty="0">
                <a:solidFill>
                  <a:schemeClr val="tx2"/>
                </a:solidFill>
              </a:rPr>
              <a:t> and </a:t>
            </a:r>
            <a:r>
              <a:rPr lang="it-IT" sz="1400" dirty="0" err="1">
                <a:solidFill>
                  <a:schemeClr val="tx2"/>
                </a:solidFill>
              </a:rPr>
              <a:t>valorize</a:t>
            </a:r>
            <a:r>
              <a:rPr lang="it-IT" sz="1400" dirty="0">
                <a:solidFill>
                  <a:schemeClr val="tx2"/>
                </a:solidFill>
              </a:rPr>
              <a:t> </a:t>
            </a:r>
            <a:r>
              <a:rPr lang="it-IT" sz="1400" dirty="0" err="1">
                <a:solidFill>
                  <a:schemeClr val="tx2"/>
                </a:solidFill>
              </a:rPr>
              <a:t>municipal</a:t>
            </a:r>
            <a:r>
              <a:rPr lang="it-IT" sz="1400" dirty="0">
                <a:solidFill>
                  <a:schemeClr val="tx2"/>
                </a:solidFill>
              </a:rPr>
              <a:t> </a:t>
            </a:r>
            <a:r>
              <a:rPr lang="it-IT" sz="1400" dirty="0" err="1">
                <a:solidFill>
                  <a:schemeClr val="tx2"/>
                </a:solidFill>
              </a:rPr>
              <a:t>waste</a:t>
            </a:r>
            <a:r>
              <a:rPr lang="it-IT" sz="1400" dirty="0">
                <a:solidFill>
                  <a:schemeClr val="tx2"/>
                </a:solidFill>
              </a:rPr>
              <a:t> streams, </a:t>
            </a:r>
            <a:r>
              <a:rPr lang="it-IT" sz="1400" dirty="0" err="1">
                <a:solidFill>
                  <a:schemeClr val="tx2"/>
                </a:solidFill>
              </a:rPr>
              <a:t>such</a:t>
            </a:r>
            <a:r>
              <a:rPr lang="it-IT" sz="1400" dirty="0">
                <a:solidFill>
                  <a:schemeClr val="tx2"/>
                </a:solidFill>
              </a:rPr>
              <a:t> </a:t>
            </a:r>
            <a:r>
              <a:rPr lang="it-IT" sz="1400" dirty="0" err="1">
                <a:solidFill>
                  <a:schemeClr val="tx2"/>
                </a:solidFill>
              </a:rPr>
              <a:t>as</a:t>
            </a:r>
            <a:r>
              <a:rPr lang="it-IT" sz="1400" dirty="0">
                <a:solidFill>
                  <a:schemeClr val="tx2"/>
                </a:solidFill>
              </a:rPr>
              <a:t> </a:t>
            </a:r>
            <a:r>
              <a:rPr lang="it-IT" sz="1400" dirty="0" err="1">
                <a:solidFill>
                  <a:schemeClr val="tx2"/>
                </a:solidFill>
              </a:rPr>
              <a:t>wastewaters</a:t>
            </a:r>
            <a:r>
              <a:rPr lang="it-IT" sz="1400" dirty="0">
                <a:solidFill>
                  <a:schemeClr val="tx2"/>
                </a:solidFill>
              </a:rPr>
              <a:t> and </a:t>
            </a:r>
            <a:r>
              <a:rPr lang="it-IT" sz="1400" dirty="0" err="1">
                <a:solidFill>
                  <a:schemeClr val="tx2"/>
                </a:solidFill>
              </a:rPr>
              <a:t>organic</a:t>
            </a:r>
            <a:r>
              <a:rPr lang="it-IT" sz="1400" dirty="0">
                <a:solidFill>
                  <a:schemeClr val="tx2"/>
                </a:solidFill>
              </a:rPr>
              <a:t> </a:t>
            </a:r>
            <a:r>
              <a:rPr lang="it-IT" sz="1400" dirty="0" err="1">
                <a:solidFill>
                  <a:schemeClr val="tx2"/>
                </a:solidFill>
              </a:rPr>
              <a:t>waste</a:t>
            </a:r>
            <a:r>
              <a:rPr lang="it-IT" sz="1400" dirty="0">
                <a:solidFill>
                  <a:schemeClr val="tx2"/>
                </a:solidFill>
              </a:rPr>
              <a:t>, </a:t>
            </a:r>
            <a:r>
              <a:rPr lang="it-IT" sz="1400" dirty="0" err="1">
                <a:solidFill>
                  <a:schemeClr val="tx2"/>
                </a:solidFill>
              </a:rPr>
              <a:t>towards</a:t>
            </a:r>
            <a:r>
              <a:rPr lang="it-IT" sz="1400" dirty="0">
                <a:solidFill>
                  <a:schemeClr val="tx2"/>
                </a:solidFill>
              </a:rPr>
              <a:t> a </a:t>
            </a:r>
            <a:r>
              <a:rPr lang="it-IT" sz="1400" dirty="0" err="1">
                <a:solidFill>
                  <a:schemeClr val="tx2"/>
                </a:solidFill>
              </a:rPr>
              <a:t>coherent</a:t>
            </a:r>
            <a:r>
              <a:rPr lang="it-IT" sz="1400" dirty="0">
                <a:solidFill>
                  <a:schemeClr val="tx2"/>
                </a:solidFill>
              </a:rPr>
              <a:t> </a:t>
            </a:r>
            <a:r>
              <a:rPr lang="it-IT" sz="1400" dirty="0" err="1">
                <a:solidFill>
                  <a:schemeClr val="tx2"/>
                </a:solidFill>
              </a:rPr>
              <a:t>urban</a:t>
            </a:r>
            <a:r>
              <a:rPr lang="it-IT" sz="1400" dirty="0">
                <a:solidFill>
                  <a:schemeClr val="tx2"/>
                </a:solidFill>
              </a:rPr>
              <a:t> </a:t>
            </a:r>
            <a:r>
              <a:rPr lang="it-IT" sz="1400" dirty="0" err="1">
                <a:solidFill>
                  <a:schemeClr val="tx2"/>
                </a:solidFill>
              </a:rPr>
              <a:t>strategy</a:t>
            </a:r>
            <a:endParaRPr lang="it-IT" sz="1400" dirty="0">
              <a:solidFill>
                <a:schemeClr val="tx2"/>
              </a:solidFill>
            </a:endParaRPr>
          </a:p>
          <a:p>
            <a:pPr algn="just">
              <a:lnSpc>
                <a:spcPct val="80000"/>
              </a:lnSpc>
              <a:spcBef>
                <a:spcPct val="20000"/>
              </a:spcBef>
            </a:pPr>
            <a:endParaRPr lang="it-IT" sz="1400" dirty="0">
              <a:solidFill>
                <a:schemeClr val="tx2"/>
              </a:solidFill>
            </a:endParaRPr>
          </a:p>
          <a:p>
            <a:pPr marL="257175" indent="-257175" algn="just">
              <a:lnSpc>
                <a:spcPct val="80000"/>
              </a:lnSpc>
              <a:spcBef>
                <a:spcPct val="20000"/>
              </a:spcBef>
              <a:buFont typeface="Wingdings" panose="05000000000000000000" pitchFamily="2" charset="2"/>
              <a:buChar char="§"/>
            </a:pPr>
            <a:r>
              <a:rPr lang="en-US" sz="1400" dirty="0">
                <a:solidFill>
                  <a:schemeClr val="tx2"/>
                </a:solidFill>
              </a:rPr>
              <a:t>In order to include leading edge sustainable solutions, the </a:t>
            </a:r>
            <a:r>
              <a:rPr lang="en-US" sz="1400" b="1" dirty="0">
                <a:solidFill>
                  <a:schemeClr val="tx2"/>
                </a:solidFill>
              </a:rPr>
              <a:t>Master Plan (50 M€ budget) </a:t>
            </a:r>
            <a:r>
              <a:rPr lang="en-US" sz="1400" dirty="0">
                <a:solidFill>
                  <a:schemeClr val="tx2"/>
                </a:solidFill>
              </a:rPr>
              <a:t>considers synergic interaction with large ongoing European Horizon2020 innovation actions, </a:t>
            </a:r>
            <a:r>
              <a:rPr lang="en-US" sz="1400" b="1" dirty="0">
                <a:solidFill>
                  <a:schemeClr val="tx2"/>
                </a:solidFill>
              </a:rPr>
              <a:t>such as the “SMART-Plant” and the “Digital Water Cities” projects </a:t>
            </a:r>
          </a:p>
          <a:p>
            <a:pPr algn="just">
              <a:lnSpc>
                <a:spcPct val="80000"/>
              </a:lnSpc>
              <a:spcBef>
                <a:spcPct val="20000"/>
              </a:spcBef>
            </a:pPr>
            <a:endParaRPr lang="en-US" sz="1400" dirty="0">
              <a:solidFill>
                <a:schemeClr val="tx2"/>
              </a:solidFill>
            </a:endParaRPr>
          </a:p>
          <a:p>
            <a:pPr marL="257175" indent="-257175" algn="just">
              <a:lnSpc>
                <a:spcPct val="80000"/>
              </a:lnSpc>
              <a:spcBef>
                <a:spcPct val="20000"/>
              </a:spcBef>
              <a:buFont typeface="Wingdings" panose="05000000000000000000" pitchFamily="2" charset="2"/>
              <a:buChar char="§"/>
            </a:pPr>
            <a:r>
              <a:rPr lang="en-US" sz="1400" dirty="0">
                <a:solidFill>
                  <a:schemeClr val="tx2"/>
                </a:solidFill>
              </a:rPr>
              <a:t>Existing anaerobic digesters will be valorized towards the best exploitation of the existing reaction volumes, industrial symbiosis opportunities will be explored in order to provide better and cheaper services to our customers</a:t>
            </a:r>
            <a:endParaRPr lang="en-US" sz="1400" dirty="0">
              <a:solidFill>
                <a:srgbClr val="002060"/>
              </a:solidFill>
            </a:endParaRPr>
          </a:p>
          <a:p>
            <a:endParaRPr lang="it-IT" dirty="0"/>
          </a:p>
        </p:txBody>
      </p:sp>
      <p:sp>
        <p:nvSpPr>
          <p:cNvPr id="14" name="Titolo 1">
            <a:extLst>
              <a:ext uri="{FF2B5EF4-FFF2-40B4-BE49-F238E27FC236}">
                <a16:creationId xmlns:a16="http://schemas.microsoft.com/office/drawing/2014/main" id="{9B4514BB-1139-4AF2-8CB7-EEC5F412AD14}"/>
              </a:ext>
            </a:extLst>
          </p:cNvPr>
          <p:cNvSpPr>
            <a:spLocks noGrp="1"/>
          </p:cNvSpPr>
          <p:nvPr>
            <p:ph type="title"/>
          </p:nvPr>
        </p:nvSpPr>
        <p:spPr>
          <a:xfrm>
            <a:off x="457200" y="404664"/>
            <a:ext cx="8229600" cy="724942"/>
          </a:xfrm>
        </p:spPr>
        <p:txBody>
          <a:bodyPr>
            <a:normAutofit/>
          </a:bodyPr>
          <a:lstStyle/>
          <a:p>
            <a:r>
              <a:rPr lang="it-IT" sz="2400" dirty="0"/>
              <a:t>THE MASTER PLAN</a:t>
            </a:r>
          </a:p>
        </p:txBody>
      </p:sp>
    </p:spTree>
    <p:extLst>
      <p:ext uri="{BB962C8B-B14F-4D97-AF65-F5344CB8AC3E}">
        <p14:creationId xmlns:p14="http://schemas.microsoft.com/office/powerpoint/2010/main" val="4174824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502298" y="2456893"/>
            <a:ext cx="3101855" cy="3154681"/>
          </a:xfrm>
          <a:prstGeom prst="rect">
            <a:avLst/>
          </a:prstGeom>
        </p:spPr>
      </p:pic>
      <p:sp>
        <p:nvSpPr>
          <p:cNvPr id="2" name="Segnaposto numero diapositiva 1"/>
          <p:cNvSpPr>
            <a:spLocks noGrp="1"/>
          </p:cNvSpPr>
          <p:nvPr>
            <p:ph type="sldNum" sz="quarter" idx="12"/>
          </p:nvPr>
        </p:nvSpPr>
        <p:spPr/>
        <p:txBody>
          <a:bodyPr/>
          <a:lstStyle/>
          <a:p>
            <a:fld id="{F5CE3FBA-8F06-479B-ADDC-87CCBDD61DE1}" type="slidenum">
              <a:rPr lang="it-IT" smtClean="0"/>
              <a:t>6</a:t>
            </a:fld>
            <a:endParaRPr lang="it-IT"/>
          </a:p>
        </p:txBody>
      </p:sp>
      <p:graphicFrame>
        <p:nvGraphicFramePr>
          <p:cNvPr id="8" name="Tabella 7"/>
          <p:cNvGraphicFramePr>
            <a:graphicFrameLocks noGrp="1"/>
          </p:cNvGraphicFramePr>
          <p:nvPr>
            <p:extLst>
              <p:ext uri="{D42A27DB-BD31-4B8C-83A1-F6EECF244321}">
                <p14:modId xmlns:p14="http://schemas.microsoft.com/office/powerpoint/2010/main" val="1264615939"/>
              </p:ext>
            </p:extLst>
          </p:nvPr>
        </p:nvGraphicFramePr>
        <p:xfrm>
          <a:off x="1268427" y="4342645"/>
          <a:ext cx="1143334" cy="1198592"/>
        </p:xfrm>
        <a:graphic>
          <a:graphicData uri="http://schemas.openxmlformats.org/drawingml/2006/table">
            <a:tbl>
              <a:tblPr firstRow="1" bandRow="1">
                <a:tableStyleId>{1FECB4D8-DB02-4DC6-A0A2-4F2EBAE1DC90}</a:tableStyleId>
              </a:tblPr>
              <a:tblGrid>
                <a:gridCol w="1143334">
                  <a:extLst>
                    <a:ext uri="{9D8B030D-6E8A-4147-A177-3AD203B41FA5}">
                      <a16:colId xmlns:a16="http://schemas.microsoft.com/office/drawing/2014/main" val="20000"/>
                    </a:ext>
                  </a:extLst>
                </a:gridCol>
              </a:tblGrid>
              <a:tr h="237346">
                <a:tc>
                  <a:txBody>
                    <a:bodyPr/>
                    <a:lstStyle/>
                    <a:p>
                      <a:r>
                        <a:rPr lang="it-IT" sz="800" dirty="0">
                          <a:solidFill>
                            <a:srgbClr val="4A452A"/>
                          </a:solidFill>
                          <a:latin typeface="Segoe UI"/>
                          <a:cs typeface="Segoe UI"/>
                        </a:rPr>
                        <a:t>Robecco</a:t>
                      </a:r>
                    </a:p>
                  </a:txBody>
                  <a:tcPr marL="68580" marR="68580" marT="34290" marB="34290" anchor="ctr"/>
                </a:tc>
                <a:extLst>
                  <a:ext uri="{0D108BD9-81ED-4DB2-BD59-A6C34878D82A}">
                    <a16:rowId xmlns:a16="http://schemas.microsoft.com/office/drawing/2014/main" val="10000"/>
                  </a:ext>
                </a:extLst>
              </a:tr>
              <a:tr h="297180">
                <a:tc>
                  <a:txBody>
                    <a:bodyPr/>
                    <a:lstStyle/>
                    <a:p>
                      <a:r>
                        <a:rPr lang="it-IT" sz="800" dirty="0" err="1">
                          <a:latin typeface="Segoe UI"/>
                          <a:cs typeface="Segoe UI"/>
                        </a:rPr>
                        <a:t>Grit</a:t>
                      </a:r>
                      <a:r>
                        <a:rPr lang="it-IT" sz="800" dirty="0">
                          <a:latin typeface="Segoe UI"/>
                          <a:cs typeface="Segoe UI"/>
                        </a:rPr>
                        <a:t> and </a:t>
                      </a:r>
                      <a:r>
                        <a:rPr lang="it-IT" sz="800" dirty="0" err="1">
                          <a:latin typeface="Segoe UI"/>
                          <a:cs typeface="Segoe UI"/>
                        </a:rPr>
                        <a:t>sands</a:t>
                      </a:r>
                      <a:r>
                        <a:rPr lang="it-IT" sz="800" dirty="0">
                          <a:latin typeface="Segoe UI"/>
                          <a:cs typeface="Segoe UI"/>
                        </a:rPr>
                        <a:t> </a:t>
                      </a:r>
                      <a:r>
                        <a:rPr lang="it-IT" sz="800" dirty="0" err="1">
                          <a:latin typeface="Segoe UI"/>
                          <a:cs typeface="Segoe UI"/>
                        </a:rPr>
                        <a:t>valorization</a:t>
                      </a:r>
                      <a:endParaRPr lang="it-IT" sz="800" dirty="0">
                        <a:latin typeface="Segoe UI"/>
                        <a:cs typeface="Segoe UI"/>
                      </a:endParaRPr>
                    </a:p>
                  </a:txBody>
                  <a:tcPr marL="68580" marR="68580" marT="34290" marB="34290" anchor="ctr"/>
                </a:tc>
                <a:extLst>
                  <a:ext uri="{0D108BD9-81ED-4DB2-BD59-A6C34878D82A}">
                    <a16:rowId xmlns:a16="http://schemas.microsoft.com/office/drawing/2014/main" val="10001"/>
                  </a:ext>
                </a:extLst>
              </a:tr>
              <a:tr h="4114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800" dirty="0" err="1">
                          <a:latin typeface="Segoe UI"/>
                          <a:cs typeface="Segoe UI"/>
                        </a:rPr>
                        <a:t>Anaerobic</a:t>
                      </a:r>
                      <a:r>
                        <a:rPr lang="it-IT" sz="800" dirty="0">
                          <a:latin typeface="Segoe UI"/>
                          <a:cs typeface="Segoe UI"/>
                        </a:rPr>
                        <a:t> </a:t>
                      </a:r>
                      <a:r>
                        <a:rPr lang="it-IT" sz="800" dirty="0" err="1">
                          <a:latin typeface="Segoe UI"/>
                          <a:cs typeface="Segoe UI"/>
                        </a:rPr>
                        <a:t>digestion</a:t>
                      </a:r>
                      <a:r>
                        <a:rPr lang="it-IT" sz="800" dirty="0">
                          <a:latin typeface="Segoe UI"/>
                          <a:cs typeface="Segoe UI"/>
                        </a:rPr>
                        <a:t> for </a:t>
                      </a:r>
                      <a:r>
                        <a:rPr lang="it-IT" sz="800" dirty="0" err="1">
                          <a:latin typeface="Segoe UI"/>
                          <a:cs typeface="Segoe UI"/>
                        </a:rPr>
                        <a:t>organic</a:t>
                      </a:r>
                      <a:r>
                        <a:rPr lang="it-IT" sz="800" dirty="0">
                          <a:latin typeface="Segoe UI"/>
                          <a:cs typeface="Segoe UI"/>
                        </a:rPr>
                        <a:t> </a:t>
                      </a:r>
                      <a:r>
                        <a:rPr lang="it-IT" sz="800" dirty="0" err="1">
                          <a:latin typeface="Segoe UI"/>
                          <a:cs typeface="Segoe UI"/>
                        </a:rPr>
                        <a:t>matters</a:t>
                      </a:r>
                      <a:endParaRPr lang="it-IT" sz="800" dirty="0">
                        <a:latin typeface="Segoe UI"/>
                        <a:cs typeface="Segoe UI"/>
                      </a:endParaRPr>
                    </a:p>
                  </a:txBody>
                  <a:tcPr marL="68580" marR="68580" marT="34290" marB="34290" anchor="ctr"/>
                </a:tc>
                <a:extLst>
                  <a:ext uri="{0D108BD9-81ED-4DB2-BD59-A6C34878D82A}">
                    <a16:rowId xmlns:a16="http://schemas.microsoft.com/office/drawing/2014/main" val="10002"/>
                  </a:ext>
                </a:extLst>
              </a:tr>
              <a:tr h="237346">
                <a:tc>
                  <a:txBody>
                    <a:bodyPr/>
                    <a:lstStyle/>
                    <a:p>
                      <a:r>
                        <a:rPr lang="it-IT" sz="800" dirty="0">
                          <a:latin typeface="Segoe UI"/>
                          <a:cs typeface="Segoe UI"/>
                        </a:rPr>
                        <a:t>CHP</a:t>
                      </a:r>
                    </a:p>
                  </a:txBody>
                  <a:tcPr marL="68580" marR="68580" marT="34290" marB="34290" anchor="ctr"/>
                </a:tc>
                <a:extLst>
                  <a:ext uri="{0D108BD9-81ED-4DB2-BD59-A6C34878D82A}">
                    <a16:rowId xmlns:a16="http://schemas.microsoft.com/office/drawing/2014/main" val="10003"/>
                  </a:ext>
                </a:extLst>
              </a:tr>
            </a:tbl>
          </a:graphicData>
        </a:graphic>
      </p:graphicFrame>
      <p:graphicFrame>
        <p:nvGraphicFramePr>
          <p:cNvPr id="10" name="Tabella 9"/>
          <p:cNvGraphicFramePr>
            <a:graphicFrameLocks noGrp="1"/>
          </p:cNvGraphicFramePr>
          <p:nvPr>
            <p:extLst>
              <p:ext uri="{D42A27DB-BD31-4B8C-83A1-F6EECF244321}">
                <p14:modId xmlns:p14="http://schemas.microsoft.com/office/powerpoint/2010/main" val="1273551455"/>
              </p:ext>
            </p:extLst>
          </p:nvPr>
        </p:nvGraphicFramePr>
        <p:xfrm>
          <a:off x="5557906" y="2162787"/>
          <a:ext cx="1026114" cy="1106026"/>
        </p:xfrm>
        <a:graphic>
          <a:graphicData uri="http://schemas.openxmlformats.org/drawingml/2006/table">
            <a:tbl>
              <a:tblPr firstRow="1" bandRow="1">
                <a:tableStyleId>{1FECB4D8-DB02-4DC6-A0A2-4F2EBAE1DC90}</a:tableStyleId>
              </a:tblPr>
              <a:tblGrid>
                <a:gridCol w="1026114">
                  <a:extLst>
                    <a:ext uri="{9D8B030D-6E8A-4147-A177-3AD203B41FA5}">
                      <a16:colId xmlns:a16="http://schemas.microsoft.com/office/drawing/2014/main" val="20000"/>
                    </a:ext>
                  </a:extLst>
                </a:gridCol>
              </a:tblGrid>
              <a:tr h="237346">
                <a:tc>
                  <a:txBody>
                    <a:bodyPr/>
                    <a:lstStyle/>
                    <a:p>
                      <a:r>
                        <a:rPr lang="it-IT" sz="800" dirty="0">
                          <a:solidFill>
                            <a:srgbClr val="4A452A"/>
                          </a:solidFill>
                          <a:latin typeface="Segoe UI"/>
                          <a:cs typeface="Segoe UI"/>
                        </a:rPr>
                        <a:t>Truccazzano</a:t>
                      </a:r>
                    </a:p>
                  </a:txBody>
                  <a:tcPr marL="68580" marR="68580" marT="34290" marB="34290" anchor="ctr"/>
                </a:tc>
                <a:extLst>
                  <a:ext uri="{0D108BD9-81ED-4DB2-BD59-A6C34878D82A}">
                    <a16:rowId xmlns:a16="http://schemas.microsoft.com/office/drawing/2014/main" val="10000"/>
                  </a:ext>
                </a:extLst>
              </a:tr>
              <a:tr h="5257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800" dirty="0" err="1">
                          <a:latin typeface="Segoe UI"/>
                          <a:cs typeface="Segoe UI"/>
                        </a:rPr>
                        <a:t>Anaerobic</a:t>
                      </a:r>
                      <a:r>
                        <a:rPr lang="it-IT" sz="800" dirty="0">
                          <a:latin typeface="Segoe UI"/>
                          <a:cs typeface="Segoe UI"/>
                        </a:rPr>
                        <a:t> </a:t>
                      </a:r>
                      <a:r>
                        <a:rPr lang="it-IT" sz="800" dirty="0" err="1">
                          <a:latin typeface="Segoe UI"/>
                          <a:cs typeface="Segoe UI"/>
                        </a:rPr>
                        <a:t>digestion</a:t>
                      </a:r>
                      <a:r>
                        <a:rPr lang="it-IT" sz="800" dirty="0">
                          <a:latin typeface="Segoe UI"/>
                          <a:cs typeface="Segoe UI"/>
                        </a:rPr>
                        <a:t> for </a:t>
                      </a:r>
                      <a:r>
                        <a:rPr lang="it-IT" sz="800" dirty="0" err="1">
                          <a:latin typeface="Segoe UI"/>
                          <a:cs typeface="Segoe UI"/>
                        </a:rPr>
                        <a:t>organic</a:t>
                      </a:r>
                      <a:r>
                        <a:rPr lang="it-IT" sz="800" dirty="0">
                          <a:latin typeface="Segoe UI"/>
                          <a:cs typeface="Segoe UI"/>
                        </a:rPr>
                        <a:t> </a:t>
                      </a:r>
                      <a:r>
                        <a:rPr lang="it-IT" sz="800" dirty="0" err="1">
                          <a:latin typeface="Segoe UI"/>
                          <a:cs typeface="Segoe UI"/>
                        </a:rPr>
                        <a:t>matters</a:t>
                      </a:r>
                      <a:endParaRPr lang="it-IT" sz="800" dirty="0">
                        <a:latin typeface="Segoe UI"/>
                        <a:cs typeface="Segoe UI"/>
                      </a:endParaRPr>
                    </a:p>
                    <a:p>
                      <a:endParaRPr lang="it-IT" sz="800" dirty="0">
                        <a:latin typeface="Segoe UI"/>
                        <a:cs typeface="Segoe UI"/>
                      </a:endParaRPr>
                    </a:p>
                  </a:txBody>
                  <a:tcPr marL="68580" marR="68580" marT="34290" marB="34290" anchor="ctr"/>
                </a:tc>
                <a:extLst>
                  <a:ext uri="{0D108BD9-81ED-4DB2-BD59-A6C34878D82A}">
                    <a16:rowId xmlns:a16="http://schemas.microsoft.com/office/drawing/2014/main" val="10001"/>
                  </a:ext>
                </a:extLst>
              </a:tr>
              <a:tr h="297180">
                <a:tc>
                  <a:txBody>
                    <a:bodyPr/>
                    <a:lstStyle/>
                    <a:p>
                      <a:r>
                        <a:rPr lang="it-IT" sz="800" dirty="0" err="1">
                          <a:latin typeface="Segoe UI"/>
                          <a:cs typeface="Segoe UI"/>
                        </a:rPr>
                        <a:t>Grit</a:t>
                      </a:r>
                      <a:r>
                        <a:rPr lang="it-IT" sz="800" dirty="0">
                          <a:latin typeface="Segoe UI"/>
                          <a:cs typeface="Segoe UI"/>
                        </a:rPr>
                        <a:t> and </a:t>
                      </a:r>
                      <a:r>
                        <a:rPr lang="it-IT" sz="800" dirty="0" err="1">
                          <a:latin typeface="Segoe UI"/>
                          <a:cs typeface="Segoe UI"/>
                        </a:rPr>
                        <a:t>sands</a:t>
                      </a:r>
                      <a:r>
                        <a:rPr lang="it-IT" sz="800" dirty="0">
                          <a:latin typeface="Segoe UI"/>
                          <a:cs typeface="Segoe UI"/>
                        </a:rPr>
                        <a:t> </a:t>
                      </a:r>
                      <a:r>
                        <a:rPr lang="it-IT" sz="800" dirty="0" err="1">
                          <a:latin typeface="Segoe UI"/>
                          <a:cs typeface="Segoe UI"/>
                        </a:rPr>
                        <a:t>valorization</a:t>
                      </a:r>
                      <a:endParaRPr lang="it-IT" sz="800" dirty="0">
                        <a:latin typeface="Segoe UI"/>
                        <a:cs typeface="Segoe UI"/>
                      </a:endParaRPr>
                    </a:p>
                  </a:txBody>
                  <a:tcPr marL="68580" marR="68580" marT="34290" marB="34290" anchor="ctr"/>
                </a:tc>
                <a:extLst>
                  <a:ext uri="{0D108BD9-81ED-4DB2-BD59-A6C34878D82A}">
                    <a16:rowId xmlns:a16="http://schemas.microsoft.com/office/drawing/2014/main" val="10002"/>
                  </a:ext>
                </a:extLst>
              </a:tr>
            </a:tbl>
          </a:graphicData>
        </a:graphic>
      </p:graphicFrame>
      <p:graphicFrame>
        <p:nvGraphicFramePr>
          <p:cNvPr id="11" name="Tabella 10"/>
          <p:cNvGraphicFramePr>
            <a:graphicFrameLocks noGrp="1"/>
          </p:cNvGraphicFramePr>
          <p:nvPr>
            <p:extLst>
              <p:ext uri="{D42A27DB-BD31-4B8C-83A1-F6EECF244321}">
                <p14:modId xmlns:p14="http://schemas.microsoft.com/office/powerpoint/2010/main" val="3315755123"/>
              </p:ext>
            </p:extLst>
          </p:nvPr>
        </p:nvGraphicFramePr>
        <p:xfrm>
          <a:off x="1268671" y="1729483"/>
          <a:ext cx="1143089" cy="534526"/>
        </p:xfrm>
        <a:graphic>
          <a:graphicData uri="http://schemas.openxmlformats.org/drawingml/2006/table">
            <a:tbl>
              <a:tblPr firstRow="1" bandRow="1">
                <a:tableStyleId>{1FECB4D8-DB02-4DC6-A0A2-4F2EBAE1DC90}</a:tableStyleId>
              </a:tblPr>
              <a:tblGrid>
                <a:gridCol w="1143089">
                  <a:extLst>
                    <a:ext uri="{9D8B030D-6E8A-4147-A177-3AD203B41FA5}">
                      <a16:colId xmlns:a16="http://schemas.microsoft.com/office/drawing/2014/main" val="20000"/>
                    </a:ext>
                  </a:extLst>
                </a:gridCol>
              </a:tblGrid>
              <a:tr h="237346">
                <a:tc>
                  <a:txBody>
                    <a:bodyPr/>
                    <a:lstStyle/>
                    <a:p>
                      <a:r>
                        <a:rPr lang="it-IT" sz="800" dirty="0">
                          <a:solidFill>
                            <a:schemeClr val="bg2">
                              <a:lumMod val="25000"/>
                            </a:schemeClr>
                          </a:solidFill>
                          <a:latin typeface="Segoe UI"/>
                          <a:cs typeface="Segoe UI"/>
                        </a:rPr>
                        <a:t>Turbigo</a:t>
                      </a:r>
                    </a:p>
                  </a:txBody>
                  <a:tcPr marL="68580" marR="68580" marT="34290" marB="34290" anchor="ctr"/>
                </a:tc>
                <a:extLst>
                  <a:ext uri="{0D108BD9-81ED-4DB2-BD59-A6C34878D82A}">
                    <a16:rowId xmlns:a16="http://schemas.microsoft.com/office/drawing/2014/main" val="10000"/>
                  </a:ext>
                </a:extLst>
              </a:tr>
              <a:tr h="297180">
                <a:tc>
                  <a:txBody>
                    <a:bodyPr/>
                    <a:lstStyle/>
                    <a:p>
                      <a:r>
                        <a:rPr lang="it-IT" sz="800" dirty="0">
                          <a:latin typeface="Segoe UI"/>
                          <a:cs typeface="Segoe UI"/>
                        </a:rPr>
                        <a:t>Industrial </a:t>
                      </a:r>
                      <a:r>
                        <a:rPr lang="it-IT" sz="800" dirty="0" err="1">
                          <a:latin typeface="Segoe UI"/>
                          <a:cs typeface="Segoe UI"/>
                        </a:rPr>
                        <a:t>effluents</a:t>
                      </a:r>
                      <a:endParaRPr lang="it-IT" sz="800" dirty="0">
                        <a:latin typeface="Segoe UI"/>
                        <a:cs typeface="Segoe UI"/>
                      </a:endParaRPr>
                    </a:p>
                  </a:txBody>
                  <a:tcPr marL="68580" marR="68580" marT="34290" marB="34290" anchor="ctr"/>
                </a:tc>
                <a:extLst>
                  <a:ext uri="{0D108BD9-81ED-4DB2-BD59-A6C34878D82A}">
                    <a16:rowId xmlns:a16="http://schemas.microsoft.com/office/drawing/2014/main" val="10001"/>
                  </a:ext>
                </a:extLst>
              </a:tr>
            </a:tbl>
          </a:graphicData>
        </a:graphic>
      </p:graphicFrame>
      <p:graphicFrame>
        <p:nvGraphicFramePr>
          <p:cNvPr id="12" name="Tabella 11"/>
          <p:cNvGraphicFramePr>
            <a:graphicFrameLocks noGrp="1"/>
          </p:cNvGraphicFramePr>
          <p:nvPr>
            <p:extLst>
              <p:ext uri="{D42A27DB-BD31-4B8C-83A1-F6EECF244321}">
                <p14:modId xmlns:p14="http://schemas.microsoft.com/office/powerpoint/2010/main" val="1893177135"/>
              </p:ext>
            </p:extLst>
          </p:nvPr>
        </p:nvGraphicFramePr>
        <p:xfrm>
          <a:off x="4924707" y="4099280"/>
          <a:ext cx="860801" cy="517854"/>
        </p:xfrm>
        <a:graphic>
          <a:graphicData uri="http://schemas.openxmlformats.org/drawingml/2006/table">
            <a:tbl>
              <a:tblPr firstRow="1" bandRow="1">
                <a:tableStyleId>{1FECB4D8-DB02-4DC6-A0A2-4F2EBAE1DC90}</a:tableStyleId>
              </a:tblPr>
              <a:tblGrid>
                <a:gridCol w="860801">
                  <a:extLst>
                    <a:ext uri="{9D8B030D-6E8A-4147-A177-3AD203B41FA5}">
                      <a16:colId xmlns:a16="http://schemas.microsoft.com/office/drawing/2014/main" val="20000"/>
                    </a:ext>
                  </a:extLst>
                </a:gridCol>
              </a:tblGrid>
              <a:tr h="237346">
                <a:tc>
                  <a:txBody>
                    <a:bodyPr/>
                    <a:lstStyle/>
                    <a:p>
                      <a:r>
                        <a:rPr lang="it-IT" sz="800" dirty="0">
                          <a:solidFill>
                            <a:srgbClr val="4A452A"/>
                          </a:solidFill>
                          <a:latin typeface="Segoe UI"/>
                          <a:cs typeface="Segoe UI"/>
                        </a:rPr>
                        <a:t>Settala</a:t>
                      </a:r>
                    </a:p>
                  </a:txBody>
                  <a:tcPr marL="68580" marR="68580" marT="34290" marB="34290" anchor="ctr"/>
                </a:tc>
                <a:extLst>
                  <a:ext uri="{0D108BD9-81ED-4DB2-BD59-A6C34878D82A}">
                    <a16:rowId xmlns:a16="http://schemas.microsoft.com/office/drawing/2014/main" val="10000"/>
                  </a:ext>
                </a:extLst>
              </a:tr>
              <a:tr h="280508">
                <a:tc>
                  <a:txBody>
                    <a:bodyPr/>
                    <a:lstStyle/>
                    <a:p>
                      <a:r>
                        <a:rPr lang="it-IT" sz="800" dirty="0" err="1">
                          <a:latin typeface="Segoe UI"/>
                          <a:cs typeface="Segoe UI"/>
                        </a:rPr>
                        <a:t>Fertilizers</a:t>
                      </a:r>
                      <a:endParaRPr lang="it-IT" sz="800" dirty="0">
                        <a:latin typeface="Segoe UI"/>
                        <a:cs typeface="Segoe UI"/>
                      </a:endParaRPr>
                    </a:p>
                  </a:txBody>
                  <a:tcPr marL="68580" marR="68580" marT="34290" marB="34290" anchor="ctr"/>
                </a:tc>
                <a:extLst>
                  <a:ext uri="{0D108BD9-81ED-4DB2-BD59-A6C34878D82A}">
                    <a16:rowId xmlns:a16="http://schemas.microsoft.com/office/drawing/2014/main" val="10001"/>
                  </a:ext>
                </a:extLst>
              </a:tr>
            </a:tbl>
          </a:graphicData>
        </a:graphic>
      </p:graphicFrame>
      <p:graphicFrame>
        <p:nvGraphicFramePr>
          <p:cNvPr id="13" name="Tabella 12"/>
          <p:cNvGraphicFramePr>
            <a:graphicFrameLocks noGrp="1"/>
          </p:cNvGraphicFramePr>
          <p:nvPr>
            <p:extLst>
              <p:ext uri="{D42A27DB-BD31-4B8C-83A1-F6EECF244321}">
                <p14:modId xmlns:p14="http://schemas.microsoft.com/office/powerpoint/2010/main" val="1514428058"/>
              </p:ext>
            </p:extLst>
          </p:nvPr>
        </p:nvGraphicFramePr>
        <p:xfrm>
          <a:off x="3924587" y="4735735"/>
          <a:ext cx="839688" cy="517854"/>
        </p:xfrm>
        <a:graphic>
          <a:graphicData uri="http://schemas.openxmlformats.org/drawingml/2006/table">
            <a:tbl>
              <a:tblPr firstRow="1" bandRow="1">
                <a:tableStyleId>{1FECB4D8-DB02-4DC6-A0A2-4F2EBAE1DC90}</a:tableStyleId>
              </a:tblPr>
              <a:tblGrid>
                <a:gridCol w="839688">
                  <a:extLst>
                    <a:ext uri="{9D8B030D-6E8A-4147-A177-3AD203B41FA5}">
                      <a16:colId xmlns:a16="http://schemas.microsoft.com/office/drawing/2014/main" val="20000"/>
                    </a:ext>
                  </a:extLst>
                </a:gridCol>
              </a:tblGrid>
              <a:tr h="237346">
                <a:tc>
                  <a:txBody>
                    <a:bodyPr/>
                    <a:lstStyle/>
                    <a:p>
                      <a:r>
                        <a:rPr lang="it-IT" sz="800" dirty="0">
                          <a:solidFill>
                            <a:srgbClr val="4A452A"/>
                          </a:solidFill>
                          <a:latin typeface="Segoe UI"/>
                          <a:cs typeface="Segoe UI"/>
                        </a:rPr>
                        <a:t>Rozzano</a:t>
                      </a:r>
                    </a:p>
                  </a:txBody>
                  <a:tcPr marL="68580" marR="68580" marT="34290" marB="34290" anchor="ctr"/>
                </a:tc>
                <a:extLst>
                  <a:ext uri="{0D108BD9-81ED-4DB2-BD59-A6C34878D82A}">
                    <a16:rowId xmlns:a16="http://schemas.microsoft.com/office/drawing/2014/main" val="10000"/>
                  </a:ext>
                </a:extLst>
              </a:tr>
              <a:tr h="280508">
                <a:tc>
                  <a:txBody>
                    <a:bodyPr/>
                    <a:lstStyle/>
                    <a:p>
                      <a:r>
                        <a:rPr lang="it-IT" sz="800" dirty="0" err="1">
                          <a:latin typeface="Segoe UI"/>
                          <a:cs typeface="Segoe UI"/>
                        </a:rPr>
                        <a:t>Fertilizers</a:t>
                      </a:r>
                      <a:endParaRPr lang="it-IT" sz="800" dirty="0">
                        <a:latin typeface="Segoe UI"/>
                        <a:cs typeface="Segoe UI"/>
                      </a:endParaRPr>
                    </a:p>
                  </a:txBody>
                  <a:tcPr marL="68580" marR="68580" marT="34290" marB="34290" anchor="ctr"/>
                </a:tc>
                <a:extLst>
                  <a:ext uri="{0D108BD9-81ED-4DB2-BD59-A6C34878D82A}">
                    <a16:rowId xmlns:a16="http://schemas.microsoft.com/office/drawing/2014/main" val="10001"/>
                  </a:ext>
                </a:extLst>
              </a:tr>
            </a:tbl>
          </a:graphicData>
        </a:graphic>
      </p:graphicFrame>
      <p:graphicFrame>
        <p:nvGraphicFramePr>
          <p:cNvPr id="14" name="Tabella 13"/>
          <p:cNvGraphicFramePr>
            <a:graphicFrameLocks noGrp="1"/>
          </p:cNvGraphicFramePr>
          <p:nvPr>
            <p:extLst>
              <p:ext uri="{D42A27DB-BD31-4B8C-83A1-F6EECF244321}">
                <p14:modId xmlns:p14="http://schemas.microsoft.com/office/powerpoint/2010/main" val="3228004793"/>
              </p:ext>
            </p:extLst>
          </p:nvPr>
        </p:nvGraphicFramePr>
        <p:xfrm>
          <a:off x="5936984" y="3857204"/>
          <a:ext cx="839688" cy="906249"/>
        </p:xfrm>
        <a:graphic>
          <a:graphicData uri="http://schemas.openxmlformats.org/drawingml/2006/table">
            <a:tbl>
              <a:tblPr firstRow="1" bandRow="1">
                <a:tableStyleId>{1FECB4D8-DB02-4DC6-A0A2-4F2EBAE1DC90}</a:tableStyleId>
              </a:tblPr>
              <a:tblGrid>
                <a:gridCol w="839688">
                  <a:extLst>
                    <a:ext uri="{9D8B030D-6E8A-4147-A177-3AD203B41FA5}">
                      <a16:colId xmlns:a16="http://schemas.microsoft.com/office/drawing/2014/main" val="20000"/>
                    </a:ext>
                  </a:extLst>
                </a:gridCol>
              </a:tblGrid>
              <a:tr h="237346">
                <a:tc>
                  <a:txBody>
                    <a:bodyPr/>
                    <a:lstStyle/>
                    <a:p>
                      <a:r>
                        <a:rPr lang="it-IT" sz="800" dirty="0">
                          <a:solidFill>
                            <a:srgbClr val="4A452A"/>
                          </a:solidFill>
                          <a:latin typeface="Segoe UI"/>
                          <a:cs typeface="Segoe UI"/>
                        </a:rPr>
                        <a:t>Peschiera</a:t>
                      </a:r>
                    </a:p>
                  </a:txBody>
                  <a:tcPr marL="68580" marR="68580" marT="34290" marB="34290" anchor="ctr"/>
                </a:tc>
                <a:extLst>
                  <a:ext uri="{0D108BD9-81ED-4DB2-BD59-A6C34878D82A}">
                    <a16:rowId xmlns:a16="http://schemas.microsoft.com/office/drawing/2014/main" val="10000"/>
                  </a:ext>
                </a:extLst>
              </a:tr>
              <a:tr h="280508">
                <a:tc>
                  <a:txBody>
                    <a:bodyPr/>
                    <a:lstStyle/>
                    <a:p>
                      <a:r>
                        <a:rPr lang="it-IT" sz="800" dirty="0" err="1">
                          <a:latin typeface="Segoe UI"/>
                          <a:cs typeface="Segoe UI"/>
                        </a:rPr>
                        <a:t>Fertilizers</a:t>
                      </a:r>
                      <a:endParaRPr lang="it-IT" sz="800" dirty="0">
                        <a:latin typeface="Segoe UI"/>
                        <a:cs typeface="Segoe UI"/>
                      </a:endParaRPr>
                    </a:p>
                  </a:txBody>
                  <a:tcPr marL="68580" marR="68580" marT="34290" marB="34290" anchor="ctr"/>
                </a:tc>
                <a:extLst>
                  <a:ext uri="{0D108BD9-81ED-4DB2-BD59-A6C34878D82A}">
                    <a16:rowId xmlns:a16="http://schemas.microsoft.com/office/drawing/2014/main" val="10001"/>
                  </a:ext>
                </a:extLst>
              </a:tr>
              <a:tr h="388395">
                <a:tc>
                  <a:txBody>
                    <a:bodyPr/>
                    <a:lstStyle/>
                    <a:p>
                      <a:r>
                        <a:rPr lang="it-IT" sz="800" dirty="0">
                          <a:latin typeface="Segoe UI"/>
                          <a:cs typeface="Segoe UI"/>
                        </a:rPr>
                        <a:t>CHP</a:t>
                      </a:r>
                    </a:p>
                  </a:txBody>
                  <a:tcPr marL="68580" marR="68580" marT="34290" marB="34290" anchor="ctr"/>
                </a:tc>
                <a:extLst>
                  <a:ext uri="{0D108BD9-81ED-4DB2-BD59-A6C34878D82A}">
                    <a16:rowId xmlns:a16="http://schemas.microsoft.com/office/drawing/2014/main" val="10002"/>
                  </a:ext>
                </a:extLst>
              </a:tr>
            </a:tbl>
          </a:graphicData>
        </a:graphic>
      </p:graphicFrame>
      <p:graphicFrame>
        <p:nvGraphicFramePr>
          <p:cNvPr id="15" name="Tabella 14"/>
          <p:cNvGraphicFramePr>
            <a:graphicFrameLocks noGrp="1"/>
          </p:cNvGraphicFramePr>
          <p:nvPr>
            <p:extLst>
              <p:ext uri="{D42A27DB-BD31-4B8C-83A1-F6EECF244321}">
                <p14:modId xmlns:p14="http://schemas.microsoft.com/office/powerpoint/2010/main" val="3295467810"/>
              </p:ext>
            </p:extLst>
          </p:nvPr>
        </p:nvGraphicFramePr>
        <p:xfrm>
          <a:off x="1266870" y="2781645"/>
          <a:ext cx="1187263" cy="1305135"/>
        </p:xfrm>
        <a:graphic>
          <a:graphicData uri="http://schemas.openxmlformats.org/drawingml/2006/table">
            <a:tbl>
              <a:tblPr firstRow="1" bandRow="1">
                <a:tableStyleId>{1FECB4D8-DB02-4DC6-A0A2-4F2EBAE1DC90}</a:tableStyleId>
              </a:tblPr>
              <a:tblGrid>
                <a:gridCol w="1187263">
                  <a:extLst>
                    <a:ext uri="{9D8B030D-6E8A-4147-A177-3AD203B41FA5}">
                      <a16:colId xmlns:a16="http://schemas.microsoft.com/office/drawing/2014/main" val="20000"/>
                    </a:ext>
                  </a:extLst>
                </a:gridCol>
              </a:tblGrid>
              <a:tr h="237346">
                <a:tc>
                  <a:txBody>
                    <a:bodyPr/>
                    <a:lstStyle/>
                    <a:p>
                      <a:r>
                        <a:rPr lang="it-IT" sz="800" dirty="0">
                          <a:solidFill>
                            <a:srgbClr val="4A452A"/>
                          </a:solidFill>
                          <a:latin typeface="Segoe UI"/>
                          <a:cs typeface="Segoe UI"/>
                        </a:rPr>
                        <a:t>Pero</a:t>
                      </a:r>
                    </a:p>
                  </a:txBody>
                  <a:tcPr marL="68580" marR="68580" marT="34290" marB="34290" anchor="ctr"/>
                </a:tc>
                <a:extLst>
                  <a:ext uri="{0D108BD9-81ED-4DB2-BD59-A6C34878D82A}">
                    <a16:rowId xmlns:a16="http://schemas.microsoft.com/office/drawing/2014/main" val="10000"/>
                  </a:ext>
                </a:extLst>
              </a:tr>
              <a:tr h="297180">
                <a:tc>
                  <a:txBody>
                    <a:bodyPr/>
                    <a:lstStyle/>
                    <a:p>
                      <a:r>
                        <a:rPr lang="it-IT" sz="800" dirty="0">
                          <a:latin typeface="Segoe UI"/>
                          <a:cs typeface="Segoe UI"/>
                        </a:rPr>
                        <a:t>CHP and </a:t>
                      </a:r>
                      <a:r>
                        <a:rPr lang="it-IT" sz="800" dirty="0" err="1">
                          <a:latin typeface="Segoe UI"/>
                          <a:cs typeface="Segoe UI"/>
                        </a:rPr>
                        <a:t>biomethane</a:t>
                      </a:r>
                      <a:endParaRPr lang="it-IT" sz="800" dirty="0">
                        <a:latin typeface="Segoe UI"/>
                        <a:cs typeface="Segoe UI"/>
                      </a:endParaRPr>
                    </a:p>
                  </a:txBody>
                  <a:tcPr marL="68580" marR="68580" marT="34290" marB="34290" anchor="ctr"/>
                </a:tc>
                <a:extLst>
                  <a:ext uri="{0D108BD9-81ED-4DB2-BD59-A6C34878D82A}">
                    <a16:rowId xmlns:a16="http://schemas.microsoft.com/office/drawing/2014/main" val="10001"/>
                  </a:ext>
                </a:extLst>
              </a:tr>
              <a:tr h="220843">
                <a:tc>
                  <a:txBody>
                    <a:bodyPr/>
                    <a:lstStyle/>
                    <a:p>
                      <a:r>
                        <a:rPr lang="it-IT" sz="800" dirty="0" err="1">
                          <a:latin typeface="Segoe UI"/>
                          <a:cs typeface="Segoe UI"/>
                        </a:rPr>
                        <a:t>Perform</a:t>
                      </a:r>
                      <a:r>
                        <a:rPr lang="it-IT" sz="800" dirty="0">
                          <a:latin typeface="Segoe UI"/>
                          <a:cs typeface="Segoe UI"/>
                        </a:rPr>
                        <a:t> Water 2030</a:t>
                      </a:r>
                      <a:endParaRPr lang="it-IT" sz="800" b="1" dirty="0">
                        <a:solidFill>
                          <a:srgbClr val="FF0000"/>
                        </a:solidFill>
                        <a:latin typeface="Segoe UI"/>
                        <a:cs typeface="Segoe UI"/>
                      </a:endParaRPr>
                    </a:p>
                  </a:txBody>
                  <a:tcPr marL="68580" marR="68580" marT="34290" marB="34290" anchor="ctr"/>
                </a:tc>
                <a:extLst>
                  <a:ext uri="{0D108BD9-81ED-4DB2-BD59-A6C34878D82A}">
                    <a16:rowId xmlns:a16="http://schemas.microsoft.com/office/drawing/2014/main" val="10002"/>
                  </a:ext>
                </a:extLst>
              </a:tr>
              <a:tr h="237346">
                <a:tc>
                  <a:txBody>
                    <a:bodyPr/>
                    <a:lstStyle/>
                    <a:p>
                      <a:r>
                        <a:rPr lang="it-IT" sz="800" dirty="0" err="1">
                          <a:latin typeface="Segoe UI"/>
                          <a:cs typeface="Segoe UI"/>
                        </a:rPr>
                        <a:t>Heating</a:t>
                      </a:r>
                      <a:r>
                        <a:rPr lang="it-IT" sz="800" dirty="0">
                          <a:latin typeface="Segoe UI"/>
                          <a:cs typeface="Segoe UI"/>
                        </a:rPr>
                        <a:t> </a:t>
                      </a:r>
                      <a:r>
                        <a:rPr lang="it-IT" sz="800" dirty="0" err="1">
                          <a:latin typeface="Segoe UI"/>
                          <a:cs typeface="Segoe UI"/>
                        </a:rPr>
                        <a:t>distrcits</a:t>
                      </a:r>
                      <a:endParaRPr lang="it-IT" sz="800" dirty="0">
                        <a:latin typeface="Segoe UI"/>
                        <a:cs typeface="Segoe UI"/>
                      </a:endParaRPr>
                    </a:p>
                  </a:txBody>
                  <a:tcPr marL="68580" marR="68580" marT="34290" marB="34290" anchor="ctr"/>
                </a:tc>
                <a:extLst>
                  <a:ext uri="{0D108BD9-81ED-4DB2-BD59-A6C34878D82A}">
                    <a16:rowId xmlns:a16="http://schemas.microsoft.com/office/drawing/2014/main" val="10003"/>
                  </a:ext>
                </a:extLst>
              </a:tr>
              <a:tr h="2971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800" dirty="0" err="1">
                          <a:latin typeface="Segoe UI"/>
                          <a:cs typeface="Segoe UI"/>
                        </a:rPr>
                        <a:t>Anaerobic</a:t>
                      </a:r>
                      <a:r>
                        <a:rPr lang="it-IT" sz="800" dirty="0">
                          <a:latin typeface="Segoe UI"/>
                          <a:cs typeface="Segoe UI"/>
                        </a:rPr>
                        <a:t> </a:t>
                      </a:r>
                      <a:r>
                        <a:rPr lang="it-IT" sz="800" dirty="0" err="1">
                          <a:latin typeface="Segoe UI"/>
                          <a:cs typeface="Segoe UI"/>
                        </a:rPr>
                        <a:t>digestion</a:t>
                      </a:r>
                      <a:r>
                        <a:rPr lang="it-IT" sz="800" dirty="0">
                          <a:latin typeface="Segoe UI"/>
                          <a:cs typeface="Segoe UI"/>
                        </a:rPr>
                        <a:t> for </a:t>
                      </a:r>
                      <a:r>
                        <a:rPr lang="it-IT" sz="800" dirty="0" err="1">
                          <a:latin typeface="Segoe UI"/>
                          <a:cs typeface="Segoe UI"/>
                        </a:rPr>
                        <a:t>organic</a:t>
                      </a:r>
                      <a:r>
                        <a:rPr lang="it-IT" sz="800" dirty="0">
                          <a:latin typeface="Segoe UI"/>
                          <a:cs typeface="Segoe UI"/>
                        </a:rPr>
                        <a:t> </a:t>
                      </a:r>
                      <a:r>
                        <a:rPr lang="it-IT" sz="800" dirty="0" err="1">
                          <a:latin typeface="Segoe UI"/>
                          <a:cs typeface="Segoe UI"/>
                        </a:rPr>
                        <a:t>matters</a:t>
                      </a:r>
                      <a:endParaRPr lang="it-IT" sz="800" dirty="0">
                        <a:latin typeface="Segoe UI"/>
                        <a:cs typeface="Segoe UI"/>
                      </a:endParaRPr>
                    </a:p>
                  </a:txBody>
                  <a:tcPr marL="68580" marR="68580" marT="34290" marB="34290" anchor="ctr"/>
                </a:tc>
                <a:extLst>
                  <a:ext uri="{0D108BD9-81ED-4DB2-BD59-A6C34878D82A}">
                    <a16:rowId xmlns:a16="http://schemas.microsoft.com/office/drawing/2014/main" val="10004"/>
                  </a:ext>
                </a:extLst>
              </a:tr>
            </a:tbl>
          </a:graphicData>
        </a:graphic>
      </p:graphicFrame>
      <p:graphicFrame>
        <p:nvGraphicFramePr>
          <p:cNvPr id="16" name="Tabella 15"/>
          <p:cNvGraphicFramePr>
            <a:graphicFrameLocks noGrp="1"/>
          </p:cNvGraphicFramePr>
          <p:nvPr>
            <p:extLst>
              <p:ext uri="{D42A27DB-BD31-4B8C-83A1-F6EECF244321}">
                <p14:modId xmlns:p14="http://schemas.microsoft.com/office/powerpoint/2010/main" val="2201325269"/>
              </p:ext>
            </p:extLst>
          </p:nvPr>
        </p:nvGraphicFramePr>
        <p:xfrm>
          <a:off x="4247965" y="1598353"/>
          <a:ext cx="1109789" cy="1805655"/>
        </p:xfrm>
        <a:graphic>
          <a:graphicData uri="http://schemas.openxmlformats.org/drawingml/2006/table">
            <a:tbl>
              <a:tblPr firstRow="1" bandRow="1">
                <a:tableStyleId>{1FECB4D8-DB02-4DC6-A0A2-4F2EBAE1DC90}</a:tableStyleId>
              </a:tblPr>
              <a:tblGrid>
                <a:gridCol w="1109789">
                  <a:extLst>
                    <a:ext uri="{9D8B030D-6E8A-4147-A177-3AD203B41FA5}">
                      <a16:colId xmlns:a16="http://schemas.microsoft.com/office/drawing/2014/main" val="20000"/>
                    </a:ext>
                  </a:extLst>
                </a:gridCol>
              </a:tblGrid>
              <a:tr h="237346">
                <a:tc>
                  <a:txBody>
                    <a:bodyPr/>
                    <a:lstStyle/>
                    <a:p>
                      <a:r>
                        <a:rPr lang="it-IT" sz="800" dirty="0">
                          <a:solidFill>
                            <a:srgbClr val="4A452A"/>
                          </a:solidFill>
                          <a:latin typeface="Segoe UI"/>
                          <a:cs typeface="Segoe UI"/>
                        </a:rPr>
                        <a:t>Sesto San Giovanni</a:t>
                      </a:r>
                    </a:p>
                  </a:txBody>
                  <a:tcPr marL="68580" marR="68580" marT="34290" marB="34290" anchor="ctr"/>
                </a:tc>
                <a:extLst>
                  <a:ext uri="{0D108BD9-81ED-4DB2-BD59-A6C34878D82A}">
                    <a16:rowId xmlns:a16="http://schemas.microsoft.com/office/drawing/2014/main" val="10000"/>
                  </a:ext>
                </a:extLst>
              </a:tr>
              <a:tr h="202424">
                <a:tc>
                  <a:txBody>
                    <a:bodyPr/>
                    <a:lstStyle/>
                    <a:p>
                      <a:r>
                        <a:rPr lang="it-IT" sz="800" dirty="0" err="1">
                          <a:latin typeface="Segoe UI"/>
                          <a:cs typeface="Segoe UI"/>
                        </a:rPr>
                        <a:t>Perform</a:t>
                      </a:r>
                      <a:r>
                        <a:rPr lang="it-IT" sz="800" baseline="0" dirty="0">
                          <a:latin typeface="Segoe UI"/>
                          <a:cs typeface="Segoe UI"/>
                        </a:rPr>
                        <a:t> Water 2030</a:t>
                      </a:r>
                      <a:endParaRPr lang="it-IT" sz="800" b="1" dirty="0">
                        <a:solidFill>
                          <a:srgbClr val="FF0000"/>
                        </a:solidFill>
                        <a:latin typeface="Segoe UI"/>
                        <a:cs typeface="Segoe UI"/>
                      </a:endParaRPr>
                    </a:p>
                  </a:txBody>
                  <a:tcPr marL="68580" marR="68580" marT="34290" marB="34290" anchor="ctr"/>
                </a:tc>
                <a:extLst>
                  <a:ext uri="{0D108BD9-81ED-4DB2-BD59-A6C34878D82A}">
                    <a16:rowId xmlns:a16="http://schemas.microsoft.com/office/drawing/2014/main" val="10001"/>
                  </a:ext>
                </a:extLst>
              </a:tr>
              <a:tr h="542925">
                <a:tc>
                  <a:txBody>
                    <a:bodyPr/>
                    <a:lstStyle/>
                    <a:p>
                      <a:r>
                        <a:rPr lang="it-IT" sz="800" dirty="0">
                          <a:latin typeface="Segoe UI"/>
                          <a:cs typeface="Segoe UI"/>
                        </a:rPr>
                        <a:t>Thermal </a:t>
                      </a:r>
                      <a:r>
                        <a:rPr lang="it-IT" sz="800" dirty="0" err="1">
                          <a:latin typeface="Segoe UI"/>
                          <a:cs typeface="Segoe UI"/>
                        </a:rPr>
                        <a:t>valorization</a:t>
                      </a:r>
                      <a:r>
                        <a:rPr lang="it-IT" sz="800" dirty="0">
                          <a:latin typeface="Segoe UI"/>
                          <a:cs typeface="Segoe UI"/>
                        </a:rPr>
                        <a:t> of </a:t>
                      </a:r>
                      <a:r>
                        <a:rPr lang="it-IT" sz="800" dirty="0" err="1">
                          <a:latin typeface="Segoe UI"/>
                          <a:cs typeface="Segoe UI"/>
                        </a:rPr>
                        <a:t>sewage</a:t>
                      </a:r>
                      <a:r>
                        <a:rPr lang="it-IT" sz="800" dirty="0">
                          <a:latin typeface="Segoe UI"/>
                          <a:cs typeface="Segoe UI"/>
                        </a:rPr>
                        <a:t> </a:t>
                      </a:r>
                      <a:r>
                        <a:rPr lang="it-IT" sz="800" dirty="0" err="1">
                          <a:latin typeface="Segoe UI"/>
                          <a:cs typeface="Segoe UI"/>
                        </a:rPr>
                        <a:t>sludge</a:t>
                      </a:r>
                      <a:r>
                        <a:rPr lang="it-IT" sz="800" dirty="0">
                          <a:latin typeface="Segoe UI"/>
                          <a:cs typeface="Segoe UI"/>
                        </a:rPr>
                        <a:t> and P-recovery</a:t>
                      </a:r>
                      <a:endParaRPr lang="it-IT" sz="800" b="1" dirty="0">
                        <a:latin typeface="Segoe UI"/>
                        <a:cs typeface="Segoe UI"/>
                      </a:endParaRPr>
                    </a:p>
                  </a:txBody>
                  <a:tcPr marL="68580" marR="68580" marT="34290" marB="34290" anchor="ctr"/>
                </a:tc>
                <a:extLst>
                  <a:ext uri="{0D108BD9-81ED-4DB2-BD59-A6C34878D82A}">
                    <a16:rowId xmlns:a16="http://schemas.microsoft.com/office/drawing/2014/main" val="10002"/>
                  </a:ext>
                </a:extLst>
              </a:tr>
              <a:tr h="297180">
                <a:tc>
                  <a:txBody>
                    <a:bodyPr/>
                    <a:lstStyle/>
                    <a:p>
                      <a:r>
                        <a:rPr lang="it-IT" sz="800" dirty="0">
                          <a:latin typeface="Segoe UI"/>
                          <a:cs typeface="Segoe UI"/>
                        </a:rPr>
                        <a:t>CHP and </a:t>
                      </a:r>
                      <a:r>
                        <a:rPr lang="it-IT" sz="800" dirty="0" err="1">
                          <a:latin typeface="Segoe UI"/>
                          <a:cs typeface="Segoe UI"/>
                        </a:rPr>
                        <a:t>biomethane</a:t>
                      </a:r>
                      <a:endParaRPr lang="it-IT" sz="800" dirty="0">
                        <a:latin typeface="Segoe UI"/>
                        <a:cs typeface="Segoe UI"/>
                      </a:endParaRPr>
                    </a:p>
                  </a:txBody>
                  <a:tcPr marL="68580" marR="68580" marT="34290" marB="34290" anchor="ctr"/>
                </a:tc>
                <a:extLst>
                  <a:ext uri="{0D108BD9-81ED-4DB2-BD59-A6C34878D82A}">
                    <a16:rowId xmlns:a16="http://schemas.microsoft.com/office/drawing/2014/main" val="10003"/>
                  </a:ext>
                </a:extLst>
              </a:tr>
              <a:tr h="5257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800" dirty="0" err="1">
                          <a:latin typeface="Segoe UI"/>
                          <a:cs typeface="Segoe UI"/>
                        </a:rPr>
                        <a:t>Anaerobic</a:t>
                      </a:r>
                      <a:r>
                        <a:rPr lang="it-IT" sz="800" dirty="0">
                          <a:latin typeface="Segoe UI"/>
                          <a:cs typeface="Segoe UI"/>
                        </a:rPr>
                        <a:t> </a:t>
                      </a:r>
                      <a:r>
                        <a:rPr lang="it-IT" sz="800" dirty="0" err="1">
                          <a:latin typeface="Segoe UI"/>
                          <a:cs typeface="Segoe UI"/>
                        </a:rPr>
                        <a:t>digestion</a:t>
                      </a:r>
                      <a:r>
                        <a:rPr lang="it-IT" sz="800" dirty="0">
                          <a:latin typeface="Segoe UI"/>
                          <a:cs typeface="Segoe UI"/>
                        </a:rPr>
                        <a:t> for </a:t>
                      </a:r>
                      <a:r>
                        <a:rPr lang="it-IT" sz="800" dirty="0" err="1">
                          <a:latin typeface="Segoe UI"/>
                          <a:cs typeface="Segoe UI"/>
                        </a:rPr>
                        <a:t>organic</a:t>
                      </a:r>
                      <a:r>
                        <a:rPr lang="it-IT" sz="800" dirty="0">
                          <a:latin typeface="Segoe UI"/>
                          <a:cs typeface="Segoe UI"/>
                        </a:rPr>
                        <a:t> </a:t>
                      </a:r>
                      <a:r>
                        <a:rPr lang="it-IT" sz="800" dirty="0" err="1">
                          <a:latin typeface="Segoe UI"/>
                          <a:cs typeface="Segoe UI"/>
                        </a:rPr>
                        <a:t>matters</a:t>
                      </a:r>
                      <a:r>
                        <a:rPr lang="it-IT" sz="800" dirty="0">
                          <a:latin typeface="Segoe UI"/>
                          <a:cs typeface="Segoe UI"/>
                        </a:rPr>
                        <a:t> + VFA</a:t>
                      </a:r>
                    </a:p>
                  </a:txBody>
                  <a:tcPr marL="68580" marR="68580" marT="34290" marB="34290" anchor="ctr"/>
                </a:tc>
                <a:extLst>
                  <a:ext uri="{0D108BD9-81ED-4DB2-BD59-A6C34878D82A}">
                    <a16:rowId xmlns:a16="http://schemas.microsoft.com/office/drawing/2014/main" val="10004"/>
                  </a:ext>
                </a:extLst>
              </a:tr>
            </a:tbl>
          </a:graphicData>
        </a:graphic>
      </p:graphicFrame>
      <p:graphicFrame>
        <p:nvGraphicFramePr>
          <p:cNvPr id="17" name="Tabella 16"/>
          <p:cNvGraphicFramePr>
            <a:graphicFrameLocks noGrp="1"/>
          </p:cNvGraphicFramePr>
          <p:nvPr>
            <p:extLst>
              <p:ext uri="{D42A27DB-BD31-4B8C-83A1-F6EECF244321}">
                <p14:modId xmlns:p14="http://schemas.microsoft.com/office/powerpoint/2010/main" val="4176424447"/>
              </p:ext>
            </p:extLst>
          </p:nvPr>
        </p:nvGraphicFramePr>
        <p:xfrm>
          <a:off x="4950043" y="4725144"/>
          <a:ext cx="860801" cy="505543"/>
        </p:xfrm>
        <a:graphic>
          <a:graphicData uri="http://schemas.openxmlformats.org/drawingml/2006/table">
            <a:tbl>
              <a:tblPr firstRow="1" bandRow="1">
                <a:tableStyleId>{1FECB4D8-DB02-4DC6-A0A2-4F2EBAE1DC90}</a:tableStyleId>
              </a:tblPr>
              <a:tblGrid>
                <a:gridCol w="860801">
                  <a:extLst>
                    <a:ext uri="{9D8B030D-6E8A-4147-A177-3AD203B41FA5}">
                      <a16:colId xmlns:a16="http://schemas.microsoft.com/office/drawing/2014/main" val="20000"/>
                    </a:ext>
                  </a:extLst>
                </a:gridCol>
              </a:tblGrid>
              <a:tr h="193123">
                <a:tc>
                  <a:txBody>
                    <a:bodyPr/>
                    <a:lstStyle/>
                    <a:p>
                      <a:pPr algn="l"/>
                      <a:r>
                        <a:rPr lang="it-IT" sz="800" dirty="0">
                          <a:solidFill>
                            <a:srgbClr val="4A452A"/>
                          </a:solidFill>
                          <a:latin typeface="Segoe UI"/>
                          <a:cs typeface="Segoe UI"/>
                        </a:rPr>
                        <a:t>San Giuliano</a:t>
                      </a:r>
                    </a:p>
                  </a:txBody>
                  <a:tcPr marL="68580" marR="68580" marT="34290" marB="34290" anchor="ctr"/>
                </a:tc>
                <a:extLst>
                  <a:ext uri="{0D108BD9-81ED-4DB2-BD59-A6C34878D82A}">
                    <a16:rowId xmlns:a16="http://schemas.microsoft.com/office/drawing/2014/main" val="10000"/>
                  </a:ext>
                </a:extLst>
              </a:tr>
              <a:tr h="2971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800" dirty="0" err="1">
                          <a:latin typeface="Segoe UI"/>
                          <a:cs typeface="Segoe UI"/>
                        </a:rPr>
                        <a:t>Perform</a:t>
                      </a:r>
                      <a:r>
                        <a:rPr lang="it-IT" sz="800" baseline="0" dirty="0">
                          <a:latin typeface="Segoe UI"/>
                          <a:cs typeface="Segoe UI"/>
                        </a:rPr>
                        <a:t> Water 2030</a:t>
                      </a:r>
                      <a:endParaRPr lang="it-IT" sz="800" b="1" dirty="0">
                        <a:solidFill>
                          <a:srgbClr val="FF0000"/>
                        </a:solidFill>
                        <a:latin typeface="Segoe UI"/>
                        <a:cs typeface="Segoe UI"/>
                      </a:endParaRPr>
                    </a:p>
                  </a:txBody>
                  <a:tcPr marL="68580" marR="68580" marT="34290" marB="34290" anchor="ctr"/>
                </a:tc>
                <a:extLst>
                  <a:ext uri="{0D108BD9-81ED-4DB2-BD59-A6C34878D82A}">
                    <a16:rowId xmlns:a16="http://schemas.microsoft.com/office/drawing/2014/main" val="10001"/>
                  </a:ext>
                </a:extLst>
              </a:tr>
            </a:tbl>
          </a:graphicData>
        </a:graphic>
      </p:graphicFrame>
      <p:graphicFrame>
        <p:nvGraphicFramePr>
          <p:cNvPr id="19" name="Tabella 18"/>
          <p:cNvGraphicFramePr>
            <a:graphicFrameLocks noGrp="1"/>
          </p:cNvGraphicFramePr>
          <p:nvPr>
            <p:extLst>
              <p:ext uri="{D42A27DB-BD31-4B8C-83A1-F6EECF244321}">
                <p14:modId xmlns:p14="http://schemas.microsoft.com/office/powerpoint/2010/main" val="3351558354"/>
              </p:ext>
            </p:extLst>
          </p:nvPr>
        </p:nvGraphicFramePr>
        <p:xfrm>
          <a:off x="2951820" y="1595655"/>
          <a:ext cx="1188224" cy="1134136"/>
        </p:xfrm>
        <a:graphic>
          <a:graphicData uri="http://schemas.openxmlformats.org/drawingml/2006/table">
            <a:tbl>
              <a:tblPr firstRow="1" bandRow="1">
                <a:tableStyleId>{1FECB4D8-DB02-4DC6-A0A2-4F2EBAE1DC90}</a:tableStyleId>
              </a:tblPr>
              <a:tblGrid>
                <a:gridCol w="1188224">
                  <a:extLst>
                    <a:ext uri="{9D8B030D-6E8A-4147-A177-3AD203B41FA5}">
                      <a16:colId xmlns:a16="http://schemas.microsoft.com/office/drawing/2014/main" val="20000"/>
                    </a:ext>
                  </a:extLst>
                </a:gridCol>
              </a:tblGrid>
              <a:tr h="234976">
                <a:tc>
                  <a:txBody>
                    <a:bodyPr/>
                    <a:lstStyle/>
                    <a:p>
                      <a:r>
                        <a:rPr lang="it-IT" sz="800" dirty="0">
                          <a:solidFill>
                            <a:srgbClr val="4A452A"/>
                          </a:solidFill>
                          <a:latin typeface="Segoe UI"/>
                          <a:cs typeface="Segoe UI"/>
                        </a:rPr>
                        <a:t>Bresso</a:t>
                      </a:r>
                    </a:p>
                  </a:txBody>
                  <a:tcPr marL="68580" marR="68580" marT="34290" marB="34290" anchor="ctr"/>
                </a:tc>
                <a:extLst>
                  <a:ext uri="{0D108BD9-81ED-4DB2-BD59-A6C34878D82A}">
                    <a16:rowId xmlns:a16="http://schemas.microsoft.com/office/drawing/2014/main" val="10000"/>
                  </a:ext>
                </a:extLst>
              </a:tr>
              <a:tr h="187631">
                <a:tc>
                  <a:txBody>
                    <a:bodyPr/>
                    <a:lstStyle/>
                    <a:p>
                      <a:r>
                        <a:rPr lang="it-IT" sz="800" dirty="0" err="1">
                          <a:latin typeface="Segoe UI"/>
                          <a:cs typeface="Segoe UI"/>
                        </a:rPr>
                        <a:t>Perform</a:t>
                      </a:r>
                      <a:r>
                        <a:rPr lang="it-IT" sz="800" baseline="0" dirty="0">
                          <a:latin typeface="Segoe UI"/>
                          <a:cs typeface="Segoe UI"/>
                        </a:rPr>
                        <a:t> Water 2030</a:t>
                      </a:r>
                      <a:endParaRPr lang="it-IT" sz="800" b="1" dirty="0">
                        <a:solidFill>
                          <a:srgbClr val="FF0000"/>
                        </a:solidFill>
                        <a:latin typeface="Segoe UI"/>
                        <a:cs typeface="Segoe UI"/>
                      </a:endParaRPr>
                    </a:p>
                  </a:txBody>
                  <a:tcPr marL="68580" marR="68580" marT="34290" marB="34290" anchor="ctr"/>
                </a:tc>
                <a:extLst>
                  <a:ext uri="{0D108BD9-81ED-4DB2-BD59-A6C34878D82A}">
                    <a16:rowId xmlns:a16="http://schemas.microsoft.com/office/drawing/2014/main" val="10001"/>
                  </a:ext>
                </a:extLst>
              </a:tr>
              <a:tr h="297180">
                <a:tc>
                  <a:txBody>
                    <a:bodyPr/>
                    <a:lstStyle/>
                    <a:p>
                      <a:r>
                        <a:rPr lang="it-IT" sz="800" dirty="0">
                          <a:latin typeface="Segoe UI"/>
                          <a:cs typeface="Segoe UI"/>
                        </a:rPr>
                        <a:t>CHP and </a:t>
                      </a:r>
                      <a:r>
                        <a:rPr lang="it-IT" sz="800" dirty="0" err="1">
                          <a:latin typeface="Segoe UI"/>
                          <a:cs typeface="Segoe UI"/>
                        </a:rPr>
                        <a:t>biomethane</a:t>
                      </a:r>
                      <a:endParaRPr lang="it-IT" sz="800" dirty="0">
                        <a:latin typeface="Segoe UI"/>
                        <a:cs typeface="Segoe UI"/>
                      </a:endParaRPr>
                    </a:p>
                  </a:txBody>
                  <a:tcPr marL="68580" marR="68580" marT="34290" marB="34290" anchor="ctr"/>
                </a:tc>
                <a:extLst>
                  <a:ext uri="{0D108BD9-81ED-4DB2-BD59-A6C34878D82A}">
                    <a16:rowId xmlns:a16="http://schemas.microsoft.com/office/drawing/2014/main" val="10002"/>
                  </a:ext>
                </a:extLst>
              </a:tr>
              <a:tr h="4114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800" dirty="0" err="1">
                          <a:latin typeface="Segoe UI"/>
                          <a:cs typeface="Segoe UI"/>
                        </a:rPr>
                        <a:t>Anaerobic</a:t>
                      </a:r>
                      <a:r>
                        <a:rPr lang="it-IT" sz="800" dirty="0">
                          <a:latin typeface="Segoe UI"/>
                          <a:cs typeface="Segoe UI"/>
                        </a:rPr>
                        <a:t> </a:t>
                      </a:r>
                      <a:r>
                        <a:rPr lang="it-IT" sz="800" dirty="0" err="1">
                          <a:latin typeface="Segoe UI"/>
                          <a:cs typeface="Segoe UI"/>
                        </a:rPr>
                        <a:t>digestion</a:t>
                      </a:r>
                      <a:r>
                        <a:rPr lang="it-IT" sz="800" dirty="0">
                          <a:latin typeface="Segoe UI"/>
                          <a:cs typeface="Segoe UI"/>
                        </a:rPr>
                        <a:t> for </a:t>
                      </a:r>
                      <a:r>
                        <a:rPr lang="it-IT" sz="800" dirty="0" err="1">
                          <a:latin typeface="Segoe UI"/>
                          <a:cs typeface="Segoe UI"/>
                        </a:rPr>
                        <a:t>organic</a:t>
                      </a:r>
                      <a:r>
                        <a:rPr lang="it-IT" sz="800" dirty="0">
                          <a:latin typeface="Segoe UI"/>
                          <a:cs typeface="Segoe UI"/>
                        </a:rPr>
                        <a:t> </a:t>
                      </a:r>
                      <a:r>
                        <a:rPr lang="it-IT" sz="800" dirty="0" err="1">
                          <a:latin typeface="Segoe UI"/>
                          <a:cs typeface="Segoe UI"/>
                        </a:rPr>
                        <a:t>matters</a:t>
                      </a:r>
                      <a:endParaRPr lang="it-IT" sz="800" dirty="0">
                        <a:latin typeface="Segoe UI"/>
                        <a:cs typeface="Segoe UI"/>
                      </a:endParaRPr>
                    </a:p>
                  </a:txBody>
                  <a:tcPr marL="68580" marR="68580" marT="34290" marB="34290" anchor="ctr"/>
                </a:tc>
                <a:extLst>
                  <a:ext uri="{0D108BD9-81ED-4DB2-BD59-A6C34878D82A}">
                    <a16:rowId xmlns:a16="http://schemas.microsoft.com/office/drawing/2014/main" val="10003"/>
                  </a:ext>
                </a:extLst>
              </a:tr>
            </a:tbl>
          </a:graphicData>
        </a:graphic>
      </p:graphicFrame>
      <p:sp>
        <p:nvSpPr>
          <p:cNvPr id="22" name="Ovale 21"/>
          <p:cNvSpPr/>
          <p:nvPr/>
        </p:nvSpPr>
        <p:spPr>
          <a:xfrm>
            <a:off x="4053227" y="4097679"/>
            <a:ext cx="140732" cy="1414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cxnSp>
        <p:nvCxnSpPr>
          <p:cNvPr id="24" name="Connettore 2 23"/>
          <p:cNvCxnSpPr>
            <a:stCxn id="13" idx="0"/>
          </p:cNvCxnSpPr>
          <p:nvPr/>
        </p:nvCxnSpPr>
        <p:spPr>
          <a:xfrm flipH="1" flipV="1">
            <a:off x="4147020" y="4257068"/>
            <a:ext cx="197411" cy="47866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5" name="Connettore 2 24"/>
          <p:cNvCxnSpPr>
            <a:cxnSpLocks/>
          </p:cNvCxnSpPr>
          <p:nvPr/>
        </p:nvCxnSpPr>
        <p:spPr>
          <a:xfrm flipH="1" flipV="1">
            <a:off x="4675865" y="4217360"/>
            <a:ext cx="244155" cy="61579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8" name="Ovale 27"/>
          <p:cNvSpPr/>
          <p:nvPr/>
        </p:nvSpPr>
        <p:spPr>
          <a:xfrm>
            <a:off x="4559157" y="4093351"/>
            <a:ext cx="140732" cy="1414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29" name="Ovale 28"/>
          <p:cNvSpPr/>
          <p:nvPr/>
        </p:nvSpPr>
        <p:spPr>
          <a:xfrm>
            <a:off x="4813258" y="3935661"/>
            <a:ext cx="140732" cy="14141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cxnSp>
        <p:nvCxnSpPr>
          <p:cNvPr id="30" name="Connettore 2 29"/>
          <p:cNvCxnSpPr>
            <a:cxnSpLocks/>
          </p:cNvCxnSpPr>
          <p:nvPr/>
        </p:nvCxnSpPr>
        <p:spPr>
          <a:xfrm flipH="1">
            <a:off x="4559157" y="3950526"/>
            <a:ext cx="1376179" cy="34813"/>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34" name="Ovale 33"/>
          <p:cNvSpPr/>
          <p:nvPr/>
        </p:nvSpPr>
        <p:spPr>
          <a:xfrm>
            <a:off x="4409983" y="3921723"/>
            <a:ext cx="140732" cy="14141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cxnSp>
        <p:nvCxnSpPr>
          <p:cNvPr id="35" name="Connettore 2 34"/>
          <p:cNvCxnSpPr>
            <a:cxnSpLocks/>
          </p:cNvCxnSpPr>
          <p:nvPr/>
        </p:nvCxnSpPr>
        <p:spPr>
          <a:xfrm>
            <a:off x="3563681" y="2856794"/>
            <a:ext cx="278481" cy="76428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8" name="Ovale 37"/>
          <p:cNvSpPr/>
          <p:nvPr/>
        </p:nvSpPr>
        <p:spPr>
          <a:xfrm>
            <a:off x="3833966" y="3588497"/>
            <a:ext cx="140732" cy="1414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39" name="Ovale 38"/>
          <p:cNvSpPr/>
          <p:nvPr/>
        </p:nvSpPr>
        <p:spPr>
          <a:xfrm>
            <a:off x="3078595" y="3990957"/>
            <a:ext cx="140732" cy="1414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cxnSp>
        <p:nvCxnSpPr>
          <p:cNvPr id="40" name="Connettore 2 39"/>
          <p:cNvCxnSpPr>
            <a:cxnSpLocks/>
          </p:cNvCxnSpPr>
          <p:nvPr/>
        </p:nvCxnSpPr>
        <p:spPr>
          <a:xfrm flipV="1">
            <a:off x="2320946" y="4132369"/>
            <a:ext cx="757649" cy="72786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2" name="Ovale 41"/>
          <p:cNvSpPr/>
          <p:nvPr/>
        </p:nvSpPr>
        <p:spPr>
          <a:xfrm>
            <a:off x="3452696" y="3715794"/>
            <a:ext cx="140732" cy="1414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cxnSp>
        <p:nvCxnSpPr>
          <p:cNvPr id="43" name="Connettore 2 42"/>
          <p:cNvCxnSpPr>
            <a:cxnSpLocks/>
          </p:cNvCxnSpPr>
          <p:nvPr/>
        </p:nvCxnSpPr>
        <p:spPr>
          <a:xfrm flipV="1">
            <a:off x="2302981" y="3773500"/>
            <a:ext cx="1149714" cy="3176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5" name="Connettore 2 44"/>
          <p:cNvCxnSpPr>
            <a:cxnSpLocks/>
          </p:cNvCxnSpPr>
          <p:nvPr/>
        </p:nvCxnSpPr>
        <p:spPr>
          <a:xfrm>
            <a:off x="2296945" y="2249283"/>
            <a:ext cx="308498" cy="112325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7" name="Ovale 46"/>
          <p:cNvSpPr/>
          <p:nvPr/>
        </p:nvSpPr>
        <p:spPr>
          <a:xfrm>
            <a:off x="2541059" y="3395601"/>
            <a:ext cx="140732" cy="1414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54" name="Ovale 53"/>
          <p:cNvSpPr/>
          <p:nvPr/>
        </p:nvSpPr>
        <p:spPr>
          <a:xfrm>
            <a:off x="4947324" y="3598839"/>
            <a:ext cx="140732" cy="14141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cxnSp>
        <p:nvCxnSpPr>
          <p:cNvPr id="55" name="Connettore 2 54"/>
          <p:cNvCxnSpPr>
            <a:stCxn id="10" idx="1"/>
            <a:endCxn id="54" idx="0"/>
          </p:cNvCxnSpPr>
          <p:nvPr/>
        </p:nvCxnSpPr>
        <p:spPr>
          <a:xfrm flipH="1">
            <a:off x="5017690" y="2715800"/>
            <a:ext cx="540216" cy="883039"/>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60" name="Ovale 59"/>
          <p:cNvSpPr/>
          <p:nvPr/>
        </p:nvSpPr>
        <p:spPr>
          <a:xfrm>
            <a:off x="5223043" y="3517710"/>
            <a:ext cx="140732" cy="14141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61" name="Ovale 60"/>
          <p:cNvSpPr/>
          <p:nvPr/>
        </p:nvSpPr>
        <p:spPr>
          <a:xfrm>
            <a:off x="4417389" y="3443986"/>
            <a:ext cx="140732" cy="14141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cxnSp>
        <p:nvCxnSpPr>
          <p:cNvPr id="62" name="Connettore 2 61"/>
          <p:cNvCxnSpPr>
            <a:cxnSpLocks/>
            <a:stCxn id="16" idx="2"/>
          </p:cNvCxnSpPr>
          <p:nvPr/>
        </p:nvCxnSpPr>
        <p:spPr>
          <a:xfrm flipH="1">
            <a:off x="4558121" y="3404008"/>
            <a:ext cx="244738" cy="16700"/>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41" name="Tabella 40"/>
          <p:cNvGraphicFramePr>
            <a:graphicFrameLocks noGrp="1"/>
          </p:cNvGraphicFramePr>
          <p:nvPr>
            <p:extLst>
              <p:ext uri="{D42A27DB-BD31-4B8C-83A1-F6EECF244321}">
                <p14:modId xmlns:p14="http://schemas.microsoft.com/office/powerpoint/2010/main" val="1277689378"/>
              </p:ext>
            </p:extLst>
          </p:nvPr>
        </p:nvGraphicFramePr>
        <p:xfrm>
          <a:off x="3268318" y="5290333"/>
          <a:ext cx="839688" cy="517854"/>
        </p:xfrm>
        <a:graphic>
          <a:graphicData uri="http://schemas.openxmlformats.org/drawingml/2006/table">
            <a:tbl>
              <a:tblPr firstRow="1" bandRow="1">
                <a:tableStyleId>{1FECB4D8-DB02-4DC6-A0A2-4F2EBAE1DC90}</a:tableStyleId>
              </a:tblPr>
              <a:tblGrid>
                <a:gridCol w="839688">
                  <a:extLst>
                    <a:ext uri="{9D8B030D-6E8A-4147-A177-3AD203B41FA5}">
                      <a16:colId xmlns:a16="http://schemas.microsoft.com/office/drawing/2014/main" val="20000"/>
                    </a:ext>
                  </a:extLst>
                </a:gridCol>
              </a:tblGrid>
              <a:tr h="237346">
                <a:tc>
                  <a:txBody>
                    <a:bodyPr/>
                    <a:lstStyle/>
                    <a:p>
                      <a:r>
                        <a:rPr lang="it-IT" sz="800" dirty="0">
                          <a:solidFill>
                            <a:srgbClr val="4A452A"/>
                          </a:solidFill>
                          <a:latin typeface="Segoe UI"/>
                          <a:cs typeface="Segoe UI"/>
                        </a:rPr>
                        <a:t>Trezzano</a:t>
                      </a:r>
                    </a:p>
                  </a:txBody>
                  <a:tcPr marL="68580" marR="68580" marT="34290" marB="34290" anchor="ctr"/>
                </a:tc>
                <a:extLst>
                  <a:ext uri="{0D108BD9-81ED-4DB2-BD59-A6C34878D82A}">
                    <a16:rowId xmlns:a16="http://schemas.microsoft.com/office/drawing/2014/main" val="10000"/>
                  </a:ext>
                </a:extLst>
              </a:tr>
              <a:tr h="280508">
                <a:tc>
                  <a:txBody>
                    <a:bodyPr/>
                    <a:lstStyle/>
                    <a:p>
                      <a:r>
                        <a:rPr lang="it-IT" sz="800" dirty="0">
                          <a:latin typeface="Segoe UI"/>
                          <a:cs typeface="Segoe UI"/>
                        </a:rPr>
                        <a:t>Solar</a:t>
                      </a:r>
                    </a:p>
                  </a:txBody>
                  <a:tcPr marL="68580" marR="68580" marT="34290" marB="34290" anchor="ctr"/>
                </a:tc>
                <a:extLst>
                  <a:ext uri="{0D108BD9-81ED-4DB2-BD59-A6C34878D82A}">
                    <a16:rowId xmlns:a16="http://schemas.microsoft.com/office/drawing/2014/main" val="10001"/>
                  </a:ext>
                </a:extLst>
              </a:tr>
            </a:tbl>
          </a:graphicData>
        </a:graphic>
      </p:graphicFrame>
      <p:graphicFrame>
        <p:nvGraphicFramePr>
          <p:cNvPr id="44" name="Tabella 43"/>
          <p:cNvGraphicFramePr>
            <a:graphicFrameLocks noGrp="1"/>
          </p:cNvGraphicFramePr>
          <p:nvPr>
            <p:extLst>
              <p:ext uri="{D42A27DB-BD31-4B8C-83A1-F6EECF244321}">
                <p14:modId xmlns:p14="http://schemas.microsoft.com/office/powerpoint/2010/main" val="830261022"/>
              </p:ext>
            </p:extLst>
          </p:nvPr>
        </p:nvGraphicFramePr>
        <p:xfrm>
          <a:off x="2493858" y="4725146"/>
          <a:ext cx="839688" cy="517854"/>
        </p:xfrm>
        <a:graphic>
          <a:graphicData uri="http://schemas.openxmlformats.org/drawingml/2006/table">
            <a:tbl>
              <a:tblPr firstRow="1" bandRow="1">
                <a:tableStyleId>{1FECB4D8-DB02-4DC6-A0A2-4F2EBAE1DC90}</a:tableStyleId>
              </a:tblPr>
              <a:tblGrid>
                <a:gridCol w="839688">
                  <a:extLst>
                    <a:ext uri="{9D8B030D-6E8A-4147-A177-3AD203B41FA5}">
                      <a16:colId xmlns:a16="http://schemas.microsoft.com/office/drawing/2014/main" val="20000"/>
                    </a:ext>
                  </a:extLst>
                </a:gridCol>
              </a:tblGrid>
              <a:tr h="237346">
                <a:tc>
                  <a:txBody>
                    <a:bodyPr/>
                    <a:lstStyle/>
                    <a:p>
                      <a:r>
                        <a:rPr lang="it-IT" sz="800" dirty="0">
                          <a:solidFill>
                            <a:srgbClr val="4A452A"/>
                          </a:solidFill>
                          <a:latin typeface="Segoe UI"/>
                          <a:cs typeface="Segoe UI"/>
                        </a:rPr>
                        <a:t>Bareggio</a:t>
                      </a:r>
                    </a:p>
                  </a:txBody>
                  <a:tcPr marL="68580" marR="68580" marT="34290" marB="34290" anchor="ctr"/>
                </a:tc>
                <a:extLst>
                  <a:ext uri="{0D108BD9-81ED-4DB2-BD59-A6C34878D82A}">
                    <a16:rowId xmlns:a16="http://schemas.microsoft.com/office/drawing/2014/main" val="10000"/>
                  </a:ext>
                </a:extLst>
              </a:tr>
              <a:tr h="280508">
                <a:tc>
                  <a:txBody>
                    <a:bodyPr/>
                    <a:lstStyle/>
                    <a:p>
                      <a:r>
                        <a:rPr lang="it-IT" sz="800" dirty="0">
                          <a:latin typeface="Segoe UI"/>
                          <a:cs typeface="Segoe UI"/>
                        </a:rPr>
                        <a:t>Solar</a:t>
                      </a:r>
                    </a:p>
                  </a:txBody>
                  <a:tcPr marL="68580" marR="68580" marT="34290" marB="34290" anchor="ctr"/>
                </a:tc>
                <a:extLst>
                  <a:ext uri="{0D108BD9-81ED-4DB2-BD59-A6C34878D82A}">
                    <a16:rowId xmlns:a16="http://schemas.microsoft.com/office/drawing/2014/main" val="10001"/>
                  </a:ext>
                </a:extLst>
              </a:tr>
            </a:tbl>
          </a:graphicData>
        </a:graphic>
      </p:graphicFrame>
      <p:sp>
        <p:nvSpPr>
          <p:cNvPr id="46" name="Ovale 45"/>
          <p:cNvSpPr/>
          <p:nvPr/>
        </p:nvSpPr>
        <p:spPr>
          <a:xfrm>
            <a:off x="3363695" y="3942164"/>
            <a:ext cx="140732" cy="1414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48" name="Ovale 47"/>
          <p:cNvSpPr/>
          <p:nvPr/>
        </p:nvSpPr>
        <p:spPr>
          <a:xfrm>
            <a:off x="3702923" y="4186362"/>
            <a:ext cx="140732" cy="1414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cxnSp>
        <p:nvCxnSpPr>
          <p:cNvPr id="49" name="Connettore 2 48"/>
          <p:cNvCxnSpPr>
            <a:stCxn id="44" idx="0"/>
          </p:cNvCxnSpPr>
          <p:nvPr/>
        </p:nvCxnSpPr>
        <p:spPr>
          <a:xfrm flipV="1">
            <a:off x="2913702" y="4066376"/>
            <a:ext cx="485856" cy="6587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0" name="Connettore 2 49"/>
          <p:cNvCxnSpPr>
            <a:stCxn id="41" idx="0"/>
          </p:cNvCxnSpPr>
          <p:nvPr/>
        </p:nvCxnSpPr>
        <p:spPr>
          <a:xfrm flipV="1">
            <a:off x="3688162" y="4358206"/>
            <a:ext cx="69081" cy="93212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2" name="Ovale 51">
            <a:extLst>
              <a:ext uri="{FF2B5EF4-FFF2-40B4-BE49-F238E27FC236}">
                <a16:creationId xmlns:a16="http://schemas.microsoft.com/office/drawing/2014/main" id="{171A442F-38D4-4C66-A406-494DB2935BAF}"/>
              </a:ext>
            </a:extLst>
          </p:cNvPr>
          <p:cNvSpPr/>
          <p:nvPr/>
        </p:nvSpPr>
        <p:spPr>
          <a:xfrm>
            <a:off x="4516287" y="3748437"/>
            <a:ext cx="140732" cy="14141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cxnSp>
        <p:nvCxnSpPr>
          <p:cNvPr id="53" name="Connettore 2 52">
            <a:extLst>
              <a:ext uri="{FF2B5EF4-FFF2-40B4-BE49-F238E27FC236}">
                <a16:creationId xmlns:a16="http://schemas.microsoft.com/office/drawing/2014/main" id="{57BA3F9E-54F9-49CC-96F8-70D1F748D55C}"/>
              </a:ext>
            </a:extLst>
          </p:cNvPr>
          <p:cNvCxnSpPr>
            <a:cxnSpLocks/>
          </p:cNvCxnSpPr>
          <p:nvPr/>
        </p:nvCxnSpPr>
        <p:spPr>
          <a:xfrm flipH="1">
            <a:off x="4654810" y="3624210"/>
            <a:ext cx="2455472" cy="220426"/>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56" name="Tabella 55">
            <a:extLst>
              <a:ext uri="{FF2B5EF4-FFF2-40B4-BE49-F238E27FC236}">
                <a16:creationId xmlns:a16="http://schemas.microsoft.com/office/drawing/2014/main" id="{7FBB681C-ECE5-4BCA-BA07-6BF642CB37A9}"/>
              </a:ext>
            </a:extLst>
          </p:cNvPr>
          <p:cNvGraphicFramePr>
            <a:graphicFrameLocks noGrp="1"/>
          </p:cNvGraphicFramePr>
          <p:nvPr>
            <p:extLst>
              <p:ext uri="{D42A27DB-BD31-4B8C-83A1-F6EECF244321}">
                <p14:modId xmlns:p14="http://schemas.microsoft.com/office/powerpoint/2010/main" val="1713522645"/>
              </p:ext>
            </p:extLst>
          </p:nvPr>
        </p:nvGraphicFramePr>
        <p:xfrm>
          <a:off x="6810401" y="3502542"/>
          <a:ext cx="1026114" cy="624840"/>
        </p:xfrm>
        <a:graphic>
          <a:graphicData uri="http://schemas.openxmlformats.org/drawingml/2006/table">
            <a:tbl>
              <a:tblPr firstRow="1" bandRow="1">
                <a:tableStyleId>{1FECB4D8-DB02-4DC6-A0A2-4F2EBAE1DC90}</a:tableStyleId>
              </a:tblPr>
              <a:tblGrid>
                <a:gridCol w="1026114">
                  <a:extLst>
                    <a:ext uri="{9D8B030D-6E8A-4147-A177-3AD203B41FA5}">
                      <a16:colId xmlns:a16="http://schemas.microsoft.com/office/drawing/2014/main" val="20000"/>
                    </a:ext>
                  </a:extLst>
                </a:gridCol>
              </a:tblGrid>
              <a:tr h="297180">
                <a:tc>
                  <a:txBody>
                    <a:bodyPr/>
                    <a:lstStyle/>
                    <a:p>
                      <a:pPr algn="ctr"/>
                      <a:r>
                        <a:rPr lang="it-IT" sz="800" dirty="0">
                          <a:solidFill>
                            <a:srgbClr val="4A452A"/>
                          </a:solidFill>
                          <a:latin typeface="Segoe UI"/>
                          <a:cs typeface="Segoe UI"/>
                        </a:rPr>
                        <a:t>Idroscalo – </a:t>
                      </a:r>
                      <a:r>
                        <a:rPr lang="it-IT" sz="800" dirty="0" err="1">
                          <a:solidFill>
                            <a:srgbClr val="4A452A"/>
                          </a:solidFill>
                          <a:latin typeface="Segoe UI"/>
                          <a:cs typeface="Segoe UI"/>
                        </a:rPr>
                        <a:t>research</a:t>
                      </a:r>
                      <a:r>
                        <a:rPr lang="it-IT" sz="800" dirty="0">
                          <a:solidFill>
                            <a:srgbClr val="4A452A"/>
                          </a:solidFill>
                          <a:latin typeface="Segoe UI"/>
                          <a:cs typeface="Segoe UI"/>
                        </a:rPr>
                        <a:t> center</a:t>
                      </a:r>
                    </a:p>
                  </a:txBody>
                  <a:tcPr marL="68580" marR="68580" marT="34290" marB="34290" anchor="ctr"/>
                </a:tc>
                <a:extLst>
                  <a:ext uri="{0D108BD9-81ED-4DB2-BD59-A6C34878D82A}">
                    <a16:rowId xmlns:a16="http://schemas.microsoft.com/office/drawing/2014/main" val="10000"/>
                  </a:ext>
                </a:extLst>
              </a:tr>
              <a:tr h="280508">
                <a:tc>
                  <a:txBody>
                    <a:bodyPr/>
                    <a:lstStyle/>
                    <a:p>
                      <a:r>
                        <a:rPr lang="it-IT" sz="800" dirty="0" err="1">
                          <a:latin typeface="Segoe UI"/>
                          <a:cs typeface="Segoe UI"/>
                        </a:rPr>
                        <a:t>Perform</a:t>
                      </a:r>
                      <a:r>
                        <a:rPr lang="it-IT" sz="800" dirty="0">
                          <a:latin typeface="Segoe UI"/>
                          <a:cs typeface="Segoe UI"/>
                        </a:rPr>
                        <a:t> Water 2030</a:t>
                      </a:r>
                      <a:endParaRPr lang="it-IT" sz="800" b="1" dirty="0">
                        <a:solidFill>
                          <a:srgbClr val="FF0000"/>
                        </a:solidFill>
                        <a:latin typeface="Segoe UI"/>
                        <a:cs typeface="Segoe UI"/>
                      </a:endParaRPr>
                    </a:p>
                  </a:txBody>
                  <a:tcPr marL="68580" marR="68580" marT="34290" marB="34290" anchor="ctr"/>
                </a:tc>
                <a:extLst>
                  <a:ext uri="{0D108BD9-81ED-4DB2-BD59-A6C34878D82A}">
                    <a16:rowId xmlns:a16="http://schemas.microsoft.com/office/drawing/2014/main" val="10001"/>
                  </a:ext>
                </a:extLst>
              </a:tr>
            </a:tbl>
          </a:graphicData>
        </a:graphic>
      </p:graphicFrame>
      <p:sp>
        <p:nvSpPr>
          <p:cNvPr id="51" name="Titolo 1">
            <a:extLst>
              <a:ext uri="{FF2B5EF4-FFF2-40B4-BE49-F238E27FC236}">
                <a16:creationId xmlns:a16="http://schemas.microsoft.com/office/drawing/2014/main" id="{7F89DB54-018E-481F-BC6A-80669BA9EDE8}"/>
              </a:ext>
            </a:extLst>
          </p:cNvPr>
          <p:cNvSpPr>
            <a:spLocks noGrp="1"/>
          </p:cNvSpPr>
          <p:nvPr>
            <p:ph type="title"/>
          </p:nvPr>
        </p:nvSpPr>
        <p:spPr>
          <a:xfrm>
            <a:off x="457200" y="404664"/>
            <a:ext cx="8229600" cy="724942"/>
          </a:xfrm>
        </p:spPr>
        <p:txBody>
          <a:bodyPr>
            <a:normAutofit/>
          </a:bodyPr>
          <a:lstStyle/>
          <a:p>
            <a:r>
              <a:rPr lang="it-IT" sz="2400" dirty="0"/>
              <a:t>THE NETWORK – OUR PLANTS</a:t>
            </a:r>
          </a:p>
        </p:txBody>
      </p:sp>
    </p:spTree>
    <p:extLst>
      <p:ext uri="{BB962C8B-B14F-4D97-AF65-F5344CB8AC3E}">
        <p14:creationId xmlns:p14="http://schemas.microsoft.com/office/powerpoint/2010/main" val="1801512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04664"/>
            <a:ext cx="8229600" cy="724942"/>
          </a:xfrm>
        </p:spPr>
        <p:txBody>
          <a:bodyPr>
            <a:normAutofit/>
          </a:bodyPr>
          <a:lstStyle/>
          <a:p>
            <a:r>
              <a:rPr lang="it-IT" sz="2400" dirty="0"/>
              <a:t>THE NETWORK – PERFORM WATER 2030 LIVING LAB</a:t>
            </a:r>
          </a:p>
        </p:txBody>
      </p:sp>
      <p:pic>
        <p:nvPicPr>
          <p:cNvPr id="6" name="Immagine 5">
            <a:extLst>
              <a:ext uri="{FF2B5EF4-FFF2-40B4-BE49-F238E27FC236}">
                <a16:creationId xmlns:a16="http://schemas.microsoft.com/office/drawing/2014/main" id="{1860959A-39EE-4B4C-8E3E-2106953E02AD}"/>
              </a:ext>
            </a:extLst>
          </p:cNvPr>
          <p:cNvPicPr>
            <a:picLocks noChangeAspect="1"/>
          </p:cNvPicPr>
          <p:nvPr/>
        </p:nvPicPr>
        <p:blipFill>
          <a:blip r:embed="rId2"/>
          <a:stretch>
            <a:fillRect/>
          </a:stretch>
        </p:blipFill>
        <p:spPr>
          <a:xfrm>
            <a:off x="228600" y="1626259"/>
            <a:ext cx="8686800" cy="4755069"/>
          </a:xfrm>
          <a:prstGeom prst="rect">
            <a:avLst/>
          </a:prstGeom>
        </p:spPr>
      </p:pic>
      <p:pic>
        <p:nvPicPr>
          <p:cNvPr id="7" name="Immagine 6">
            <a:extLst>
              <a:ext uri="{FF2B5EF4-FFF2-40B4-BE49-F238E27FC236}">
                <a16:creationId xmlns:a16="http://schemas.microsoft.com/office/drawing/2014/main" id="{F0C6AA0B-7389-49BB-B932-BC2AABD664BD}"/>
              </a:ext>
            </a:extLst>
          </p:cNvPr>
          <p:cNvPicPr>
            <a:picLocks noChangeAspect="1"/>
          </p:cNvPicPr>
          <p:nvPr/>
        </p:nvPicPr>
        <p:blipFill>
          <a:blip r:embed="rId3"/>
          <a:stretch>
            <a:fillRect/>
          </a:stretch>
        </p:blipFill>
        <p:spPr>
          <a:xfrm>
            <a:off x="7097423" y="1052736"/>
            <a:ext cx="1939073" cy="936104"/>
          </a:xfrm>
          <a:prstGeom prst="rect">
            <a:avLst/>
          </a:prstGeom>
        </p:spPr>
      </p:pic>
      <p:sp>
        <p:nvSpPr>
          <p:cNvPr id="8" name="CasellaDiTesto 7">
            <a:extLst>
              <a:ext uri="{FF2B5EF4-FFF2-40B4-BE49-F238E27FC236}">
                <a16:creationId xmlns:a16="http://schemas.microsoft.com/office/drawing/2014/main" id="{43AA3374-453C-41E9-983A-9C1963C95643}"/>
              </a:ext>
            </a:extLst>
          </p:cNvPr>
          <p:cNvSpPr txBox="1"/>
          <p:nvPr/>
        </p:nvSpPr>
        <p:spPr>
          <a:xfrm>
            <a:off x="3059832" y="6453336"/>
            <a:ext cx="4248472" cy="369332"/>
          </a:xfrm>
          <a:prstGeom prst="rect">
            <a:avLst/>
          </a:prstGeom>
          <a:noFill/>
        </p:spPr>
        <p:txBody>
          <a:bodyPr wrap="square" rtlCol="0">
            <a:spAutoFit/>
          </a:bodyPr>
          <a:lstStyle/>
          <a:p>
            <a:r>
              <a:rPr lang="it-IT">
                <a:hlinkClick r:id="rId4"/>
              </a:rPr>
              <a:t>http://www.performwater2030.it</a:t>
            </a:r>
            <a:endParaRPr lang="it-IT" dirty="0"/>
          </a:p>
        </p:txBody>
      </p:sp>
    </p:spTree>
    <p:extLst>
      <p:ext uri="{BB962C8B-B14F-4D97-AF65-F5344CB8AC3E}">
        <p14:creationId xmlns:p14="http://schemas.microsoft.com/office/powerpoint/2010/main" val="24487683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p:cNvSpPr>
            <a:spLocks noGrp="1"/>
          </p:cNvSpPr>
          <p:nvPr>
            <p:ph type="title"/>
          </p:nvPr>
        </p:nvSpPr>
        <p:spPr/>
        <p:txBody>
          <a:bodyPr/>
          <a:lstStyle/>
          <a:p>
            <a:r>
              <a:rPr lang="de-DE" dirty="0"/>
              <a:t>WORKING PACKAGES - ENERGY</a:t>
            </a:r>
          </a:p>
        </p:txBody>
      </p:sp>
      <p:sp>
        <p:nvSpPr>
          <p:cNvPr id="6" name="Rettangolo 5"/>
          <p:cNvSpPr/>
          <p:nvPr/>
        </p:nvSpPr>
        <p:spPr>
          <a:xfrm>
            <a:off x="131898" y="1972759"/>
            <a:ext cx="1220888" cy="833892"/>
          </a:xfrm>
          <a:prstGeom prst="rect">
            <a:avLst/>
          </a:prstGeom>
        </p:spPr>
        <p:style>
          <a:lnRef idx="3">
            <a:schemeClr val="lt1"/>
          </a:lnRef>
          <a:fillRef idx="1">
            <a:schemeClr val="accent1"/>
          </a:fillRef>
          <a:effectRef idx="1">
            <a:schemeClr val="accent1"/>
          </a:effectRef>
          <a:fontRef idx="minor">
            <a:schemeClr val="lt1"/>
          </a:fontRef>
        </p:style>
        <p:txBody>
          <a:bodyPr vert="horz" rtlCol="0" anchor="ctr"/>
          <a:lstStyle/>
          <a:p>
            <a:pPr algn="ctr"/>
            <a:r>
              <a:rPr lang="it-IT" sz="900" dirty="0"/>
              <a:t>COGENERATION</a:t>
            </a:r>
          </a:p>
        </p:txBody>
      </p:sp>
      <p:sp>
        <p:nvSpPr>
          <p:cNvPr id="15" name="Rettangolo 14"/>
          <p:cNvSpPr/>
          <p:nvPr/>
        </p:nvSpPr>
        <p:spPr>
          <a:xfrm>
            <a:off x="137932" y="2974266"/>
            <a:ext cx="1214855" cy="562747"/>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it-IT" sz="900" dirty="0"/>
              <a:t>DISTRICT HEATING</a:t>
            </a:r>
          </a:p>
        </p:txBody>
      </p:sp>
      <p:sp>
        <p:nvSpPr>
          <p:cNvPr id="18" name="Rettangolo 17"/>
          <p:cNvSpPr/>
          <p:nvPr/>
        </p:nvSpPr>
        <p:spPr>
          <a:xfrm>
            <a:off x="1406792" y="2276648"/>
            <a:ext cx="799341" cy="234900"/>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it-IT" sz="1050" dirty="0"/>
              <a:t>BRESSO</a:t>
            </a:r>
          </a:p>
        </p:txBody>
      </p:sp>
      <p:sp>
        <p:nvSpPr>
          <p:cNvPr id="20" name="Rettangolo 19"/>
          <p:cNvSpPr/>
          <p:nvPr/>
        </p:nvSpPr>
        <p:spPr>
          <a:xfrm>
            <a:off x="1417175" y="1972760"/>
            <a:ext cx="788959" cy="233969"/>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it-IT" sz="1050" dirty="0"/>
              <a:t>ROBECCO</a:t>
            </a:r>
          </a:p>
        </p:txBody>
      </p:sp>
      <p:sp>
        <p:nvSpPr>
          <p:cNvPr id="22" name="Rettangolo 21"/>
          <p:cNvSpPr/>
          <p:nvPr/>
        </p:nvSpPr>
        <p:spPr>
          <a:xfrm>
            <a:off x="1409159" y="2571750"/>
            <a:ext cx="796974" cy="234900"/>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it-IT" sz="1050" dirty="0"/>
              <a:t>PESCHIERA</a:t>
            </a:r>
          </a:p>
        </p:txBody>
      </p:sp>
      <p:sp>
        <p:nvSpPr>
          <p:cNvPr id="24" name="Rettangolo 23"/>
          <p:cNvSpPr/>
          <p:nvPr/>
        </p:nvSpPr>
        <p:spPr>
          <a:xfrm>
            <a:off x="2324895" y="2310244"/>
            <a:ext cx="807283" cy="249205"/>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it-IT" sz="1050" dirty="0"/>
              <a:t>SESTO </a:t>
            </a:r>
          </a:p>
        </p:txBody>
      </p:sp>
      <p:sp>
        <p:nvSpPr>
          <p:cNvPr id="25" name="Rettangolo 24"/>
          <p:cNvSpPr/>
          <p:nvPr/>
        </p:nvSpPr>
        <p:spPr>
          <a:xfrm>
            <a:off x="3242997" y="3104965"/>
            <a:ext cx="771908" cy="249205"/>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it-IT" sz="1050" dirty="0"/>
              <a:t>PERO</a:t>
            </a:r>
          </a:p>
        </p:txBody>
      </p:sp>
      <p:sp>
        <p:nvSpPr>
          <p:cNvPr id="26" name="Rettangolo 25"/>
          <p:cNvSpPr/>
          <p:nvPr/>
        </p:nvSpPr>
        <p:spPr>
          <a:xfrm>
            <a:off x="137932" y="3823332"/>
            <a:ext cx="1214855" cy="793800"/>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it-IT" sz="900" dirty="0"/>
              <a:t>BIOMETHANE</a:t>
            </a:r>
          </a:p>
        </p:txBody>
      </p:sp>
      <p:sp>
        <p:nvSpPr>
          <p:cNvPr id="27" name="Rettangolo 26"/>
          <p:cNvSpPr/>
          <p:nvPr/>
        </p:nvSpPr>
        <p:spPr>
          <a:xfrm>
            <a:off x="2324895" y="3753037"/>
            <a:ext cx="807283" cy="249205"/>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it-IT" sz="1050" dirty="0"/>
              <a:t>BRESSO</a:t>
            </a:r>
          </a:p>
        </p:txBody>
      </p:sp>
      <p:sp>
        <p:nvSpPr>
          <p:cNvPr id="29" name="Rettangolo 28"/>
          <p:cNvSpPr/>
          <p:nvPr/>
        </p:nvSpPr>
        <p:spPr>
          <a:xfrm>
            <a:off x="3281179" y="4259915"/>
            <a:ext cx="771908" cy="249205"/>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it-IT" sz="1050" dirty="0"/>
              <a:t>PERO</a:t>
            </a:r>
          </a:p>
        </p:txBody>
      </p:sp>
      <p:sp>
        <p:nvSpPr>
          <p:cNvPr id="33" name="Rettangolo 32"/>
          <p:cNvSpPr/>
          <p:nvPr/>
        </p:nvSpPr>
        <p:spPr>
          <a:xfrm>
            <a:off x="1406792" y="1635169"/>
            <a:ext cx="918102" cy="253916"/>
          </a:xfrm>
          <a:prstGeom prst="rect">
            <a:avLst/>
          </a:prstGeom>
          <a:noFill/>
        </p:spPr>
        <p:txBody>
          <a:bodyPr wrap="square" rtlCol="0">
            <a:spAutoFit/>
          </a:bodyPr>
          <a:lstStyle/>
          <a:p>
            <a:pPr algn="ctr"/>
            <a:r>
              <a:rPr lang="it-IT" sz="1050" b="1" dirty="0"/>
              <a:t>2017</a:t>
            </a:r>
          </a:p>
        </p:txBody>
      </p:sp>
      <p:sp>
        <p:nvSpPr>
          <p:cNvPr id="34" name="Rettangolo 33"/>
          <p:cNvSpPr/>
          <p:nvPr/>
        </p:nvSpPr>
        <p:spPr>
          <a:xfrm>
            <a:off x="2324894" y="1632658"/>
            <a:ext cx="918102" cy="253916"/>
          </a:xfrm>
          <a:prstGeom prst="rect">
            <a:avLst/>
          </a:prstGeom>
          <a:noFill/>
        </p:spPr>
        <p:txBody>
          <a:bodyPr wrap="square" rtlCol="0">
            <a:spAutoFit/>
          </a:bodyPr>
          <a:lstStyle/>
          <a:p>
            <a:pPr algn="ctr"/>
            <a:r>
              <a:rPr lang="it-IT" sz="1050" b="1" dirty="0"/>
              <a:t>2018</a:t>
            </a:r>
          </a:p>
        </p:txBody>
      </p:sp>
      <p:sp>
        <p:nvSpPr>
          <p:cNvPr id="35" name="Rettangolo 34"/>
          <p:cNvSpPr/>
          <p:nvPr/>
        </p:nvSpPr>
        <p:spPr>
          <a:xfrm>
            <a:off x="3188990" y="1629239"/>
            <a:ext cx="918102" cy="253916"/>
          </a:xfrm>
          <a:prstGeom prst="rect">
            <a:avLst/>
          </a:prstGeom>
          <a:noFill/>
        </p:spPr>
        <p:txBody>
          <a:bodyPr wrap="square" rtlCol="0">
            <a:spAutoFit/>
          </a:bodyPr>
          <a:lstStyle/>
          <a:p>
            <a:pPr algn="ctr"/>
            <a:r>
              <a:rPr lang="it-IT" sz="1050" b="1" dirty="0"/>
              <a:t>2019</a:t>
            </a:r>
          </a:p>
        </p:txBody>
      </p:sp>
      <p:cxnSp>
        <p:nvCxnSpPr>
          <p:cNvPr id="9" name="Connettore 1 8"/>
          <p:cNvCxnSpPr>
            <a:cxnSpLocks/>
          </p:cNvCxnSpPr>
          <p:nvPr/>
        </p:nvCxnSpPr>
        <p:spPr>
          <a:xfrm flipH="1">
            <a:off x="2270889" y="1647612"/>
            <a:ext cx="1" cy="388699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6" name="Connettore 1 35"/>
          <p:cNvCxnSpPr>
            <a:cxnSpLocks/>
          </p:cNvCxnSpPr>
          <p:nvPr/>
        </p:nvCxnSpPr>
        <p:spPr>
          <a:xfrm>
            <a:off x="3188990" y="1632658"/>
            <a:ext cx="0" cy="3901943"/>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8" name="Connettore 1 37"/>
          <p:cNvCxnSpPr>
            <a:cxnSpLocks/>
          </p:cNvCxnSpPr>
          <p:nvPr/>
        </p:nvCxnSpPr>
        <p:spPr>
          <a:xfrm>
            <a:off x="142542" y="1878443"/>
            <a:ext cx="5878238" cy="471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4" name="CasellaDiTesto 43"/>
          <p:cNvSpPr txBox="1"/>
          <p:nvPr/>
        </p:nvSpPr>
        <p:spPr>
          <a:xfrm>
            <a:off x="4179320" y="3743178"/>
            <a:ext cx="1808820" cy="954107"/>
          </a:xfrm>
          <a:prstGeom prst="rect">
            <a:avLst/>
          </a:prstGeom>
          <a:noFill/>
        </p:spPr>
        <p:txBody>
          <a:bodyPr wrap="square" rtlCol="0">
            <a:spAutoFit/>
          </a:bodyPr>
          <a:lstStyle/>
          <a:p>
            <a:r>
              <a:rPr lang="it-IT" sz="1400" dirty="0"/>
              <a:t>Bresso 558 cars  (15.000 km/y)</a:t>
            </a:r>
          </a:p>
          <a:p>
            <a:endParaRPr lang="it-IT" sz="1400" dirty="0"/>
          </a:p>
          <a:p>
            <a:r>
              <a:rPr lang="it-IT" sz="1400" dirty="0"/>
              <a:t>Pero 340 cars </a:t>
            </a:r>
          </a:p>
        </p:txBody>
      </p:sp>
      <p:sp>
        <p:nvSpPr>
          <p:cNvPr id="39" name="Rettangolo 38"/>
          <p:cNvSpPr/>
          <p:nvPr/>
        </p:nvSpPr>
        <p:spPr>
          <a:xfrm>
            <a:off x="137932" y="4913366"/>
            <a:ext cx="1214855" cy="657330"/>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it-IT" sz="900" dirty="0"/>
              <a:t>PHOTOVOLTAICS</a:t>
            </a:r>
          </a:p>
        </p:txBody>
      </p:sp>
      <p:sp>
        <p:nvSpPr>
          <p:cNvPr id="48" name="Rettangolo 47"/>
          <p:cNvSpPr/>
          <p:nvPr/>
        </p:nvSpPr>
        <p:spPr>
          <a:xfrm>
            <a:off x="2324895" y="4954806"/>
            <a:ext cx="807283" cy="249205"/>
          </a:xfrm>
          <a:prstGeom prst="rect">
            <a:avLst/>
          </a:prstGeom>
          <a:solidFill>
            <a:schemeClr val="accent6"/>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it-IT" sz="1050" dirty="0"/>
              <a:t>TREZZANO</a:t>
            </a:r>
          </a:p>
        </p:txBody>
      </p:sp>
      <p:sp>
        <p:nvSpPr>
          <p:cNvPr id="50" name="Rettangolo 49"/>
          <p:cNvSpPr/>
          <p:nvPr/>
        </p:nvSpPr>
        <p:spPr>
          <a:xfrm>
            <a:off x="2324895" y="5286030"/>
            <a:ext cx="807283" cy="249205"/>
          </a:xfrm>
          <a:prstGeom prst="rect">
            <a:avLst/>
          </a:prstGeom>
          <a:solidFill>
            <a:schemeClr val="accent6"/>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it-IT" sz="1050" dirty="0"/>
              <a:t>BAREGGIO</a:t>
            </a:r>
          </a:p>
        </p:txBody>
      </p:sp>
      <p:sp>
        <p:nvSpPr>
          <p:cNvPr id="58" name="CasellaDiTesto 57"/>
          <p:cNvSpPr txBox="1"/>
          <p:nvPr/>
        </p:nvSpPr>
        <p:spPr>
          <a:xfrm>
            <a:off x="4179320" y="1935414"/>
            <a:ext cx="2040301" cy="738664"/>
          </a:xfrm>
          <a:prstGeom prst="rect">
            <a:avLst/>
          </a:prstGeom>
          <a:noFill/>
        </p:spPr>
        <p:txBody>
          <a:bodyPr wrap="square" rtlCol="0">
            <a:spAutoFit/>
          </a:bodyPr>
          <a:lstStyle/>
          <a:p>
            <a:r>
              <a:rPr lang="it-IT" sz="1400" dirty="0"/>
              <a:t>4.564.839 </a:t>
            </a:r>
            <a:r>
              <a:rPr lang="it-IT" sz="1400" dirty="0" err="1"/>
              <a:t>kwh</a:t>
            </a:r>
            <a:r>
              <a:rPr lang="it-IT" sz="1400" dirty="0"/>
              <a:t>  </a:t>
            </a:r>
            <a:r>
              <a:rPr lang="it-IT" sz="1400" dirty="0" err="1"/>
              <a:t>produced</a:t>
            </a:r>
            <a:endParaRPr lang="it-IT" sz="1400" dirty="0">
              <a:solidFill>
                <a:srgbClr val="FF0000"/>
              </a:solidFill>
            </a:endParaRPr>
          </a:p>
          <a:p>
            <a:r>
              <a:rPr lang="it-IT" sz="1400" dirty="0"/>
              <a:t>6% of the WWTP </a:t>
            </a:r>
            <a:r>
              <a:rPr lang="it-IT" sz="1400" dirty="0" err="1"/>
              <a:t>consumption</a:t>
            </a:r>
            <a:endParaRPr lang="it-IT" sz="1400" dirty="0"/>
          </a:p>
        </p:txBody>
      </p:sp>
      <p:cxnSp>
        <p:nvCxnSpPr>
          <p:cNvPr id="61" name="Connettore 1 37"/>
          <p:cNvCxnSpPr>
            <a:cxnSpLocks/>
          </p:cNvCxnSpPr>
          <p:nvPr/>
        </p:nvCxnSpPr>
        <p:spPr>
          <a:xfrm>
            <a:off x="107504" y="2873016"/>
            <a:ext cx="5913276"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2" name="Connettore 1 37"/>
          <p:cNvCxnSpPr>
            <a:cxnSpLocks/>
          </p:cNvCxnSpPr>
          <p:nvPr/>
        </p:nvCxnSpPr>
        <p:spPr>
          <a:xfrm>
            <a:off x="107504" y="3645024"/>
            <a:ext cx="5913276"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3" name="Connettore 1 37"/>
          <p:cNvCxnSpPr>
            <a:cxnSpLocks/>
          </p:cNvCxnSpPr>
          <p:nvPr/>
        </p:nvCxnSpPr>
        <p:spPr>
          <a:xfrm>
            <a:off x="137932" y="4887162"/>
            <a:ext cx="5882848"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4" name="CasellaDiTesto 63"/>
          <p:cNvSpPr txBox="1"/>
          <p:nvPr/>
        </p:nvSpPr>
        <p:spPr>
          <a:xfrm>
            <a:off x="4171102" y="4967315"/>
            <a:ext cx="1890210" cy="1169551"/>
          </a:xfrm>
          <a:prstGeom prst="rect">
            <a:avLst/>
          </a:prstGeom>
          <a:noFill/>
        </p:spPr>
        <p:txBody>
          <a:bodyPr wrap="square" rtlCol="0">
            <a:spAutoFit/>
          </a:bodyPr>
          <a:lstStyle/>
          <a:p>
            <a:r>
              <a:rPr lang="it-IT" sz="1400" dirty="0"/>
              <a:t>217.840 kWh </a:t>
            </a:r>
            <a:r>
              <a:rPr lang="it-IT" sz="1400" dirty="0" err="1"/>
              <a:t>produced</a:t>
            </a:r>
            <a:r>
              <a:rPr lang="it-IT" sz="1400" dirty="0"/>
              <a:t> (</a:t>
            </a:r>
            <a:r>
              <a:rPr lang="it-IT" sz="1400" dirty="0" err="1"/>
              <a:t>estimation</a:t>
            </a:r>
            <a:r>
              <a:rPr lang="it-IT" sz="1400" dirty="0"/>
              <a:t> 2019)</a:t>
            </a:r>
          </a:p>
          <a:p>
            <a:endParaRPr lang="it-IT" sz="1400" dirty="0"/>
          </a:p>
          <a:p>
            <a:r>
              <a:rPr lang="it-IT" sz="1400" dirty="0"/>
              <a:t>6% of the WWTP </a:t>
            </a:r>
            <a:r>
              <a:rPr lang="it-IT" sz="1400" dirty="0" err="1"/>
              <a:t>consumption</a:t>
            </a:r>
            <a:endParaRPr lang="it-IT" sz="1400" dirty="0"/>
          </a:p>
        </p:txBody>
      </p:sp>
      <p:sp>
        <p:nvSpPr>
          <p:cNvPr id="65" name="CasellaDiTesto 64"/>
          <p:cNvSpPr txBox="1"/>
          <p:nvPr/>
        </p:nvSpPr>
        <p:spPr>
          <a:xfrm>
            <a:off x="4179320" y="2910800"/>
            <a:ext cx="1754814" cy="738664"/>
          </a:xfrm>
          <a:prstGeom prst="rect">
            <a:avLst/>
          </a:prstGeom>
          <a:noFill/>
        </p:spPr>
        <p:txBody>
          <a:bodyPr wrap="square" rtlCol="0">
            <a:spAutoFit/>
          </a:bodyPr>
          <a:lstStyle/>
          <a:p>
            <a:r>
              <a:rPr lang="it-IT" sz="1400" dirty="0"/>
              <a:t>13.000 MWh </a:t>
            </a:r>
            <a:r>
              <a:rPr lang="it-IT" sz="1400" dirty="0" err="1"/>
              <a:t>estimated</a:t>
            </a:r>
            <a:r>
              <a:rPr lang="it-IT" sz="1400" dirty="0"/>
              <a:t> production </a:t>
            </a:r>
          </a:p>
          <a:p>
            <a:endParaRPr lang="it-IT" sz="1400" dirty="0">
              <a:solidFill>
                <a:srgbClr val="FF0000"/>
              </a:solidFill>
            </a:endParaRPr>
          </a:p>
        </p:txBody>
      </p:sp>
      <p:pic>
        <p:nvPicPr>
          <p:cNvPr id="40" name="Immagine 39">
            <a:extLst>
              <a:ext uri="{FF2B5EF4-FFF2-40B4-BE49-F238E27FC236}">
                <a16:creationId xmlns:a16="http://schemas.microsoft.com/office/drawing/2014/main" id="{37D6D265-67F0-46D7-931A-44C6DA31CD0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1330223">
            <a:off x="6430524" y="3328914"/>
            <a:ext cx="2246346" cy="14987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46" name="Connettore 1 35">
            <a:extLst>
              <a:ext uri="{FF2B5EF4-FFF2-40B4-BE49-F238E27FC236}">
                <a16:creationId xmlns:a16="http://schemas.microsoft.com/office/drawing/2014/main" id="{27288E84-DEFF-4F41-B018-35B3FB9C6E06}"/>
              </a:ext>
            </a:extLst>
          </p:cNvPr>
          <p:cNvCxnSpPr>
            <a:cxnSpLocks/>
          </p:cNvCxnSpPr>
          <p:nvPr/>
        </p:nvCxnSpPr>
        <p:spPr>
          <a:xfrm>
            <a:off x="4067944" y="1628800"/>
            <a:ext cx="0" cy="3901943"/>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pic>
        <p:nvPicPr>
          <p:cNvPr id="2" name="Immagine 1">
            <a:extLst>
              <a:ext uri="{FF2B5EF4-FFF2-40B4-BE49-F238E27FC236}">
                <a16:creationId xmlns:a16="http://schemas.microsoft.com/office/drawing/2014/main" id="{E275DCC7-0565-4712-98A4-6F827FD265E0}"/>
              </a:ext>
            </a:extLst>
          </p:cNvPr>
          <p:cNvPicPr>
            <a:picLocks noChangeAspect="1"/>
          </p:cNvPicPr>
          <p:nvPr/>
        </p:nvPicPr>
        <p:blipFill>
          <a:blip r:embed="rId4"/>
          <a:stretch>
            <a:fillRect/>
          </a:stretch>
        </p:blipFill>
        <p:spPr>
          <a:xfrm>
            <a:off x="6276437" y="5079728"/>
            <a:ext cx="2729631" cy="1128921"/>
          </a:xfrm>
          <a:prstGeom prst="rect">
            <a:avLst/>
          </a:prstGeom>
        </p:spPr>
      </p:pic>
      <p:pic>
        <p:nvPicPr>
          <p:cNvPr id="3" name="Immagine 2">
            <a:extLst>
              <a:ext uri="{FF2B5EF4-FFF2-40B4-BE49-F238E27FC236}">
                <a16:creationId xmlns:a16="http://schemas.microsoft.com/office/drawing/2014/main" id="{A9B041EE-88E4-4DAC-A2D0-392876A74C74}"/>
              </a:ext>
            </a:extLst>
          </p:cNvPr>
          <p:cNvPicPr>
            <a:picLocks noChangeAspect="1"/>
          </p:cNvPicPr>
          <p:nvPr/>
        </p:nvPicPr>
        <p:blipFill>
          <a:blip r:embed="rId5"/>
          <a:stretch>
            <a:fillRect/>
          </a:stretch>
        </p:blipFill>
        <p:spPr>
          <a:xfrm>
            <a:off x="6276437" y="1453572"/>
            <a:ext cx="2548349" cy="1280271"/>
          </a:xfrm>
          <a:prstGeom prst="rect">
            <a:avLst/>
          </a:prstGeom>
        </p:spPr>
      </p:pic>
    </p:spTree>
    <p:extLst>
      <p:ext uri="{BB962C8B-B14F-4D97-AF65-F5344CB8AC3E}">
        <p14:creationId xmlns:p14="http://schemas.microsoft.com/office/powerpoint/2010/main" val="627429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p:cNvSpPr>
            <a:spLocks noGrp="1"/>
          </p:cNvSpPr>
          <p:nvPr>
            <p:ph type="title"/>
          </p:nvPr>
        </p:nvSpPr>
        <p:spPr>
          <a:xfrm>
            <a:off x="457200" y="188640"/>
            <a:ext cx="8229600" cy="1143000"/>
          </a:xfrm>
        </p:spPr>
        <p:txBody>
          <a:bodyPr>
            <a:normAutofit/>
          </a:bodyPr>
          <a:lstStyle/>
          <a:p>
            <a:r>
              <a:rPr lang="de-DE" sz="2800" dirty="0"/>
              <a:t>WORKING PACKAGES: NUTRIENTS</a:t>
            </a:r>
          </a:p>
        </p:txBody>
      </p:sp>
      <p:sp>
        <p:nvSpPr>
          <p:cNvPr id="6" name="Rettangolo 5"/>
          <p:cNvSpPr/>
          <p:nvPr/>
        </p:nvSpPr>
        <p:spPr>
          <a:xfrm>
            <a:off x="401824" y="1630067"/>
            <a:ext cx="1350150" cy="972108"/>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it-IT" sz="1050" dirty="0"/>
              <a:t>VFA</a:t>
            </a:r>
          </a:p>
        </p:txBody>
      </p:sp>
      <p:sp>
        <p:nvSpPr>
          <p:cNvPr id="15" name="Rettangolo 14"/>
          <p:cNvSpPr/>
          <p:nvPr/>
        </p:nvSpPr>
        <p:spPr>
          <a:xfrm>
            <a:off x="401824" y="2818199"/>
            <a:ext cx="1350150" cy="972108"/>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it-IT" sz="1050" dirty="0"/>
              <a:t>SULPHUR RECOVERY </a:t>
            </a:r>
          </a:p>
        </p:txBody>
      </p:sp>
      <p:sp>
        <p:nvSpPr>
          <p:cNvPr id="25" name="Rettangolo 24"/>
          <p:cNvSpPr/>
          <p:nvPr/>
        </p:nvSpPr>
        <p:spPr>
          <a:xfrm>
            <a:off x="2916883" y="3163061"/>
            <a:ext cx="866796" cy="249205"/>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it-IT" sz="1050" dirty="0"/>
              <a:t>BRESSO</a:t>
            </a:r>
          </a:p>
        </p:txBody>
      </p:sp>
      <p:sp>
        <p:nvSpPr>
          <p:cNvPr id="7" name="CasellaDiTesto 6"/>
          <p:cNvSpPr txBox="1"/>
          <p:nvPr/>
        </p:nvSpPr>
        <p:spPr>
          <a:xfrm>
            <a:off x="409387" y="1268760"/>
            <a:ext cx="1342588" cy="253916"/>
          </a:xfrm>
          <a:prstGeom prst="rect">
            <a:avLst/>
          </a:prstGeom>
          <a:noFill/>
        </p:spPr>
        <p:txBody>
          <a:bodyPr wrap="square" rtlCol="0">
            <a:spAutoFit/>
          </a:bodyPr>
          <a:lstStyle>
            <a:defPPr>
              <a:defRPr lang="it-IT"/>
            </a:defPPr>
            <a:lvl1pPr>
              <a:defRPr sz="1400"/>
            </a:lvl1pPr>
          </a:lstStyle>
          <a:p>
            <a:pPr algn="ctr"/>
            <a:r>
              <a:rPr lang="it-IT" sz="1050" dirty="0"/>
              <a:t>LINEA DI AZIONE</a:t>
            </a:r>
          </a:p>
        </p:txBody>
      </p:sp>
      <p:sp>
        <p:nvSpPr>
          <p:cNvPr id="33" name="Rettangolo 32"/>
          <p:cNvSpPr/>
          <p:nvPr/>
        </p:nvSpPr>
        <p:spPr>
          <a:xfrm>
            <a:off x="1842936" y="1278781"/>
            <a:ext cx="918102" cy="253916"/>
          </a:xfrm>
          <a:prstGeom prst="rect">
            <a:avLst/>
          </a:prstGeom>
          <a:noFill/>
        </p:spPr>
        <p:txBody>
          <a:bodyPr wrap="square" rtlCol="0">
            <a:spAutoFit/>
          </a:bodyPr>
          <a:lstStyle/>
          <a:p>
            <a:pPr algn="ctr"/>
            <a:r>
              <a:rPr lang="it-IT" sz="1050" dirty="0"/>
              <a:t>2017/2018</a:t>
            </a:r>
          </a:p>
        </p:txBody>
      </p:sp>
      <p:sp>
        <p:nvSpPr>
          <p:cNvPr id="34" name="Rettangolo 33"/>
          <p:cNvSpPr/>
          <p:nvPr/>
        </p:nvSpPr>
        <p:spPr>
          <a:xfrm>
            <a:off x="2886100" y="1276270"/>
            <a:ext cx="918102" cy="253916"/>
          </a:xfrm>
          <a:prstGeom prst="rect">
            <a:avLst/>
          </a:prstGeom>
          <a:noFill/>
        </p:spPr>
        <p:txBody>
          <a:bodyPr wrap="square" rtlCol="0">
            <a:spAutoFit/>
          </a:bodyPr>
          <a:lstStyle/>
          <a:p>
            <a:pPr algn="ctr"/>
            <a:r>
              <a:rPr lang="it-IT" sz="1050" dirty="0"/>
              <a:t>2019</a:t>
            </a:r>
          </a:p>
        </p:txBody>
      </p:sp>
      <p:sp>
        <p:nvSpPr>
          <p:cNvPr id="35" name="Rettangolo 34"/>
          <p:cNvSpPr/>
          <p:nvPr/>
        </p:nvSpPr>
        <p:spPr>
          <a:xfrm>
            <a:off x="4020226" y="1272851"/>
            <a:ext cx="918102" cy="253916"/>
          </a:xfrm>
          <a:prstGeom prst="rect">
            <a:avLst/>
          </a:prstGeom>
          <a:noFill/>
        </p:spPr>
        <p:txBody>
          <a:bodyPr wrap="square" rtlCol="0">
            <a:spAutoFit/>
          </a:bodyPr>
          <a:lstStyle/>
          <a:p>
            <a:pPr algn="ctr"/>
            <a:r>
              <a:rPr lang="it-IT" sz="1050" dirty="0"/>
              <a:t>2020</a:t>
            </a:r>
          </a:p>
        </p:txBody>
      </p:sp>
      <p:cxnSp>
        <p:nvCxnSpPr>
          <p:cNvPr id="9" name="Connettore 1 8"/>
          <p:cNvCxnSpPr>
            <a:cxnSpLocks/>
          </p:cNvCxnSpPr>
          <p:nvPr/>
        </p:nvCxnSpPr>
        <p:spPr>
          <a:xfrm>
            <a:off x="2832094" y="1276270"/>
            <a:ext cx="0" cy="4691548"/>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6" name="Connettore 1 35"/>
          <p:cNvCxnSpPr>
            <a:cxnSpLocks/>
          </p:cNvCxnSpPr>
          <p:nvPr/>
        </p:nvCxnSpPr>
        <p:spPr>
          <a:xfrm>
            <a:off x="3923114" y="1276270"/>
            <a:ext cx="0" cy="4691548"/>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8" name="Connettore 1 37"/>
          <p:cNvCxnSpPr/>
          <p:nvPr/>
        </p:nvCxnSpPr>
        <p:spPr>
          <a:xfrm>
            <a:off x="395536" y="1522055"/>
            <a:ext cx="6703033"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9" name="Rettangolo 28">
            <a:extLst>
              <a:ext uri="{FF2B5EF4-FFF2-40B4-BE49-F238E27FC236}">
                <a16:creationId xmlns:a16="http://schemas.microsoft.com/office/drawing/2014/main" id="{40412492-239B-4298-9389-B3C27C5EE237}"/>
              </a:ext>
            </a:extLst>
          </p:cNvPr>
          <p:cNvSpPr/>
          <p:nvPr/>
        </p:nvSpPr>
        <p:spPr>
          <a:xfrm>
            <a:off x="399126" y="3987598"/>
            <a:ext cx="1350150" cy="972108"/>
          </a:xfrm>
          <a:prstGeom prst="rect">
            <a:avLst/>
          </a:prstGeom>
          <a:solidFill>
            <a:srgbClr val="00B050"/>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it-IT" sz="1050" dirty="0"/>
              <a:t>FROM SLUDGE TO FERTILIZERS</a:t>
            </a:r>
          </a:p>
        </p:txBody>
      </p:sp>
      <p:sp>
        <p:nvSpPr>
          <p:cNvPr id="31" name="Rettangolo 30">
            <a:extLst>
              <a:ext uri="{FF2B5EF4-FFF2-40B4-BE49-F238E27FC236}">
                <a16:creationId xmlns:a16="http://schemas.microsoft.com/office/drawing/2014/main" id="{4D14D927-FFCB-4116-8B4D-877B587A8341}"/>
              </a:ext>
            </a:extLst>
          </p:cNvPr>
          <p:cNvSpPr/>
          <p:nvPr/>
        </p:nvSpPr>
        <p:spPr>
          <a:xfrm>
            <a:off x="1868188" y="4037147"/>
            <a:ext cx="866795" cy="249205"/>
          </a:xfrm>
          <a:prstGeom prst="rect">
            <a:avLst/>
          </a:prstGeom>
          <a:solidFill>
            <a:srgbClr val="00B050"/>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it-IT" sz="1050" dirty="0"/>
              <a:t>PESCHIERA</a:t>
            </a:r>
          </a:p>
        </p:txBody>
      </p:sp>
      <p:sp>
        <p:nvSpPr>
          <p:cNvPr id="41" name="Rettangolo 40">
            <a:extLst>
              <a:ext uri="{FF2B5EF4-FFF2-40B4-BE49-F238E27FC236}">
                <a16:creationId xmlns:a16="http://schemas.microsoft.com/office/drawing/2014/main" id="{8A67686F-5ECC-408D-B658-D0AAE30EC2A8}"/>
              </a:ext>
            </a:extLst>
          </p:cNvPr>
          <p:cNvSpPr/>
          <p:nvPr/>
        </p:nvSpPr>
        <p:spPr>
          <a:xfrm>
            <a:off x="1864214" y="4349050"/>
            <a:ext cx="866795" cy="249205"/>
          </a:xfrm>
          <a:prstGeom prst="rect">
            <a:avLst/>
          </a:prstGeom>
          <a:solidFill>
            <a:srgbClr val="00B050"/>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it-IT" sz="1050" dirty="0"/>
              <a:t>ROZZANO</a:t>
            </a:r>
          </a:p>
        </p:txBody>
      </p:sp>
      <p:sp>
        <p:nvSpPr>
          <p:cNvPr id="22" name="Rettangolo 21">
            <a:extLst>
              <a:ext uri="{FF2B5EF4-FFF2-40B4-BE49-F238E27FC236}">
                <a16:creationId xmlns:a16="http://schemas.microsoft.com/office/drawing/2014/main" id="{F1803236-23F4-429C-95DD-BF0A89080448}"/>
              </a:ext>
            </a:extLst>
          </p:cNvPr>
          <p:cNvSpPr/>
          <p:nvPr/>
        </p:nvSpPr>
        <p:spPr>
          <a:xfrm>
            <a:off x="2916883" y="4037148"/>
            <a:ext cx="866795" cy="553182"/>
          </a:xfrm>
          <a:prstGeom prst="rect">
            <a:avLst/>
          </a:prstGeom>
          <a:solidFill>
            <a:srgbClr val="00B050"/>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it-IT" sz="1050" dirty="0"/>
              <a:t>SAN GIULIANO</a:t>
            </a:r>
          </a:p>
        </p:txBody>
      </p:sp>
      <p:sp>
        <p:nvSpPr>
          <p:cNvPr id="23" name="CasellaDiTesto 22">
            <a:extLst>
              <a:ext uri="{FF2B5EF4-FFF2-40B4-BE49-F238E27FC236}">
                <a16:creationId xmlns:a16="http://schemas.microsoft.com/office/drawing/2014/main" id="{D3CD6964-578C-4761-8D2E-00809094C04D}"/>
              </a:ext>
            </a:extLst>
          </p:cNvPr>
          <p:cNvSpPr txBox="1"/>
          <p:nvPr/>
        </p:nvSpPr>
        <p:spPr>
          <a:xfrm>
            <a:off x="5198171" y="2874606"/>
            <a:ext cx="2398153" cy="830997"/>
          </a:xfrm>
          <a:prstGeom prst="rect">
            <a:avLst/>
          </a:prstGeom>
          <a:noFill/>
        </p:spPr>
        <p:txBody>
          <a:bodyPr wrap="square" rtlCol="0">
            <a:spAutoFit/>
          </a:bodyPr>
          <a:lstStyle/>
          <a:p>
            <a:r>
              <a:rPr lang="it-IT" sz="1200" dirty="0"/>
              <a:t>From biogas </a:t>
            </a:r>
            <a:r>
              <a:rPr lang="it-IT" sz="1200" dirty="0" err="1"/>
              <a:t>desulphurisation</a:t>
            </a:r>
            <a:r>
              <a:rPr lang="it-IT" sz="1200" dirty="0"/>
              <a:t> -&gt; 1500 </a:t>
            </a:r>
            <a:r>
              <a:rPr lang="it-IT" sz="1200" dirty="0" err="1"/>
              <a:t>kgS</a:t>
            </a:r>
            <a:r>
              <a:rPr lang="it-IT" sz="1200" dirty="0"/>
              <a:t>/</a:t>
            </a:r>
            <a:r>
              <a:rPr lang="it-IT" sz="1200" dirty="0" err="1"/>
              <a:t>year</a:t>
            </a:r>
            <a:r>
              <a:rPr lang="it-IT" sz="1200" dirty="0"/>
              <a:t> </a:t>
            </a:r>
          </a:p>
          <a:p>
            <a:r>
              <a:rPr lang="it-IT" sz="1200" dirty="0" err="1"/>
              <a:t>Ongoing</a:t>
            </a:r>
            <a:r>
              <a:rPr lang="it-IT" sz="1200" dirty="0"/>
              <a:t> test for </a:t>
            </a:r>
            <a:r>
              <a:rPr lang="it-IT" sz="1200" dirty="0" err="1"/>
              <a:t>concentration</a:t>
            </a:r>
            <a:r>
              <a:rPr lang="it-IT" sz="1200" dirty="0"/>
              <a:t> and recovery </a:t>
            </a:r>
          </a:p>
        </p:txBody>
      </p:sp>
      <p:sp>
        <p:nvSpPr>
          <p:cNvPr id="26" name="Rettangolo 25">
            <a:extLst>
              <a:ext uri="{FF2B5EF4-FFF2-40B4-BE49-F238E27FC236}">
                <a16:creationId xmlns:a16="http://schemas.microsoft.com/office/drawing/2014/main" id="{D0097251-FDA3-44A0-8C37-46B5A5F2B1BE}"/>
              </a:ext>
            </a:extLst>
          </p:cNvPr>
          <p:cNvSpPr/>
          <p:nvPr/>
        </p:nvSpPr>
        <p:spPr>
          <a:xfrm>
            <a:off x="2915816" y="1670220"/>
            <a:ext cx="866795" cy="383753"/>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it-IT" sz="1050" dirty="0"/>
              <a:t>SESTO</a:t>
            </a:r>
          </a:p>
        </p:txBody>
      </p:sp>
      <p:sp>
        <p:nvSpPr>
          <p:cNvPr id="27" name="Rettangolo 26">
            <a:extLst>
              <a:ext uri="{FF2B5EF4-FFF2-40B4-BE49-F238E27FC236}">
                <a16:creationId xmlns:a16="http://schemas.microsoft.com/office/drawing/2014/main" id="{A1E51233-6CD0-4DAC-9170-951A96D95775}"/>
              </a:ext>
            </a:extLst>
          </p:cNvPr>
          <p:cNvSpPr/>
          <p:nvPr/>
        </p:nvSpPr>
        <p:spPr>
          <a:xfrm>
            <a:off x="4127960" y="2156788"/>
            <a:ext cx="866795" cy="341914"/>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it-IT" sz="1050" dirty="0"/>
              <a:t>ROBECCO</a:t>
            </a:r>
          </a:p>
        </p:txBody>
      </p:sp>
      <p:cxnSp>
        <p:nvCxnSpPr>
          <p:cNvPr id="30" name="Connettore 1 35">
            <a:extLst>
              <a:ext uri="{FF2B5EF4-FFF2-40B4-BE49-F238E27FC236}">
                <a16:creationId xmlns:a16="http://schemas.microsoft.com/office/drawing/2014/main" id="{1A645708-E561-47B1-8942-C9E362CC5DE2}"/>
              </a:ext>
            </a:extLst>
          </p:cNvPr>
          <p:cNvCxnSpPr>
            <a:cxnSpLocks/>
          </p:cNvCxnSpPr>
          <p:nvPr/>
        </p:nvCxnSpPr>
        <p:spPr>
          <a:xfrm>
            <a:off x="5076056" y="1287298"/>
            <a:ext cx="0" cy="468052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2" name="CasellaDiTesto 31">
            <a:extLst>
              <a:ext uri="{FF2B5EF4-FFF2-40B4-BE49-F238E27FC236}">
                <a16:creationId xmlns:a16="http://schemas.microsoft.com/office/drawing/2014/main" id="{6DD2F897-2883-465E-ACD1-90F1DADC4F19}"/>
              </a:ext>
            </a:extLst>
          </p:cNvPr>
          <p:cNvSpPr txBox="1"/>
          <p:nvPr/>
        </p:nvSpPr>
        <p:spPr>
          <a:xfrm>
            <a:off x="5198171" y="1632973"/>
            <a:ext cx="2640708" cy="1200329"/>
          </a:xfrm>
          <a:prstGeom prst="rect">
            <a:avLst/>
          </a:prstGeom>
          <a:noFill/>
        </p:spPr>
        <p:txBody>
          <a:bodyPr wrap="square" rtlCol="0">
            <a:spAutoFit/>
          </a:bodyPr>
          <a:lstStyle/>
          <a:p>
            <a:r>
              <a:rPr lang="it-IT" sz="1200" dirty="0"/>
              <a:t>Conversion of </a:t>
            </a:r>
            <a:r>
              <a:rPr lang="it-IT" sz="1200" dirty="0" err="1"/>
              <a:t>existing</a:t>
            </a:r>
            <a:r>
              <a:rPr lang="it-IT" sz="1200" dirty="0"/>
              <a:t> volume (</a:t>
            </a:r>
            <a:r>
              <a:rPr lang="it-IT" sz="1200" dirty="0" err="1"/>
              <a:t>thickeners</a:t>
            </a:r>
            <a:r>
              <a:rPr lang="it-IT" sz="1200" dirty="0"/>
              <a:t>) -&gt; </a:t>
            </a:r>
            <a:r>
              <a:rPr lang="it-IT" sz="1200" dirty="0" err="1"/>
              <a:t>Sludge</a:t>
            </a:r>
            <a:r>
              <a:rPr lang="it-IT" sz="1200" dirty="0"/>
              <a:t> </a:t>
            </a:r>
            <a:r>
              <a:rPr lang="it-IT" sz="1200" dirty="0" err="1"/>
              <a:t>fermentation</a:t>
            </a:r>
            <a:r>
              <a:rPr lang="it-IT" sz="1200" dirty="0"/>
              <a:t>: 1ton VFA/d (Sesto) +  1ton VFA/d (Robecco) to be </a:t>
            </a:r>
            <a:r>
              <a:rPr lang="it-IT" sz="1200" dirty="0" err="1"/>
              <a:t>reused</a:t>
            </a:r>
            <a:r>
              <a:rPr lang="it-IT" sz="1200" dirty="0"/>
              <a:t> in </a:t>
            </a:r>
            <a:r>
              <a:rPr lang="it-IT" sz="1200" dirty="0" err="1"/>
              <a:t>substitution</a:t>
            </a:r>
            <a:r>
              <a:rPr lang="it-IT" sz="1200" dirty="0"/>
              <a:t> of </a:t>
            </a:r>
            <a:r>
              <a:rPr lang="it-IT" sz="1200" dirty="0" err="1"/>
              <a:t>Cext</a:t>
            </a:r>
            <a:r>
              <a:rPr lang="it-IT" sz="1200" dirty="0"/>
              <a:t> (</a:t>
            </a:r>
            <a:r>
              <a:rPr lang="it-IT" sz="1200" dirty="0" err="1"/>
              <a:t>moving</a:t>
            </a:r>
            <a:r>
              <a:rPr lang="it-IT" sz="1200" dirty="0"/>
              <a:t> </a:t>
            </a:r>
            <a:r>
              <a:rPr lang="it-IT" sz="1200" dirty="0" err="1"/>
              <a:t>towards</a:t>
            </a:r>
            <a:r>
              <a:rPr lang="it-IT" sz="1200" dirty="0"/>
              <a:t> SCENA-SMART PLANT </a:t>
            </a:r>
            <a:r>
              <a:rPr lang="it-IT" sz="1200" dirty="0" err="1"/>
              <a:t>process</a:t>
            </a:r>
            <a:r>
              <a:rPr lang="it-IT" sz="1200" dirty="0"/>
              <a:t>)</a:t>
            </a:r>
          </a:p>
        </p:txBody>
      </p:sp>
      <p:sp>
        <p:nvSpPr>
          <p:cNvPr id="40" name="CasellaDiTesto 39">
            <a:extLst>
              <a:ext uri="{FF2B5EF4-FFF2-40B4-BE49-F238E27FC236}">
                <a16:creationId xmlns:a16="http://schemas.microsoft.com/office/drawing/2014/main" id="{0AC6755C-7373-47E6-B93A-E86BEF6FA635}"/>
              </a:ext>
            </a:extLst>
          </p:cNvPr>
          <p:cNvSpPr txBox="1"/>
          <p:nvPr/>
        </p:nvSpPr>
        <p:spPr>
          <a:xfrm>
            <a:off x="5178288" y="4059847"/>
            <a:ext cx="2385673" cy="830997"/>
          </a:xfrm>
          <a:prstGeom prst="rect">
            <a:avLst/>
          </a:prstGeom>
          <a:noFill/>
        </p:spPr>
        <p:txBody>
          <a:bodyPr wrap="square" rtlCol="0">
            <a:spAutoFit/>
          </a:bodyPr>
          <a:lstStyle/>
          <a:p>
            <a:r>
              <a:rPr lang="it-IT" sz="1200" dirty="0"/>
              <a:t>28% of </a:t>
            </a:r>
            <a:r>
              <a:rPr lang="it-IT" sz="1200" dirty="0" err="1"/>
              <a:t>our</a:t>
            </a:r>
            <a:r>
              <a:rPr lang="it-IT" sz="1200" dirty="0"/>
              <a:t> </a:t>
            </a:r>
            <a:r>
              <a:rPr lang="it-IT" sz="1200" dirty="0" err="1"/>
              <a:t>sludge</a:t>
            </a:r>
            <a:r>
              <a:rPr lang="it-IT" sz="1200" dirty="0"/>
              <a:t> in 2018 </a:t>
            </a:r>
            <a:r>
              <a:rPr lang="it-IT" sz="1200" dirty="0" err="1"/>
              <a:t>became</a:t>
            </a:r>
            <a:r>
              <a:rPr lang="it-IT" sz="1200" dirty="0"/>
              <a:t> compost (mixed with garden </a:t>
            </a:r>
            <a:r>
              <a:rPr lang="it-IT" sz="1200" dirty="0" err="1"/>
              <a:t>waste</a:t>
            </a:r>
            <a:r>
              <a:rPr lang="it-IT" sz="1200" dirty="0"/>
              <a:t>) or </a:t>
            </a:r>
            <a:r>
              <a:rPr lang="it-IT" sz="1200" dirty="0" err="1"/>
              <a:t>fertilizer</a:t>
            </a:r>
            <a:r>
              <a:rPr lang="it-IT" sz="1200" dirty="0"/>
              <a:t> (</a:t>
            </a:r>
            <a:r>
              <a:rPr lang="it-IT" sz="1200" dirty="0" err="1"/>
              <a:t>calcium</a:t>
            </a:r>
            <a:r>
              <a:rPr lang="it-IT" sz="1200" dirty="0"/>
              <a:t> carbonate</a:t>
            </a:r>
            <a:r>
              <a:rPr lang="en-US" sz="1200" dirty="0"/>
              <a:t>)</a:t>
            </a:r>
            <a:endParaRPr lang="it-IT" sz="1200" dirty="0"/>
          </a:p>
        </p:txBody>
      </p:sp>
      <p:sp>
        <p:nvSpPr>
          <p:cNvPr id="42" name="Rettangolo 41">
            <a:extLst>
              <a:ext uri="{FF2B5EF4-FFF2-40B4-BE49-F238E27FC236}">
                <a16:creationId xmlns:a16="http://schemas.microsoft.com/office/drawing/2014/main" id="{ABDC1B55-436F-42BA-8BC9-E72DBD4EEE74}"/>
              </a:ext>
            </a:extLst>
          </p:cNvPr>
          <p:cNvSpPr/>
          <p:nvPr/>
        </p:nvSpPr>
        <p:spPr>
          <a:xfrm>
            <a:off x="395536" y="5067718"/>
            <a:ext cx="1350150" cy="828086"/>
          </a:xfrm>
          <a:prstGeom prst="rect">
            <a:avLst/>
          </a:prstGeom>
          <a:solidFill>
            <a:schemeClr val="accent3">
              <a:lumMod val="5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it-IT" sz="1050" dirty="0"/>
              <a:t>REUSED WASTEWATER</a:t>
            </a:r>
          </a:p>
        </p:txBody>
      </p:sp>
      <p:sp>
        <p:nvSpPr>
          <p:cNvPr id="43" name="Rettangolo 42">
            <a:extLst>
              <a:ext uri="{FF2B5EF4-FFF2-40B4-BE49-F238E27FC236}">
                <a16:creationId xmlns:a16="http://schemas.microsoft.com/office/drawing/2014/main" id="{BF4D91F3-2066-42A7-8C0C-0072C0333068}"/>
              </a:ext>
            </a:extLst>
          </p:cNvPr>
          <p:cNvSpPr/>
          <p:nvPr/>
        </p:nvSpPr>
        <p:spPr>
          <a:xfrm>
            <a:off x="1964864" y="5067678"/>
            <a:ext cx="1861131" cy="828086"/>
          </a:xfrm>
          <a:prstGeom prst="rect">
            <a:avLst/>
          </a:prstGeom>
          <a:solidFill>
            <a:schemeClr val="accent3">
              <a:lumMod val="5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it-IT" sz="1050" dirty="0"/>
              <a:t>15 PLANTS</a:t>
            </a:r>
          </a:p>
        </p:txBody>
      </p:sp>
      <p:sp>
        <p:nvSpPr>
          <p:cNvPr id="45" name="CasellaDiTesto 44">
            <a:extLst>
              <a:ext uri="{FF2B5EF4-FFF2-40B4-BE49-F238E27FC236}">
                <a16:creationId xmlns:a16="http://schemas.microsoft.com/office/drawing/2014/main" id="{73BDC581-D98E-459C-B710-213E99121F6D}"/>
              </a:ext>
            </a:extLst>
          </p:cNvPr>
          <p:cNvSpPr txBox="1"/>
          <p:nvPr/>
        </p:nvSpPr>
        <p:spPr>
          <a:xfrm>
            <a:off x="5125466" y="5144630"/>
            <a:ext cx="2712399" cy="1200329"/>
          </a:xfrm>
          <a:prstGeom prst="rect">
            <a:avLst/>
          </a:prstGeom>
          <a:noFill/>
        </p:spPr>
        <p:txBody>
          <a:bodyPr wrap="square" rtlCol="0">
            <a:spAutoFit/>
          </a:bodyPr>
          <a:lstStyle/>
          <a:p>
            <a:r>
              <a:rPr lang="it-IT" sz="1200" dirty="0"/>
              <a:t>69.268.550 m3/</a:t>
            </a:r>
            <a:r>
              <a:rPr lang="it-IT" sz="1200" dirty="0" err="1"/>
              <a:t>year</a:t>
            </a:r>
            <a:r>
              <a:rPr lang="it-IT" sz="1200" dirty="0"/>
              <a:t>  (21.8% </a:t>
            </a:r>
            <a:r>
              <a:rPr lang="it-IT" sz="1200" dirty="0" err="1"/>
              <a:t>total</a:t>
            </a:r>
            <a:r>
              <a:rPr lang="it-IT" sz="1200" dirty="0"/>
              <a:t> </a:t>
            </a:r>
            <a:r>
              <a:rPr lang="it-IT" sz="1200" dirty="0" err="1"/>
              <a:t>vol</a:t>
            </a:r>
            <a:r>
              <a:rPr lang="it-IT" sz="1200" dirty="0"/>
              <a:t>)</a:t>
            </a:r>
          </a:p>
          <a:p>
            <a:endParaRPr lang="it-IT" sz="1200" dirty="0">
              <a:solidFill>
                <a:srgbClr val="FF0000"/>
              </a:solidFill>
            </a:endParaRPr>
          </a:p>
          <a:p>
            <a:r>
              <a:rPr lang="it-IT" sz="1200" dirty="0"/>
              <a:t>2 </a:t>
            </a:r>
            <a:r>
              <a:rPr lang="it-IT" sz="1200" dirty="0" err="1"/>
              <a:t>plants</a:t>
            </a:r>
            <a:r>
              <a:rPr lang="it-IT" sz="1200" dirty="0"/>
              <a:t> </a:t>
            </a:r>
            <a:r>
              <a:rPr lang="it-IT" sz="1200" dirty="0" err="1"/>
              <a:t>direct</a:t>
            </a:r>
            <a:r>
              <a:rPr lang="it-IT" sz="1200" dirty="0"/>
              <a:t> </a:t>
            </a:r>
            <a:r>
              <a:rPr lang="it-IT" sz="1200" dirty="0" err="1"/>
              <a:t>reuse</a:t>
            </a:r>
            <a:r>
              <a:rPr lang="it-IT" sz="1200" dirty="0"/>
              <a:t> for </a:t>
            </a:r>
            <a:r>
              <a:rPr lang="it-IT" sz="1200" dirty="0" err="1"/>
              <a:t>agricultural</a:t>
            </a:r>
            <a:r>
              <a:rPr lang="it-IT" sz="1200" dirty="0"/>
              <a:t> and </a:t>
            </a:r>
            <a:r>
              <a:rPr lang="it-IT" sz="1200" dirty="0" err="1"/>
              <a:t>civil</a:t>
            </a:r>
            <a:r>
              <a:rPr lang="it-IT" sz="1200" dirty="0"/>
              <a:t> </a:t>
            </a:r>
            <a:r>
              <a:rPr lang="it-IT" sz="1200" dirty="0" err="1"/>
              <a:t>purpose</a:t>
            </a:r>
            <a:r>
              <a:rPr lang="it-IT" sz="1200" dirty="0"/>
              <a:t> (street </a:t>
            </a:r>
            <a:r>
              <a:rPr lang="it-IT" sz="1200" dirty="0" err="1"/>
              <a:t>washing</a:t>
            </a:r>
            <a:r>
              <a:rPr lang="it-IT" sz="1200" dirty="0"/>
              <a:t> trucks)</a:t>
            </a:r>
          </a:p>
          <a:p>
            <a:endParaRPr lang="it-IT" sz="1200" dirty="0"/>
          </a:p>
          <a:p>
            <a:r>
              <a:rPr lang="it-IT" sz="1200" dirty="0"/>
              <a:t>13 </a:t>
            </a:r>
            <a:r>
              <a:rPr lang="it-IT" sz="1200" dirty="0" err="1"/>
              <a:t>plant</a:t>
            </a:r>
            <a:r>
              <a:rPr lang="it-IT" sz="1200" dirty="0"/>
              <a:t> </a:t>
            </a:r>
            <a:r>
              <a:rPr lang="it-IT" sz="1200" dirty="0" err="1"/>
              <a:t>indirect</a:t>
            </a:r>
            <a:r>
              <a:rPr lang="it-IT" sz="1200" dirty="0"/>
              <a:t> </a:t>
            </a:r>
            <a:r>
              <a:rPr lang="it-IT" sz="1200" dirty="0" err="1"/>
              <a:t>agricultural</a:t>
            </a:r>
            <a:r>
              <a:rPr lang="it-IT" sz="1200" dirty="0"/>
              <a:t> water </a:t>
            </a:r>
            <a:r>
              <a:rPr lang="it-IT" sz="1200" dirty="0" err="1"/>
              <a:t>reuse</a:t>
            </a:r>
            <a:endParaRPr lang="it-IT" sz="1200" dirty="0"/>
          </a:p>
        </p:txBody>
      </p:sp>
      <p:pic>
        <p:nvPicPr>
          <p:cNvPr id="46" name="Immagine 45">
            <a:extLst>
              <a:ext uri="{FF2B5EF4-FFF2-40B4-BE49-F238E27FC236}">
                <a16:creationId xmlns:a16="http://schemas.microsoft.com/office/drawing/2014/main" id="{9B07F4D8-114E-4410-98CC-31AC1708309F}"/>
              </a:ext>
            </a:extLst>
          </p:cNvPr>
          <p:cNvPicPr>
            <a:picLocks noChangeAspect="1"/>
          </p:cNvPicPr>
          <p:nvPr/>
        </p:nvPicPr>
        <p:blipFill>
          <a:blip r:embed="rId2"/>
          <a:stretch>
            <a:fillRect/>
          </a:stretch>
        </p:blipFill>
        <p:spPr>
          <a:xfrm>
            <a:off x="7730270" y="3394911"/>
            <a:ext cx="1308933" cy="1641747"/>
          </a:xfrm>
          <a:prstGeom prst="rect">
            <a:avLst/>
          </a:prstGeom>
        </p:spPr>
      </p:pic>
      <p:pic>
        <p:nvPicPr>
          <p:cNvPr id="47" name="Immagine 46">
            <a:extLst>
              <a:ext uri="{FF2B5EF4-FFF2-40B4-BE49-F238E27FC236}">
                <a16:creationId xmlns:a16="http://schemas.microsoft.com/office/drawing/2014/main" id="{E35A3918-D754-4045-8FCA-B2AAD207DB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803037" y="1268760"/>
            <a:ext cx="1113953" cy="1983752"/>
          </a:xfrm>
          <a:prstGeom prst="rect">
            <a:avLst/>
          </a:prstGeom>
        </p:spPr>
      </p:pic>
      <p:sp>
        <p:nvSpPr>
          <p:cNvPr id="48" name="Titel 9">
            <a:extLst>
              <a:ext uri="{FF2B5EF4-FFF2-40B4-BE49-F238E27FC236}">
                <a16:creationId xmlns:a16="http://schemas.microsoft.com/office/drawing/2014/main" id="{72830D98-03C7-42E9-8599-513E79606F54}"/>
              </a:ext>
            </a:extLst>
          </p:cNvPr>
          <p:cNvSpPr txBox="1">
            <a:spLocks/>
          </p:cNvSpPr>
          <p:nvPr/>
        </p:nvSpPr>
        <p:spPr>
          <a:xfrm>
            <a:off x="663192" y="6003776"/>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200" b="1" kern="1200">
                <a:solidFill>
                  <a:schemeClr val="bg1"/>
                </a:solidFill>
                <a:latin typeface="+mj-lt"/>
                <a:ea typeface="+mj-ea"/>
                <a:cs typeface="+mj-cs"/>
              </a:defRPr>
            </a:lvl1pPr>
          </a:lstStyle>
          <a:p>
            <a:r>
              <a:rPr lang="de-DE" sz="2800" dirty="0"/>
              <a:t>But…..</a:t>
            </a:r>
            <a:r>
              <a:rPr lang="de-DE" sz="2800" dirty="0" err="1"/>
              <a:t>what</a:t>
            </a:r>
            <a:r>
              <a:rPr lang="de-DE" sz="2800" dirty="0"/>
              <a:t> </a:t>
            </a:r>
            <a:r>
              <a:rPr lang="de-DE" sz="2800" dirty="0" err="1"/>
              <a:t>about</a:t>
            </a:r>
            <a:r>
              <a:rPr lang="de-DE" sz="2800" dirty="0"/>
              <a:t> </a:t>
            </a:r>
            <a:r>
              <a:rPr lang="de-DE" sz="2800" dirty="0" err="1"/>
              <a:t>phosphorus</a:t>
            </a:r>
            <a:r>
              <a:rPr lang="de-DE" sz="2800" dirty="0"/>
              <a:t>?</a:t>
            </a:r>
          </a:p>
        </p:txBody>
      </p:sp>
      <p:pic>
        <p:nvPicPr>
          <p:cNvPr id="2" name="Immagine 1">
            <a:extLst>
              <a:ext uri="{FF2B5EF4-FFF2-40B4-BE49-F238E27FC236}">
                <a16:creationId xmlns:a16="http://schemas.microsoft.com/office/drawing/2014/main" id="{6641BED1-7F2F-4851-B4F0-A51153C67962}"/>
              </a:ext>
            </a:extLst>
          </p:cNvPr>
          <p:cNvPicPr>
            <a:picLocks noChangeAspect="1"/>
          </p:cNvPicPr>
          <p:nvPr/>
        </p:nvPicPr>
        <p:blipFill>
          <a:blip r:embed="rId4"/>
          <a:stretch>
            <a:fillRect/>
          </a:stretch>
        </p:blipFill>
        <p:spPr>
          <a:xfrm>
            <a:off x="7803037" y="5213331"/>
            <a:ext cx="1308933" cy="872622"/>
          </a:xfrm>
          <a:prstGeom prst="rect">
            <a:avLst/>
          </a:prstGeom>
        </p:spPr>
      </p:pic>
    </p:spTree>
    <p:extLst>
      <p:ext uri="{BB962C8B-B14F-4D97-AF65-F5344CB8AC3E}">
        <p14:creationId xmlns:p14="http://schemas.microsoft.com/office/powerpoint/2010/main" val="27657558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HIDDEN" val="False"/>
  <p:tag name="FONTCOLOR" val="0"/>
  <p:tag name="LINETRANSPARENCY" val="0"/>
  <p:tag name="FILLTRANSPARENCY" val="0"/>
  <p:tag name="THINKCELLSHAPEDONOTDELETE" val="pK1J0frdrJk2EWXF7B5HPFg"/>
</p:tagLst>
</file>

<file path=ppt/tags/tag2.xml><?xml version="1.0" encoding="utf-8"?>
<p:tagLst xmlns:a="http://schemas.openxmlformats.org/drawingml/2006/main" xmlns:r="http://schemas.openxmlformats.org/officeDocument/2006/relationships" xmlns:p="http://schemas.openxmlformats.org/presentationml/2006/main">
  <p:tag name="HIDDEN" val="False"/>
  <p:tag name="FONTCOLOR" val="0"/>
  <p:tag name="LINETRANSPARENCY" val="0"/>
  <p:tag name="FILLTRANSPARENCY" val="0"/>
  <p:tag name="THINKCELLSHAPEDONOTDELETE" val="pK1J0frdrJk2EWXF7B5HPFg"/>
</p:tagLst>
</file>

<file path=ppt/tags/tag3.xml><?xml version="1.0" encoding="utf-8"?>
<p:tagLst xmlns:a="http://schemas.openxmlformats.org/drawingml/2006/main" xmlns:r="http://schemas.openxmlformats.org/officeDocument/2006/relationships" xmlns:p="http://schemas.openxmlformats.org/presentationml/2006/main">
  <p:tag name="HIDDEN" val="False"/>
  <p:tag name="FONTCOLOR" val="0"/>
  <p:tag name="LINETRANSPARENCY" val="0"/>
  <p:tag name="FILLTRANSPARENCY" val="0"/>
  <p:tag name="THINKCELLSHAPEDONOTDELETE" val="pK1J0frdrJk2EWXF7B5HPFg"/>
</p:tagLst>
</file>

<file path=ppt/tags/tag4.xml><?xml version="1.0" encoding="utf-8"?>
<p:tagLst xmlns:a="http://schemas.openxmlformats.org/drawingml/2006/main" xmlns:r="http://schemas.openxmlformats.org/officeDocument/2006/relationships" xmlns:p="http://schemas.openxmlformats.org/presentationml/2006/main">
  <p:tag name="HIDDEN" val="False"/>
  <p:tag name="FONTCOLOR" val="0"/>
  <p:tag name="LINETRANSPARENCY" val="0"/>
  <p:tag name="FILLTRANSPARENCY" val="0"/>
  <p:tag name="THINKCELLSHAPEDONOTDELETE" val="pK1J0frdrJk2EWXF7B5HPFg"/>
</p:tagLst>
</file>

<file path=ppt/tags/tag5.xml><?xml version="1.0" encoding="utf-8"?>
<p:tagLst xmlns:a="http://schemas.openxmlformats.org/drawingml/2006/main" xmlns:r="http://schemas.openxmlformats.org/officeDocument/2006/relationships" xmlns:p="http://schemas.openxmlformats.org/presentationml/2006/main">
  <p:tag name="FONTCOLOR" val="0"/>
  <p:tag name="HIDDEN" val="False"/>
  <p:tag name="THINKCELLSHAPEDONOTDELETE" val="pXDO9rnCJPkSy_CDfdseuqw"/>
</p:tagLst>
</file>

<file path=ppt/tags/tag6.xml><?xml version="1.0" encoding="utf-8"?>
<p:tagLst xmlns:a="http://schemas.openxmlformats.org/drawingml/2006/main" xmlns:r="http://schemas.openxmlformats.org/officeDocument/2006/relationships" xmlns:p="http://schemas.openxmlformats.org/presentationml/2006/main">
  <p:tag name="FONTCOLOR" val="0"/>
  <p:tag name="HIDDEN" val="False"/>
  <p:tag name="THINKCELLSHAPEDONOTDELETE" val="pXDO9rnCJPkSy_CDfdseuqw"/>
</p:tagLst>
</file>

<file path=ppt/tags/tag7.xml><?xml version="1.0" encoding="utf-8"?>
<p:tagLst xmlns:a="http://schemas.openxmlformats.org/drawingml/2006/main" xmlns:r="http://schemas.openxmlformats.org/officeDocument/2006/relationships" xmlns:p="http://schemas.openxmlformats.org/presentationml/2006/main">
  <p:tag name="FONTCOLOR" val="0"/>
  <p:tag name="HIDDEN" val="False"/>
  <p:tag name="THINKCELLSHAPEDONOTDELETE" val="pXDO9rnCJPkSy_CDfdseuqw"/>
</p:tagLst>
</file>

<file path=ppt/tags/tag8.xml><?xml version="1.0" encoding="utf-8"?>
<p:tagLst xmlns:a="http://schemas.openxmlformats.org/drawingml/2006/main" xmlns:r="http://schemas.openxmlformats.org/officeDocument/2006/relationships" xmlns:p="http://schemas.openxmlformats.org/presentationml/2006/main">
  <p:tag name="FONTCOLOR" val="0"/>
  <p:tag name="HIDDEN" val="False"/>
  <p:tag name="THINKCELLSHAPEDONOTDELETE" val="pXDO9rnCJPkSy_CDfdseuqw"/>
</p:tagLst>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tx1"/>
          </a:solidFill>
        </a:ln>
      </a:spPr>
      <a:bodyPr rtlCol="0" anchor="ctr"/>
      <a:lstStyle>
        <a:defPP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10088</TotalTime>
  <Words>1669</Words>
  <Application>Microsoft Office PowerPoint</Application>
  <PresentationFormat>Presentazione su schermo (4:3)</PresentationFormat>
  <Paragraphs>317</Paragraphs>
  <Slides>20</Slides>
  <Notes>9</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20</vt:i4>
      </vt:variant>
    </vt:vector>
  </HeadingPairs>
  <TitlesOfParts>
    <vt:vector size="26" baseType="lpstr">
      <vt:lpstr>Arial</vt:lpstr>
      <vt:lpstr>Calibri</vt:lpstr>
      <vt:lpstr>Segoe UI</vt:lpstr>
      <vt:lpstr>Times New Roman</vt:lpstr>
      <vt:lpstr>Wingdings</vt:lpstr>
      <vt:lpstr>Tema di Office</vt:lpstr>
      <vt:lpstr>  GESTIONE FANGHI  la Visione di Gruppo CAP</vt:lpstr>
      <vt:lpstr>SUMMARY</vt:lpstr>
      <vt:lpstr>GRUPPO CAP</vt:lpstr>
      <vt:lpstr> GRUPPO CAP - SUSTAINABILITY PLAN 2033</vt:lpstr>
      <vt:lpstr>THE MASTER PLAN</vt:lpstr>
      <vt:lpstr>THE NETWORK – OUR PLANTS</vt:lpstr>
      <vt:lpstr>THE NETWORK – PERFORM WATER 2030 LIVING LAB</vt:lpstr>
      <vt:lpstr>WORKING PACKAGES - ENERGY</vt:lpstr>
      <vt:lpstr>WORKING PACKAGES: NUTRIENTS</vt:lpstr>
      <vt:lpstr>SLUDGE MANAGEMENT STRATEGIES</vt:lpstr>
      <vt:lpstr>SLUDGE MANAGEMENT STRATEGIES</vt:lpstr>
      <vt:lpstr>MARKET, REGULATORY AND LEGISLATIVE BARRIERS – IMPACT ON SLUDGE DISPOSAL COSTS</vt:lpstr>
      <vt:lpstr>THE BIOREFINERY</vt:lpstr>
      <vt:lpstr>THE OPPORTUNITY</vt:lpstr>
      <vt:lpstr>POSITIVE EFFECT ON SLUDGE DISPOSAL COSTS</vt:lpstr>
      <vt:lpstr>POSITIVE EFFECT ON the ENVIRONMENT - LCA</vt:lpstr>
      <vt:lpstr>AN OPPORTUNITY FOR P-RECOVERY? </vt:lpstr>
      <vt:lpstr>TIME SCHEDULE</vt:lpstr>
      <vt:lpstr>CONCLUSIONS</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erica.musella</dc:creator>
  <cp:lastModifiedBy>Scaglione Davide</cp:lastModifiedBy>
  <cp:revision>1138</cp:revision>
  <cp:lastPrinted>2017-06-12T12:34:25Z</cp:lastPrinted>
  <dcterms:created xsi:type="dcterms:W3CDTF">2016-04-11T07:14:40Z</dcterms:created>
  <dcterms:modified xsi:type="dcterms:W3CDTF">2019-10-24T20:43:14Z</dcterms:modified>
</cp:coreProperties>
</file>