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77" r:id="rId2"/>
    <p:sldId id="334" r:id="rId3"/>
    <p:sldId id="379" r:id="rId4"/>
    <p:sldId id="384" r:id="rId5"/>
    <p:sldId id="385" r:id="rId6"/>
    <p:sldId id="386" r:id="rId7"/>
    <p:sldId id="388" r:id="rId8"/>
    <p:sldId id="390" r:id="rId9"/>
    <p:sldId id="383" r:id="rId10"/>
    <p:sldId id="393" r:id="rId11"/>
    <p:sldId id="387" r:id="rId12"/>
    <p:sldId id="389" r:id="rId13"/>
    <p:sldId id="396" r:id="rId14"/>
    <p:sldId id="392" r:id="rId15"/>
    <p:sldId id="391" r:id="rId16"/>
    <p:sldId id="332" r:id="rId17"/>
  </p:sldIdLst>
  <p:sldSz cx="12801600" cy="9601200" type="A3"/>
  <p:notesSz cx="6735763" cy="98663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639763" indent="-1825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279525" indent="-36512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919288" indent="-5476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559050" indent="-7302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5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AFA"/>
    <a:srgbClr val="3C8174"/>
    <a:srgbClr val="009900"/>
    <a:srgbClr val="CAD7C7"/>
    <a:srgbClr val="0000FF"/>
    <a:srgbClr val="EEF8F8"/>
    <a:srgbClr val="1D8378"/>
    <a:srgbClr val="69AFAC"/>
    <a:srgbClr val="49AAB1"/>
    <a:srgbClr val="27A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115" autoAdjust="0"/>
    <p:restoredTop sz="93029" autoAdjust="0"/>
  </p:normalViewPr>
  <p:slideViewPr>
    <p:cSldViewPr>
      <p:cViewPr varScale="1">
        <p:scale>
          <a:sx n="58" d="100"/>
          <a:sy n="58" d="100"/>
        </p:scale>
        <p:origin x="936" y="34"/>
      </p:cViewPr>
      <p:guideLst>
        <p:guide orient="horz" pos="3024"/>
        <p:guide pos="528"/>
      </p:guideLst>
    </p:cSldViewPr>
  </p:slideViewPr>
  <p:outlineViewPr>
    <p:cViewPr>
      <p:scale>
        <a:sx n="33" d="100"/>
        <a:sy n="33" d="100"/>
      </p:scale>
      <p:origin x="0" y="6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03.100\Storage\0%20Seam\1.%20Progetti\1-365%20EC%20Naviglio%20Consulenza%20Linea%20Fanghi\10.0%20-%20Cost%20Estimation\1-332%20Valutazioni%20Economiche%20R1d%20Totale%20capitale%20propri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Flusso di cassa cumulato</a:t>
            </a:r>
          </a:p>
        </c:rich>
      </c:tx>
      <c:layout>
        <c:manualLayout>
          <c:xMode val="edge"/>
          <c:yMode val="edge"/>
          <c:x val="0.42212908129757737"/>
          <c:y val="1.73246098482475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44895690131122"/>
          <c:y val="7.8868499674157877E-2"/>
          <c:w val="0.83091371951038517"/>
          <c:h val="0.8150889836717015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'Letto Fluido 2'!$D$108</c:f>
              <c:strCache>
                <c:ptCount val="1"/>
                <c:pt idx="0">
                  <c:v>Cumulated cash flow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'Letto Fluido 2'!$C$109:$C$131</c:f>
              <c:numCache>
                <c:formatCode>#,##0_);\(#,##0\)</c:formatCode>
                <c:ptCount val="23"/>
                <c:pt idx="0">
                  <c:v>-2</c:v>
                </c:pt>
                <c:pt idx="1">
                  <c:v>-1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6</c:v>
                </c:pt>
                <c:pt idx="9">
                  <c:v>7</c:v>
                </c:pt>
                <c:pt idx="10">
                  <c:v>8</c:v>
                </c:pt>
                <c:pt idx="11">
                  <c:v>9</c:v>
                </c:pt>
                <c:pt idx="12">
                  <c:v>10</c:v>
                </c:pt>
                <c:pt idx="13">
                  <c:v>11</c:v>
                </c:pt>
                <c:pt idx="14">
                  <c:v>12</c:v>
                </c:pt>
                <c:pt idx="15">
                  <c:v>13</c:v>
                </c:pt>
                <c:pt idx="16">
                  <c:v>14</c:v>
                </c:pt>
                <c:pt idx="17">
                  <c:v>15</c:v>
                </c:pt>
                <c:pt idx="18">
                  <c:v>16</c:v>
                </c:pt>
                <c:pt idx="19">
                  <c:v>17</c:v>
                </c:pt>
                <c:pt idx="20">
                  <c:v>18</c:v>
                </c:pt>
                <c:pt idx="21">
                  <c:v>19</c:v>
                </c:pt>
                <c:pt idx="22">
                  <c:v>20</c:v>
                </c:pt>
              </c:numCache>
            </c:numRef>
          </c:xVal>
          <c:yVal>
            <c:numRef>
              <c:f>'Letto Fluido 2'!$D$109:$D$131</c:f>
              <c:numCache>
                <c:formatCode>#,##0_);\(#,##0\)</c:formatCode>
                <c:ptCount val="23"/>
                <c:pt idx="0">
                  <c:v>0</c:v>
                </c:pt>
                <c:pt idx="1">
                  <c:v>-6405677.3754877988</c:v>
                </c:pt>
                <c:pt idx="2">
                  <c:v>-10676128.959146332</c:v>
                </c:pt>
                <c:pt idx="3">
                  <c:v>-8060758.8246994056</c:v>
                </c:pt>
                <c:pt idx="4">
                  <c:v>-5377016.5280854646</c:v>
                </c:pt>
                <c:pt idx="5">
                  <c:v>-2622850.9044394991</c:v>
                </c:pt>
                <c:pt idx="6">
                  <c:v>203850.74604945211</c:v>
                </c:pt>
                <c:pt idx="7">
                  <c:v>3105264.5041866791</c:v>
                </c:pt>
                <c:pt idx="8">
                  <c:v>6083631.7332016286</c:v>
                </c:pt>
                <c:pt idx="9">
                  <c:v>9141261.0372206345</c:v>
                </c:pt>
                <c:pt idx="10">
                  <c:v>12280530.278493816</c:v>
                </c:pt>
                <c:pt idx="11">
                  <c:v>15503888.6551388</c:v>
                </c:pt>
                <c:pt idx="12">
                  <c:v>18813858.841216739</c:v>
                </c:pt>
                <c:pt idx="13">
                  <c:v>21876741.128797516</c:v>
                </c:pt>
                <c:pt idx="14">
                  <c:v>25031509.885005716</c:v>
                </c:pt>
                <c:pt idx="15">
                  <c:v>28280921.703900162</c:v>
                </c:pt>
                <c:pt idx="16">
                  <c:v>31627815.877361439</c:v>
                </c:pt>
                <c:pt idx="17">
                  <c:v>35075116.876026556</c:v>
                </c:pt>
                <c:pt idx="18">
                  <c:v>38625836.904651627</c:v>
                </c:pt>
                <c:pt idx="19">
                  <c:v>42283078.534135446</c:v>
                </c:pt>
                <c:pt idx="20">
                  <c:v>46050037.412503779</c:v>
                </c:pt>
                <c:pt idx="21">
                  <c:v>49930005.057223164</c:v>
                </c:pt>
                <c:pt idx="22">
                  <c:v>53926371.731284134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F65-41E6-B44C-4583AA2FB6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59264"/>
        <c:axId val="48112384"/>
      </c:scatterChart>
      <c:valAx>
        <c:axId val="47659264"/>
        <c:scaling>
          <c:orientation val="minMax"/>
          <c:min val="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>
                    <a:solidFill>
                      <a:schemeClr val="tx1"/>
                    </a:solidFill>
                  </a:rPr>
                  <a:t>Anno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#,##0_);\(#,##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8112384"/>
        <c:crossesAt val="-1"/>
        <c:crossBetween val="midCat"/>
        <c:majorUnit val="1"/>
        <c:minorUnit val="0.5"/>
      </c:valAx>
      <c:valAx>
        <c:axId val="48112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>
                    <a:solidFill>
                      <a:schemeClr val="tx1"/>
                    </a:solidFill>
                  </a:rPr>
                  <a:t>Flusso di cassa  [€]</a:t>
                </a:r>
              </a:p>
            </c:rich>
          </c:tx>
          <c:layout>
            <c:manualLayout>
              <c:xMode val="edge"/>
              <c:yMode val="edge"/>
              <c:x val="3.2098213045772691E-3"/>
              <c:y val="0.527806691683621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#,##0_);\(#,##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7659264"/>
        <c:crossesAt val="-2"/>
        <c:crossBetween val="midCat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204BE1-3474-4A10-8FD9-AECFD2C17E00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0E6D6285-D1A6-402B-BE72-007F35B2FD58}">
      <dgm:prSet phldrT="[Tes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it-IT" sz="2500" b="1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Digestione anaerobica</a:t>
          </a:r>
          <a:endParaRPr lang="it-IT" sz="2500" b="1" dirty="0">
            <a:ln>
              <a:noFill/>
            </a:ln>
            <a:solidFill>
              <a:schemeClr val="tx1"/>
            </a:solidFill>
          </a:endParaRPr>
        </a:p>
      </dgm:t>
    </dgm:pt>
    <dgm:pt modelId="{42E067AC-C9AF-4B2D-BC39-0604C591E1E9}" type="parTrans" cxnId="{61BE948C-E0D4-483C-B841-1CC60F83BD51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61E8D0CA-ECB0-44BD-BF4B-C445327CA382}" type="sibTrans" cxnId="{61BE948C-E0D4-483C-B841-1CC60F83BD51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AA07F018-7A3F-4410-92B4-7DCAE8242C85}">
      <dgm:prSet custT="1"/>
      <dgm:spPr/>
      <dgm:t>
        <a:bodyPr/>
        <a:lstStyle/>
        <a:p>
          <a:r>
            <a:rPr lang="it-IT" sz="2500" b="1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Lisi cellulare-Dosaggio ossidante sul ricircolo dei fanghi</a:t>
          </a:r>
          <a:endParaRPr lang="it-IT" sz="2500" b="0" dirty="0">
            <a:ln>
              <a:noFill/>
            </a:ln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23BF9A8-FEB4-4F35-B3B7-8F703195EF15}" type="parTrans" cxnId="{528BF94F-99E5-46D9-9FC3-3FD01BE9240B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1B4601FD-85A4-4256-B0BE-6542284C49C2}" type="sibTrans" cxnId="{528BF94F-99E5-46D9-9FC3-3FD01BE9240B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22DE04AA-7011-43FE-AD4A-31CCA35C3E13}">
      <dgm:prSet custT="1"/>
      <dgm:spPr/>
      <dgm:t>
        <a:bodyPr/>
        <a:lstStyle/>
        <a:p>
          <a:r>
            <a:rPr lang="it-IT" sz="2500" b="1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Essiccamento fanghi</a:t>
          </a:r>
        </a:p>
      </dgm:t>
    </dgm:pt>
    <dgm:pt modelId="{8DE8A759-213A-416F-983F-692A4D1D4EC3}" type="parTrans" cxnId="{5DF43CCA-3A74-4EC0-99A0-FAC676CDC750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88ECD3D6-FCBC-4789-8C16-E19209906585}" type="sibTrans" cxnId="{5DF43CCA-3A74-4EC0-99A0-FAC676CDC750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784625F4-A293-4D9F-B74A-C704B3BCD398}">
      <dgm:prSet custT="1"/>
      <dgm:spPr/>
      <dgm:t>
        <a:bodyPr/>
        <a:lstStyle/>
        <a:p>
          <a:r>
            <a:rPr lang="it-IT" sz="2500" b="1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Incenerimento</a:t>
          </a:r>
        </a:p>
      </dgm:t>
    </dgm:pt>
    <dgm:pt modelId="{35781AEA-40B9-4C41-A867-E221C8752CD5}" type="parTrans" cxnId="{65824B7A-255A-4F71-8BD7-FBE13AD97FBA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BBC0078E-7E9A-4AAF-8FE0-30341A8F2C29}" type="sibTrans" cxnId="{65824B7A-255A-4F71-8BD7-FBE13AD97FBA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3F438738-DD9D-4B8F-8263-BAEE49C50B9F}">
      <dgm:prSet custT="1"/>
      <dgm:spPr/>
      <dgm:t>
        <a:bodyPr/>
        <a:lstStyle/>
        <a:p>
          <a:r>
            <a:rPr lang="it-IT" sz="2500" b="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Inserimento ispessitore dinamico</a:t>
          </a:r>
        </a:p>
      </dgm:t>
    </dgm:pt>
    <dgm:pt modelId="{CF61CC92-F854-4831-86E4-B57BA725501C}" type="parTrans" cxnId="{145969B2-C8F9-4578-8B92-73F780C1450C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AC26FF64-47F3-4D63-A774-591C707C7E19}" type="sibTrans" cxnId="{145969B2-C8F9-4578-8B92-73F780C1450C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E983BD96-1B95-4194-B33C-10CE1AC10A3C}">
      <dgm:prSet custT="1"/>
      <dgm:spPr/>
      <dgm:t>
        <a:bodyPr/>
        <a:lstStyle/>
        <a:p>
          <a:endParaRPr lang="it-IT" sz="2500" b="0" dirty="0">
            <a:ln>
              <a:noFill/>
            </a:ln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BD89FFB-DC8B-4714-9AC0-D7BCDBE01630}" type="parTrans" cxnId="{552D9DBD-3F25-4448-87C9-D2127136F9D7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F8EFF0E5-085B-47E1-8241-BDA6386863BA}" type="sibTrans" cxnId="{552D9DBD-3F25-4448-87C9-D2127136F9D7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FC50BE84-1693-42C5-B7F6-61C859D647C8}">
      <dgm:prSet custT="1"/>
      <dgm:spPr/>
      <dgm:t>
        <a:bodyPr/>
        <a:lstStyle/>
        <a:p>
          <a:r>
            <a:rPr lang="it-IT" sz="2500" b="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Container essiccamento</a:t>
          </a:r>
        </a:p>
      </dgm:t>
    </dgm:pt>
    <dgm:pt modelId="{8B6E529A-44A6-481A-94F0-B6B060A6E621}" type="parTrans" cxnId="{CE52755D-8953-4559-9688-EBD9F1D1994C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0B7EDB76-B7DF-44EC-97D1-7E667521C76A}" type="sibTrans" cxnId="{CE52755D-8953-4559-9688-EBD9F1D1994C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3B572C44-7702-4FEE-AE10-E17CAB943FC5}">
      <dgm:prSet custT="1"/>
      <dgm:spPr/>
      <dgm:t>
        <a:bodyPr/>
        <a:lstStyle/>
        <a:p>
          <a:r>
            <a:rPr lang="it-IT" sz="2500" b="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Dosaggio cloruro ferrico in ingresso alla fase di ispessimento </a:t>
          </a:r>
        </a:p>
      </dgm:t>
    </dgm:pt>
    <dgm:pt modelId="{79563D49-A395-4B0A-9115-E5524C366B68}" type="parTrans" cxnId="{129857C1-D30D-4035-BFBA-F22F9704BDFA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3285260B-E402-4D7B-B18E-1A09B157E011}" type="sibTrans" cxnId="{129857C1-D30D-4035-BFBA-F22F9704BDFA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F5D06D4C-9BEB-4B42-9583-316563240FDF}">
      <dgm:prSet custT="1"/>
      <dgm:spPr/>
      <dgm:t>
        <a:bodyPr/>
        <a:lstStyle/>
        <a:p>
          <a:r>
            <a:rPr lang="it-IT" sz="2500" b="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Separazione fanghi biologici</a:t>
          </a:r>
        </a:p>
      </dgm:t>
    </dgm:pt>
    <dgm:pt modelId="{9F7D7E05-8EBE-419E-8171-357122F4CAB0}" type="parTrans" cxnId="{8281A9DF-05DB-47DA-8EC2-06C8ADCB3200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EA5B77B8-1037-4D62-955E-9BCF95CCF095}" type="sibTrans" cxnId="{8281A9DF-05DB-47DA-8EC2-06C8ADCB3200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7478964C-F501-46D8-AF55-E2818EA44602}">
      <dgm:prSet custT="1"/>
      <dgm:spPr/>
      <dgm:t>
        <a:bodyPr/>
        <a:lstStyle/>
        <a:p>
          <a:r>
            <a:rPr lang="it-IT" sz="2500" b="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Lisi chimica del fango </a:t>
          </a:r>
        </a:p>
      </dgm:t>
    </dgm:pt>
    <dgm:pt modelId="{F13111A9-88AC-4910-B640-E50738790B04}" type="parTrans" cxnId="{76DDEE54-E3F9-439B-A10D-C2715374E407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38815C80-2E24-4E5B-A7FC-9D4D9A85AE3F}" type="sibTrans" cxnId="{76DDEE54-E3F9-439B-A10D-C2715374E407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BEAC02A2-CE64-4F60-BC21-4D96B7201918}">
      <dgm:prSet custT="1"/>
      <dgm:spPr/>
      <dgm:t>
        <a:bodyPr/>
        <a:lstStyle/>
        <a:p>
          <a:r>
            <a:rPr lang="it-IT" sz="2500" b="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Termolisi</a:t>
          </a:r>
        </a:p>
      </dgm:t>
    </dgm:pt>
    <dgm:pt modelId="{8FE38895-B70B-4823-8F13-19870981AC76}" type="parTrans" cxnId="{EA448E75-E383-49A1-AA4D-AA3888063200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4C080DC8-FE1B-4AB0-AB8D-327711B01745}" type="sibTrans" cxnId="{EA448E75-E383-49A1-AA4D-AA3888063200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20CD513D-944D-40EA-81CB-6329532BD66B}">
      <dgm:prSet custT="1"/>
      <dgm:spPr/>
      <dgm:t>
        <a:bodyPr/>
        <a:lstStyle/>
        <a:p>
          <a:r>
            <a:rPr lang="it-IT" sz="2500" b="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Lisi biologica</a:t>
          </a:r>
        </a:p>
      </dgm:t>
    </dgm:pt>
    <dgm:pt modelId="{23DF6A10-80FF-4B24-962B-5FA1F1408312}" type="parTrans" cxnId="{23360B07-555E-414A-A868-1B023817B077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185244E5-5897-483D-80ED-2E61E39DDDE1}" type="sibTrans" cxnId="{23360B07-555E-414A-A868-1B023817B077}">
      <dgm:prSet/>
      <dgm:spPr/>
      <dgm:t>
        <a:bodyPr/>
        <a:lstStyle/>
        <a:p>
          <a:endParaRPr lang="it-IT" sz="2500" b="0">
            <a:ln>
              <a:noFill/>
            </a:ln>
            <a:solidFill>
              <a:schemeClr val="tx1"/>
            </a:solidFill>
          </a:endParaRPr>
        </a:p>
      </dgm:t>
    </dgm:pt>
    <dgm:pt modelId="{E5D3E09A-26B0-4784-BA7F-EE1B36D05AA4}" type="pres">
      <dgm:prSet presAssocID="{87204BE1-3474-4A10-8FD9-AECFD2C17E00}" presName="vert0" presStyleCnt="0">
        <dgm:presLayoutVars>
          <dgm:dir/>
          <dgm:animOne val="branch"/>
          <dgm:animLvl val="lvl"/>
        </dgm:presLayoutVars>
      </dgm:prSet>
      <dgm:spPr/>
    </dgm:pt>
    <dgm:pt modelId="{F2CBBB9E-E4EB-4232-BEC3-50F97EB386BC}" type="pres">
      <dgm:prSet presAssocID="{0E6D6285-D1A6-402B-BE72-007F35B2FD58}" presName="thickLine" presStyleLbl="alignNode1" presStyleIdx="0" presStyleCnt="12"/>
      <dgm:spPr/>
    </dgm:pt>
    <dgm:pt modelId="{5B716119-BCE8-49FA-806A-75F970779F53}" type="pres">
      <dgm:prSet presAssocID="{0E6D6285-D1A6-402B-BE72-007F35B2FD58}" presName="horz1" presStyleCnt="0"/>
      <dgm:spPr/>
    </dgm:pt>
    <dgm:pt modelId="{CA9713B7-6A2B-4205-A067-DF82999BFD79}" type="pres">
      <dgm:prSet presAssocID="{0E6D6285-D1A6-402B-BE72-007F35B2FD58}" presName="tx1" presStyleLbl="revTx" presStyleIdx="0" presStyleCnt="12"/>
      <dgm:spPr/>
    </dgm:pt>
    <dgm:pt modelId="{955BEAB7-2EE3-4D9A-9892-4ECC8CB3C0E6}" type="pres">
      <dgm:prSet presAssocID="{0E6D6285-D1A6-402B-BE72-007F35B2FD58}" presName="vert1" presStyleCnt="0"/>
      <dgm:spPr/>
    </dgm:pt>
    <dgm:pt modelId="{9CE4B5F7-C541-4C9F-AB19-2C52D44373D4}" type="pres">
      <dgm:prSet presAssocID="{AA07F018-7A3F-4410-92B4-7DCAE8242C85}" presName="thickLine" presStyleLbl="alignNode1" presStyleIdx="1" presStyleCnt="12"/>
      <dgm:spPr/>
    </dgm:pt>
    <dgm:pt modelId="{25910EBF-98DF-4D79-AE5D-AC5357FF478F}" type="pres">
      <dgm:prSet presAssocID="{AA07F018-7A3F-4410-92B4-7DCAE8242C85}" presName="horz1" presStyleCnt="0"/>
      <dgm:spPr/>
    </dgm:pt>
    <dgm:pt modelId="{20498FA5-0494-46BD-8C02-BF1951A1B83B}" type="pres">
      <dgm:prSet presAssocID="{AA07F018-7A3F-4410-92B4-7DCAE8242C85}" presName="tx1" presStyleLbl="revTx" presStyleIdx="1" presStyleCnt="12"/>
      <dgm:spPr/>
    </dgm:pt>
    <dgm:pt modelId="{72EBF1F6-C80E-424C-8F82-F4A76641610F}" type="pres">
      <dgm:prSet presAssocID="{AA07F018-7A3F-4410-92B4-7DCAE8242C85}" presName="vert1" presStyleCnt="0"/>
      <dgm:spPr/>
    </dgm:pt>
    <dgm:pt modelId="{DCCBC172-550F-4106-9237-B03F53CC61A7}" type="pres">
      <dgm:prSet presAssocID="{22DE04AA-7011-43FE-AD4A-31CCA35C3E13}" presName="thickLine" presStyleLbl="alignNode1" presStyleIdx="2" presStyleCnt="12"/>
      <dgm:spPr/>
    </dgm:pt>
    <dgm:pt modelId="{8EF7ACE5-098C-4A83-A6B9-091061FC5A7E}" type="pres">
      <dgm:prSet presAssocID="{22DE04AA-7011-43FE-AD4A-31CCA35C3E13}" presName="horz1" presStyleCnt="0"/>
      <dgm:spPr/>
    </dgm:pt>
    <dgm:pt modelId="{BFEE40AA-D9CE-4CA8-BEAC-128350659381}" type="pres">
      <dgm:prSet presAssocID="{22DE04AA-7011-43FE-AD4A-31CCA35C3E13}" presName="tx1" presStyleLbl="revTx" presStyleIdx="2" presStyleCnt="12"/>
      <dgm:spPr/>
    </dgm:pt>
    <dgm:pt modelId="{488C0D44-0FFC-4120-A9AD-68D2C6411505}" type="pres">
      <dgm:prSet presAssocID="{22DE04AA-7011-43FE-AD4A-31CCA35C3E13}" presName="vert1" presStyleCnt="0"/>
      <dgm:spPr/>
    </dgm:pt>
    <dgm:pt modelId="{23797F41-FEB3-4C0E-AC5B-ADC16825DD50}" type="pres">
      <dgm:prSet presAssocID="{784625F4-A293-4D9F-B74A-C704B3BCD398}" presName="thickLine" presStyleLbl="alignNode1" presStyleIdx="3" presStyleCnt="12"/>
      <dgm:spPr/>
    </dgm:pt>
    <dgm:pt modelId="{6E16AD95-41C4-4CE3-9D24-30EC713AB1E1}" type="pres">
      <dgm:prSet presAssocID="{784625F4-A293-4D9F-B74A-C704B3BCD398}" presName="horz1" presStyleCnt="0"/>
      <dgm:spPr/>
    </dgm:pt>
    <dgm:pt modelId="{E828606E-9A59-4ED9-A0AD-85CA4E29E254}" type="pres">
      <dgm:prSet presAssocID="{784625F4-A293-4D9F-B74A-C704B3BCD398}" presName="tx1" presStyleLbl="revTx" presStyleIdx="3" presStyleCnt="12"/>
      <dgm:spPr/>
    </dgm:pt>
    <dgm:pt modelId="{F3AD6871-6958-4194-B7F1-47200FF7DA72}" type="pres">
      <dgm:prSet presAssocID="{784625F4-A293-4D9F-B74A-C704B3BCD398}" presName="vert1" presStyleCnt="0"/>
      <dgm:spPr/>
    </dgm:pt>
    <dgm:pt modelId="{784AE571-7DDC-4F09-8794-03AF60DD1B5B}" type="pres">
      <dgm:prSet presAssocID="{3F438738-DD9D-4B8F-8263-BAEE49C50B9F}" presName="thickLine" presStyleLbl="alignNode1" presStyleIdx="4" presStyleCnt="12"/>
      <dgm:spPr/>
    </dgm:pt>
    <dgm:pt modelId="{4FAEE315-3327-48C1-B80C-301DA69266F0}" type="pres">
      <dgm:prSet presAssocID="{3F438738-DD9D-4B8F-8263-BAEE49C50B9F}" presName="horz1" presStyleCnt="0"/>
      <dgm:spPr/>
    </dgm:pt>
    <dgm:pt modelId="{2C1C6620-B853-4026-B995-F7202B5D6708}" type="pres">
      <dgm:prSet presAssocID="{3F438738-DD9D-4B8F-8263-BAEE49C50B9F}" presName="tx1" presStyleLbl="revTx" presStyleIdx="4" presStyleCnt="12"/>
      <dgm:spPr/>
    </dgm:pt>
    <dgm:pt modelId="{A14D6593-E27B-4801-9ACA-D8CC52EEEB84}" type="pres">
      <dgm:prSet presAssocID="{3F438738-DD9D-4B8F-8263-BAEE49C50B9F}" presName="vert1" presStyleCnt="0"/>
      <dgm:spPr/>
    </dgm:pt>
    <dgm:pt modelId="{E8DB30BB-D238-4FC0-96F6-5DF8300FA9D2}" type="pres">
      <dgm:prSet presAssocID="{E983BD96-1B95-4194-B33C-10CE1AC10A3C}" presName="thickLine" presStyleLbl="alignNode1" presStyleIdx="5" presStyleCnt="12"/>
      <dgm:spPr/>
    </dgm:pt>
    <dgm:pt modelId="{428EF5E7-C872-4364-9929-D377F7B2662A}" type="pres">
      <dgm:prSet presAssocID="{E983BD96-1B95-4194-B33C-10CE1AC10A3C}" presName="horz1" presStyleCnt="0"/>
      <dgm:spPr/>
    </dgm:pt>
    <dgm:pt modelId="{F1D8B61C-E241-4E6B-8720-928BCF8106EE}" type="pres">
      <dgm:prSet presAssocID="{E983BD96-1B95-4194-B33C-10CE1AC10A3C}" presName="tx1" presStyleLbl="revTx" presStyleIdx="5" presStyleCnt="12"/>
      <dgm:spPr/>
    </dgm:pt>
    <dgm:pt modelId="{B9009317-A1A0-4F04-8B0A-803A761E5461}" type="pres">
      <dgm:prSet presAssocID="{E983BD96-1B95-4194-B33C-10CE1AC10A3C}" presName="vert1" presStyleCnt="0"/>
      <dgm:spPr/>
    </dgm:pt>
    <dgm:pt modelId="{141F2B3D-3D58-48A3-B0D7-E6743FB5891C}" type="pres">
      <dgm:prSet presAssocID="{FC50BE84-1693-42C5-B7F6-61C859D647C8}" presName="thickLine" presStyleLbl="alignNode1" presStyleIdx="6" presStyleCnt="12"/>
      <dgm:spPr/>
    </dgm:pt>
    <dgm:pt modelId="{4F81D431-F269-4FA2-A853-175072174BAF}" type="pres">
      <dgm:prSet presAssocID="{FC50BE84-1693-42C5-B7F6-61C859D647C8}" presName="horz1" presStyleCnt="0"/>
      <dgm:spPr/>
    </dgm:pt>
    <dgm:pt modelId="{A754BFC0-5D5C-46A8-B11B-5C6BA1C24C2F}" type="pres">
      <dgm:prSet presAssocID="{FC50BE84-1693-42C5-B7F6-61C859D647C8}" presName="tx1" presStyleLbl="revTx" presStyleIdx="6" presStyleCnt="12" custLinFactNeighborY="-96101"/>
      <dgm:spPr/>
    </dgm:pt>
    <dgm:pt modelId="{B8A04621-3FBB-4978-BBAA-72EC691A36DC}" type="pres">
      <dgm:prSet presAssocID="{FC50BE84-1693-42C5-B7F6-61C859D647C8}" presName="vert1" presStyleCnt="0"/>
      <dgm:spPr/>
    </dgm:pt>
    <dgm:pt modelId="{720547A3-07D5-47BA-B2E8-004FE8F366CE}" type="pres">
      <dgm:prSet presAssocID="{3B572C44-7702-4FEE-AE10-E17CAB943FC5}" presName="thickLine" presStyleLbl="alignNode1" presStyleIdx="7" presStyleCnt="12"/>
      <dgm:spPr/>
    </dgm:pt>
    <dgm:pt modelId="{97B8DA35-D0DC-4210-A17D-86B2051E0E4A}" type="pres">
      <dgm:prSet presAssocID="{3B572C44-7702-4FEE-AE10-E17CAB943FC5}" presName="horz1" presStyleCnt="0"/>
      <dgm:spPr/>
    </dgm:pt>
    <dgm:pt modelId="{8B4D0ADB-3290-4304-BFBD-8F40E8B1B9B5}" type="pres">
      <dgm:prSet presAssocID="{3B572C44-7702-4FEE-AE10-E17CAB943FC5}" presName="tx1" presStyleLbl="revTx" presStyleIdx="7" presStyleCnt="12" custLinFactNeighborY="-91784"/>
      <dgm:spPr/>
    </dgm:pt>
    <dgm:pt modelId="{0CA0776E-DBC3-4C64-8FD9-D5CA8E1D6632}" type="pres">
      <dgm:prSet presAssocID="{3B572C44-7702-4FEE-AE10-E17CAB943FC5}" presName="vert1" presStyleCnt="0"/>
      <dgm:spPr/>
    </dgm:pt>
    <dgm:pt modelId="{8DF223FA-08E3-4211-8330-1644B98B842F}" type="pres">
      <dgm:prSet presAssocID="{F5D06D4C-9BEB-4B42-9583-316563240FDF}" presName="thickLine" presStyleLbl="alignNode1" presStyleIdx="8" presStyleCnt="12"/>
      <dgm:spPr/>
    </dgm:pt>
    <dgm:pt modelId="{BCCBEDE2-0F89-4C35-8D86-FC5AD57AC683}" type="pres">
      <dgm:prSet presAssocID="{F5D06D4C-9BEB-4B42-9583-316563240FDF}" presName="horz1" presStyleCnt="0"/>
      <dgm:spPr/>
    </dgm:pt>
    <dgm:pt modelId="{E2B65077-2194-4ADA-AB94-A352231F183E}" type="pres">
      <dgm:prSet presAssocID="{F5D06D4C-9BEB-4B42-9583-316563240FDF}" presName="tx1" presStyleLbl="revTx" presStyleIdx="8" presStyleCnt="12" custLinFactY="-507" custLinFactNeighborY="-100000"/>
      <dgm:spPr/>
    </dgm:pt>
    <dgm:pt modelId="{2DF49309-0663-4E59-9DBE-7F1408AB3B63}" type="pres">
      <dgm:prSet presAssocID="{F5D06D4C-9BEB-4B42-9583-316563240FDF}" presName="vert1" presStyleCnt="0"/>
      <dgm:spPr/>
    </dgm:pt>
    <dgm:pt modelId="{3BA06596-95F0-44AC-952C-A2CEB8558111}" type="pres">
      <dgm:prSet presAssocID="{7478964C-F501-46D8-AF55-E2818EA44602}" presName="thickLine" presStyleLbl="alignNode1" presStyleIdx="9" presStyleCnt="12"/>
      <dgm:spPr/>
    </dgm:pt>
    <dgm:pt modelId="{848315FF-A55A-4AA0-B985-CFF75DF1F6F4}" type="pres">
      <dgm:prSet presAssocID="{7478964C-F501-46D8-AF55-E2818EA44602}" presName="horz1" presStyleCnt="0"/>
      <dgm:spPr/>
    </dgm:pt>
    <dgm:pt modelId="{7452D88C-FCA4-4AE2-A816-300AE1204F2B}" type="pres">
      <dgm:prSet presAssocID="{7478964C-F501-46D8-AF55-E2818EA44602}" presName="tx1" presStyleLbl="revTx" presStyleIdx="9" presStyleCnt="12" custLinFactNeighborY="-91874"/>
      <dgm:spPr/>
    </dgm:pt>
    <dgm:pt modelId="{69BF1884-BB5A-4957-8D14-43C5FFC11E03}" type="pres">
      <dgm:prSet presAssocID="{7478964C-F501-46D8-AF55-E2818EA44602}" presName="vert1" presStyleCnt="0"/>
      <dgm:spPr/>
    </dgm:pt>
    <dgm:pt modelId="{01B759B9-EBC1-43E9-895B-5AEB730049F0}" type="pres">
      <dgm:prSet presAssocID="{BEAC02A2-CE64-4F60-BC21-4D96B7201918}" presName="thickLine" presStyleLbl="alignNode1" presStyleIdx="10" presStyleCnt="12"/>
      <dgm:spPr/>
    </dgm:pt>
    <dgm:pt modelId="{1C385DAF-08BB-4D02-9A6E-C8AF0E7D3846}" type="pres">
      <dgm:prSet presAssocID="{BEAC02A2-CE64-4F60-BC21-4D96B7201918}" presName="horz1" presStyleCnt="0"/>
      <dgm:spPr/>
    </dgm:pt>
    <dgm:pt modelId="{97455433-94CB-4782-9249-3EB8D2EC2C2A}" type="pres">
      <dgm:prSet presAssocID="{BEAC02A2-CE64-4F60-BC21-4D96B7201918}" presName="tx1" presStyleLbl="revTx" presStyleIdx="10" presStyleCnt="12" custLinFactNeighborY="-87557"/>
      <dgm:spPr/>
    </dgm:pt>
    <dgm:pt modelId="{C46A0CD9-408E-4492-8BF2-2DB8E4DD7B46}" type="pres">
      <dgm:prSet presAssocID="{BEAC02A2-CE64-4F60-BC21-4D96B7201918}" presName="vert1" presStyleCnt="0"/>
      <dgm:spPr/>
    </dgm:pt>
    <dgm:pt modelId="{3DC1BA23-53DC-4CC2-A72F-988293C5FF91}" type="pres">
      <dgm:prSet presAssocID="{20CD513D-944D-40EA-81CB-6329532BD66B}" presName="thickLine" presStyleLbl="alignNode1" presStyleIdx="11" presStyleCnt="12"/>
      <dgm:spPr/>
    </dgm:pt>
    <dgm:pt modelId="{411831D6-D2AC-4E32-BDB4-45194916FA8A}" type="pres">
      <dgm:prSet presAssocID="{20CD513D-944D-40EA-81CB-6329532BD66B}" presName="horz1" presStyleCnt="0"/>
      <dgm:spPr/>
    </dgm:pt>
    <dgm:pt modelId="{50EAB8BC-3D97-4E32-805F-DD4CDE2E4EF6}" type="pres">
      <dgm:prSet presAssocID="{20CD513D-944D-40EA-81CB-6329532BD66B}" presName="tx1" presStyleLbl="revTx" presStyleIdx="11" presStyleCnt="12" custLinFactNeighborY="-87110"/>
      <dgm:spPr/>
    </dgm:pt>
    <dgm:pt modelId="{BC05503C-6698-4D1A-8B2C-08964504B7F9}" type="pres">
      <dgm:prSet presAssocID="{20CD513D-944D-40EA-81CB-6329532BD66B}" presName="vert1" presStyleCnt="0"/>
      <dgm:spPr/>
    </dgm:pt>
  </dgm:ptLst>
  <dgm:cxnLst>
    <dgm:cxn modelId="{23360B07-555E-414A-A868-1B023817B077}" srcId="{87204BE1-3474-4A10-8FD9-AECFD2C17E00}" destId="{20CD513D-944D-40EA-81CB-6329532BD66B}" srcOrd="11" destOrd="0" parTransId="{23DF6A10-80FF-4B24-962B-5FA1F1408312}" sibTransId="{185244E5-5897-483D-80ED-2E61E39DDDE1}"/>
    <dgm:cxn modelId="{45461621-E0DC-40A9-A096-881E7C92F2C8}" type="presOf" srcId="{3F438738-DD9D-4B8F-8263-BAEE49C50B9F}" destId="{2C1C6620-B853-4026-B995-F7202B5D6708}" srcOrd="0" destOrd="0" presId="urn:microsoft.com/office/officeart/2008/layout/LinedList"/>
    <dgm:cxn modelId="{BC4F063C-9061-41E4-AD01-132219A346C4}" type="presOf" srcId="{87204BE1-3474-4A10-8FD9-AECFD2C17E00}" destId="{E5D3E09A-26B0-4784-BA7F-EE1B36D05AA4}" srcOrd="0" destOrd="0" presId="urn:microsoft.com/office/officeart/2008/layout/LinedList"/>
    <dgm:cxn modelId="{4F5C5A5C-6AD5-4B6E-9AF2-AE06A3386BBF}" type="presOf" srcId="{0E6D6285-D1A6-402B-BE72-007F35B2FD58}" destId="{CA9713B7-6A2B-4205-A067-DF82999BFD79}" srcOrd="0" destOrd="0" presId="urn:microsoft.com/office/officeart/2008/layout/LinedList"/>
    <dgm:cxn modelId="{CE52755D-8953-4559-9688-EBD9F1D1994C}" srcId="{87204BE1-3474-4A10-8FD9-AECFD2C17E00}" destId="{FC50BE84-1693-42C5-B7F6-61C859D647C8}" srcOrd="6" destOrd="0" parTransId="{8B6E529A-44A6-481A-94F0-B6B060A6E621}" sibTransId="{0B7EDB76-B7DF-44EC-97D1-7E667521C76A}"/>
    <dgm:cxn modelId="{C0CB1541-424A-4F0C-A3AA-77A74A4F9B76}" type="presOf" srcId="{20CD513D-944D-40EA-81CB-6329532BD66B}" destId="{50EAB8BC-3D97-4E32-805F-DD4CDE2E4EF6}" srcOrd="0" destOrd="0" presId="urn:microsoft.com/office/officeart/2008/layout/LinedList"/>
    <dgm:cxn modelId="{528BF94F-99E5-46D9-9FC3-3FD01BE9240B}" srcId="{87204BE1-3474-4A10-8FD9-AECFD2C17E00}" destId="{AA07F018-7A3F-4410-92B4-7DCAE8242C85}" srcOrd="1" destOrd="0" parTransId="{923BF9A8-FEB4-4F35-B3B7-8F703195EF15}" sibTransId="{1B4601FD-85A4-4256-B0BE-6542284C49C2}"/>
    <dgm:cxn modelId="{04907651-A4C8-4A9C-837D-62990E4E4F3A}" type="presOf" srcId="{AA07F018-7A3F-4410-92B4-7DCAE8242C85}" destId="{20498FA5-0494-46BD-8C02-BF1951A1B83B}" srcOrd="0" destOrd="0" presId="urn:microsoft.com/office/officeart/2008/layout/LinedList"/>
    <dgm:cxn modelId="{79D28C51-E599-4553-9E62-6024243F66D0}" type="presOf" srcId="{784625F4-A293-4D9F-B74A-C704B3BCD398}" destId="{E828606E-9A59-4ED9-A0AD-85CA4E29E254}" srcOrd="0" destOrd="0" presId="urn:microsoft.com/office/officeart/2008/layout/LinedList"/>
    <dgm:cxn modelId="{76DDEE54-E3F9-439B-A10D-C2715374E407}" srcId="{87204BE1-3474-4A10-8FD9-AECFD2C17E00}" destId="{7478964C-F501-46D8-AF55-E2818EA44602}" srcOrd="9" destOrd="0" parTransId="{F13111A9-88AC-4910-B640-E50738790B04}" sibTransId="{38815C80-2E24-4E5B-A7FC-9D4D9A85AE3F}"/>
    <dgm:cxn modelId="{EA448E75-E383-49A1-AA4D-AA3888063200}" srcId="{87204BE1-3474-4A10-8FD9-AECFD2C17E00}" destId="{BEAC02A2-CE64-4F60-BC21-4D96B7201918}" srcOrd="10" destOrd="0" parTransId="{8FE38895-B70B-4823-8F13-19870981AC76}" sibTransId="{4C080DC8-FE1B-4AB0-AB8D-327711B01745}"/>
    <dgm:cxn modelId="{65824B7A-255A-4F71-8BD7-FBE13AD97FBA}" srcId="{87204BE1-3474-4A10-8FD9-AECFD2C17E00}" destId="{784625F4-A293-4D9F-B74A-C704B3BCD398}" srcOrd="3" destOrd="0" parTransId="{35781AEA-40B9-4C41-A867-E221C8752CD5}" sibTransId="{BBC0078E-7E9A-4AAF-8FE0-30341A8F2C29}"/>
    <dgm:cxn modelId="{F1264585-1670-4E29-A986-F62435692648}" type="presOf" srcId="{F5D06D4C-9BEB-4B42-9583-316563240FDF}" destId="{E2B65077-2194-4ADA-AB94-A352231F183E}" srcOrd="0" destOrd="0" presId="urn:microsoft.com/office/officeart/2008/layout/LinedList"/>
    <dgm:cxn modelId="{61BE948C-E0D4-483C-B841-1CC60F83BD51}" srcId="{87204BE1-3474-4A10-8FD9-AECFD2C17E00}" destId="{0E6D6285-D1A6-402B-BE72-007F35B2FD58}" srcOrd="0" destOrd="0" parTransId="{42E067AC-C9AF-4B2D-BC39-0604C591E1E9}" sibTransId="{61E8D0CA-ECB0-44BD-BF4B-C445327CA382}"/>
    <dgm:cxn modelId="{790D1B99-D5FA-40BD-A4A6-8FA13A05BE8F}" type="presOf" srcId="{BEAC02A2-CE64-4F60-BC21-4D96B7201918}" destId="{97455433-94CB-4782-9249-3EB8D2EC2C2A}" srcOrd="0" destOrd="0" presId="urn:microsoft.com/office/officeart/2008/layout/LinedList"/>
    <dgm:cxn modelId="{2E6F23B1-76F4-4689-9A2D-4C79AFD65A92}" type="presOf" srcId="{E983BD96-1B95-4194-B33C-10CE1AC10A3C}" destId="{F1D8B61C-E241-4E6B-8720-928BCF8106EE}" srcOrd="0" destOrd="0" presId="urn:microsoft.com/office/officeart/2008/layout/LinedList"/>
    <dgm:cxn modelId="{145969B2-C8F9-4578-8B92-73F780C1450C}" srcId="{87204BE1-3474-4A10-8FD9-AECFD2C17E00}" destId="{3F438738-DD9D-4B8F-8263-BAEE49C50B9F}" srcOrd="4" destOrd="0" parTransId="{CF61CC92-F854-4831-86E4-B57BA725501C}" sibTransId="{AC26FF64-47F3-4D63-A774-591C707C7E19}"/>
    <dgm:cxn modelId="{552D9DBD-3F25-4448-87C9-D2127136F9D7}" srcId="{87204BE1-3474-4A10-8FD9-AECFD2C17E00}" destId="{E983BD96-1B95-4194-B33C-10CE1AC10A3C}" srcOrd="5" destOrd="0" parTransId="{DBD89FFB-DC8B-4714-9AC0-D7BCDBE01630}" sibTransId="{F8EFF0E5-085B-47E1-8241-BDA6386863BA}"/>
    <dgm:cxn modelId="{988545C1-A0D1-4BC7-B87B-7314CD74BB68}" type="presOf" srcId="{7478964C-F501-46D8-AF55-E2818EA44602}" destId="{7452D88C-FCA4-4AE2-A816-300AE1204F2B}" srcOrd="0" destOrd="0" presId="urn:microsoft.com/office/officeart/2008/layout/LinedList"/>
    <dgm:cxn modelId="{129857C1-D30D-4035-BFBA-F22F9704BDFA}" srcId="{87204BE1-3474-4A10-8FD9-AECFD2C17E00}" destId="{3B572C44-7702-4FEE-AE10-E17CAB943FC5}" srcOrd="7" destOrd="0" parTransId="{79563D49-A395-4B0A-9115-E5524C366B68}" sibTransId="{3285260B-E402-4D7B-B18E-1A09B157E011}"/>
    <dgm:cxn modelId="{5DF43CCA-3A74-4EC0-99A0-FAC676CDC750}" srcId="{87204BE1-3474-4A10-8FD9-AECFD2C17E00}" destId="{22DE04AA-7011-43FE-AD4A-31CCA35C3E13}" srcOrd="2" destOrd="0" parTransId="{8DE8A759-213A-416F-983F-692A4D1D4EC3}" sibTransId="{88ECD3D6-FCBC-4789-8C16-E19209906585}"/>
    <dgm:cxn modelId="{315BA5D0-C130-4B17-A31E-AAF280994B9A}" type="presOf" srcId="{FC50BE84-1693-42C5-B7F6-61C859D647C8}" destId="{A754BFC0-5D5C-46A8-B11B-5C6BA1C24C2F}" srcOrd="0" destOrd="0" presId="urn:microsoft.com/office/officeart/2008/layout/LinedList"/>
    <dgm:cxn modelId="{3DF3F5DE-0A79-4F58-9D3D-366D4AFC5981}" type="presOf" srcId="{22DE04AA-7011-43FE-AD4A-31CCA35C3E13}" destId="{BFEE40AA-D9CE-4CA8-BEAC-128350659381}" srcOrd="0" destOrd="0" presId="urn:microsoft.com/office/officeart/2008/layout/LinedList"/>
    <dgm:cxn modelId="{8281A9DF-05DB-47DA-8EC2-06C8ADCB3200}" srcId="{87204BE1-3474-4A10-8FD9-AECFD2C17E00}" destId="{F5D06D4C-9BEB-4B42-9583-316563240FDF}" srcOrd="8" destOrd="0" parTransId="{9F7D7E05-8EBE-419E-8171-357122F4CAB0}" sibTransId="{EA5B77B8-1037-4D62-955E-9BCF95CCF095}"/>
    <dgm:cxn modelId="{301FF3FD-F515-4D88-8924-3BDC60A75657}" type="presOf" srcId="{3B572C44-7702-4FEE-AE10-E17CAB943FC5}" destId="{8B4D0ADB-3290-4304-BFBD-8F40E8B1B9B5}" srcOrd="0" destOrd="0" presId="urn:microsoft.com/office/officeart/2008/layout/LinedList"/>
    <dgm:cxn modelId="{43270E13-5BB1-4C76-93BE-6E8CC40F7950}" type="presParOf" srcId="{E5D3E09A-26B0-4784-BA7F-EE1B36D05AA4}" destId="{F2CBBB9E-E4EB-4232-BEC3-50F97EB386BC}" srcOrd="0" destOrd="0" presId="urn:microsoft.com/office/officeart/2008/layout/LinedList"/>
    <dgm:cxn modelId="{17C957AA-E815-4A6E-98F2-3BBAAAA48D6B}" type="presParOf" srcId="{E5D3E09A-26B0-4784-BA7F-EE1B36D05AA4}" destId="{5B716119-BCE8-49FA-806A-75F970779F53}" srcOrd="1" destOrd="0" presId="urn:microsoft.com/office/officeart/2008/layout/LinedList"/>
    <dgm:cxn modelId="{5E0458F4-1357-446F-B22A-E14FDE1D0A74}" type="presParOf" srcId="{5B716119-BCE8-49FA-806A-75F970779F53}" destId="{CA9713B7-6A2B-4205-A067-DF82999BFD79}" srcOrd="0" destOrd="0" presId="urn:microsoft.com/office/officeart/2008/layout/LinedList"/>
    <dgm:cxn modelId="{DAD63A6C-7C82-407E-AE40-66E17BF330BC}" type="presParOf" srcId="{5B716119-BCE8-49FA-806A-75F970779F53}" destId="{955BEAB7-2EE3-4D9A-9892-4ECC8CB3C0E6}" srcOrd="1" destOrd="0" presId="urn:microsoft.com/office/officeart/2008/layout/LinedList"/>
    <dgm:cxn modelId="{6F4C8B3F-FF6F-46DD-AA34-565E74F637C8}" type="presParOf" srcId="{E5D3E09A-26B0-4784-BA7F-EE1B36D05AA4}" destId="{9CE4B5F7-C541-4C9F-AB19-2C52D44373D4}" srcOrd="2" destOrd="0" presId="urn:microsoft.com/office/officeart/2008/layout/LinedList"/>
    <dgm:cxn modelId="{C7EF37D9-FDDF-469F-8CEB-B5C5D7336226}" type="presParOf" srcId="{E5D3E09A-26B0-4784-BA7F-EE1B36D05AA4}" destId="{25910EBF-98DF-4D79-AE5D-AC5357FF478F}" srcOrd="3" destOrd="0" presId="urn:microsoft.com/office/officeart/2008/layout/LinedList"/>
    <dgm:cxn modelId="{603AA7B2-DCCD-4DD9-B932-49B957D7C2FD}" type="presParOf" srcId="{25910EBF-98DF-4D79-AE5D-AC5357FF478F}" destId="{20498FA5-0494-46BD-8C02-BF1951A1B83B}" srcOrd="0" destOrd="0" presId="urn:microsoft.com/office/officeart/2008/layout/LinedList"/>
    <dgm:cxn modelId="{F2EDC410-2705-4AD1-808B-6C91BD5043F2}" type="presParOf" srcId="{25910EBF-98DF-4D79-AE5D-AC5357FF478F}" destId="{72EBF1F6-C80E-424C-8F82-F4A76641610F}" srcOrd="1" destOrd="0" presId="urn:microsoft.com/office/officeart/2008/layout/LinedList"/>
    <dgm:cxn modelId="{AC4FFE9B-42C0-4DD0-807E-E477FDEEDC60}" type="presParOf" srcId="{E5D3E09A-26B0-4784-BA7F-EE1B36D05AA4}" destId="{DCCBC172-550F-4106-9237-B03F53CC61A7}" srcOrd="4" destOrd="0" presId="urn:microsoft.com/office/officeart/2008/layout/LinedList"/>
    <dgm:cxn modelId="{AA027645-3F76-471B-A40D-666505A24723}" type="presParOf" srcId="{E5D3E09A-26B0-4784-BA7F-EE1B36D05AA4}" destId="{8EF7ACE5-098C-4A83-A6B9-091061FC5A7E}" srcOrd="5" destOrd="0" presId="urn:microsoft.com/office/officeart/2008/layout/LinedList"/>
    <dgm:cxn modelId="{33B3879C-33B4-47D5-B147-C72ABD1CE4ED}" type="presParOf" srcId="{8EF7ACE5-098C-4A83-A6B9-091061FC5A7E}" destId="{BFEE40AA-D9CE-4CA8-BEAC-128350659381}" srcOrd="0" destOrd="0" presId="urn:microsoft.com/office/officeart/2008/layout/LinedList"/>
    <dgm:cxn modelId="{15A308F5-8C48-4E5F-9488-41E7DEAD8B69}" type="presParOf" srcId="{8EF7ACE5-098C-4A83-A6B9-091061FC5A7E}" destId="{488C0D44-0FFC-4120-A9AD-68D2C6411505}" srcOrd="1" destOrd="0" presId="urn:microsoft.com/office/officeart/2008/layout/LinedList"/>
    <dgm:cxn modelId="{B3C4EC5C-313E-4C66-85F8-5C88AF16F3F3}" type="presParOf" srcId="{E5D3E09A-26B0-4784-BA7F-EE1B36D05AA4}" destId="{23797F41-FEB3-4C0E-AC5B-ADC16825DD50}" srcOrd="6" destOrd="0" presId="urn:microsoft.com/office/officeart/2008/layout/LinedList"/>
    <dgm:cxn modelId="{9004C1D3-F072-4AC9-8640-E0C64B6F85A2}" type="presParOf" srcId="{E5D3E09A-26B0-4784-BA7F-EE1B36D05AA4}" destId="{6E16AD95-41C4-4CE3-9D24-30EC713AB1E1}" srcOrd="7" destOrd="0" presId="urn:microsoft.com/office/officeart/2008/layout/LinedList"/>
    <dgm:cxn modelId="{DFE44686-09CE-446A-8CC4-08383C9D5BA5}" type="presParOf" srcId="{6E16AD95-41C4-4CE3-9D24-30EC713AB1E1}" destId="{E828606E-9A59-4ED9-A0AD-85CA4E29E254}" srcOrd="0" destOrd="0" presId="urn:microsoft.com/office/officeart/2008/layout/LinedList"/>
    <dgm:cxn modelId="{44CABC7C-1D5D-4223-9F6B-1C73ED847F4B}" type="presParOf" srcId="{6E16AD95-41C4-4CE3-9D24-30EC713AB1E1}" destId="{F3AD6871-6958-4194-B7F1-47200FF7DA72}" srcOrd="1" destOrd="0" presId="urn:microsoft.com/office/officeart/2008/layout/LinedList"/>
    <dgm:cxn modelId="{DB015398-63FD-4F9B-A811-5B0D1BE37C43}" type="presParOf" srcId="{E5D3E09A-26B0-4784-BA7F-EE1B36D05AA4}" destId="{784AE571-7DDC-4F09-8794-03AF60DD1B5B}" srcOrd="8" destOrd="0" presId="urn:microsoft.com/office/officeart/2008/layout/LinedList"/>
    <dgm:cxn modelId="{CFD5E57B-5EEB-4A5D-AC32-8E326EDDE1E2}" type="presParOf" srcId="{E5D3E09A-26B0-4784-BA7F-EE1B36D05AA4}" destId="{4FAEE315-3327-48C1-B80C-301DA69266F0}" srcOrd="9" destOrd="0" presId="urn:microsoft.com/office/officeart/2008/layout/LinedList"/>
    <dgm:cxn modelId="{6DC12406-0494-4971-B84E-FBA8D19149E9}" type="presParOf" srcId="{4FAEE315-3327-48C1-B80C-301DA69266F0}" destId="{2C1C6620-B853-4026-B995-F7202B5D6708}" srcOrd="0" destOrd="0" presId="urn:microsoft.com/office/officeart/2008/layout/LinedList"/>
    <dgm:cxn modelId="{EB68699C-7E3B-4E0A-8819-8F7588F8C64B}" type="presParOf" srcId="{4FAEE315-3327-48C1-B80C-301DA69266F0}" destId="{A14D6593-E27B-4801-9ACA-D8CC52EEEB84}" srcOrd="1" destOrd="0" presId="urn:microsoft.com/office/officeart/2008/layout/LinedList"/>
    <dgm:cxn modelId="{3CBB0364-00C2-4410-A9AC-0123241C1C3A}" type="presParOf" srcId="{E5D3E09A-26B0-4784-BA7F-EE1B36D05AA4}" destId="{E8DB30BB-D238-4FC0-96F6-5DF8300FA9D2}" srcOrd="10" destOrd="0" presId="urn:microsoft.com/office/officeart/2008/layout/LinedList"/>
    <dgm:cxn modelId="{90648167-86E4-464E-9A67-242EB489BB45}" type="presParOf" srcId="{E5D3E09A-26B0-4784-BA7F-EE1B36D05AA4}" destId="{428EF5E7-C872-4364-9929-D377F7B2662A}" srcOrd="11" destOrd="0" presId="urn:microsoft.com/office/officeart/2008/layout/LinedList"/>
    <dgm:cxn modelId="{CE811991-E298-4BE8-81B7-92B5D0704502}" type="presParOf" srcId="{428EF5E7-C872-4364-9929-D377F7B2662A}" destId="{F1D8B61C-E241-4E6B-8720-928BCF8106EE}" srcOrd="0" destOrd="0" presId="urn:microsoft.com/office/officeart/2008/layout/LinedList"/>
    <dgm:cxn modelId="{ECE6B29C-4082-415D-903B-7911BA1668E3}" type="presParOf" srcId="{428EF5E7-C872-4364-9929-D377F7B2662A}" destId="{B9009317-A1A0-4F04-8B0A-803A761E5461}" srcOrd="1" destOrd="0" presId="urn:microsoft.com/office/officeart/2008/layout/LinedList"/>
    <dgm:cxn modelId="{047B72E6-F731-4C9F-BF17-98DD0165B03E}" type="presParOf" srcId="{E5D3E09A-26B0-4784-BA7F-EE1B36D05AA4}" destId="{141F2B3D-3D58-48A3-B0D7-E6743FB5891C}" srcOrd="12" destOrd="0" presId="urn:microsoft.com/office/officeart/2008/layout/LinedList"/>
    <dgm:cxn modelId="{2AE69479-D855-4984-83F1-B5CC32403730}" type="presParOf" srcId="{E5D3E09A-26B0-4784-BA7F-EE1B36D05AA4}" destId="{4F81D431-F269-4FA2-A853-175072174BAF}" srcOrd="13" destOrd="0" presId="urn:microsoft.com/office/officeart/2008/layout/LinedList"/>
    <dgm:cxn modelId="{F6316969-59B9-42B1-8B6C-08E4D2207DBA}" type="presParOf" srcId="{4F81D431-F269-4FA2-A853-175072174BAF}" destId="{A754BFC0-5D5C-46A8-B11B-5C6BA1C24C2F}" srcOrd="0" destOrd="0" presId="urn:microsoft.com/office/officeart/2008/layout/LinedList"/>
    <dgm:cxn modelId="{2D93EAAC-B57A-4CEA-B34B-036302773AD3}" type="presParOf" srcId="{4F81D431-F269-4FA2-A853-175072174BAF}" destId="{B8A04621-3FBB-4978-BBAA-72EC691A36DC}" srcOrd="1" destOrd="0" presId="urn:microsoft.com/office/officeart/2008/layout/LinedList"/>
    <dgm:cxn modelId="{32D626FA-D7AA-430E-9A30-4B18E6F61537}" type="presParOf" srcId="{E5D3E09A-26B0-4784-BA7F-EE1B36D05AA4}" destId="{720547A3-07D5-47BA-B2E8-004FE8F366CE}" srcOrd="14" destOrd="0" presId="urn:microsoft.com/office/officeart/2008/layout/LinedList"/>
    <dgm:cxn modelId="{B8FDA4C6-7C47-4BB8-B433-AA81CC83FA7F}" type="presParOf" srcId="{E5D3E09A-26B0-4784-BA7F-EE1B36D05AA4}" destId="{97B8DA35-D0DC-4210-A17D-86B2051E0E4A}" srcOrd="15" destOrd="0" presId="urn:microsoft.com/office/officeart/2008/layout/LinedList"/>
    <dgm:cxn modelId="{1764FF9D-CD42-4AD8-8DD2-1F2BF888F20F}" type="presParOf" srcId="{97B8DA35-D0DC-4210-A17D-86B2051E0E4A}" destId="{8B4D0ADB-3290-4304-BFBD-8F40E8B1B9B5}" srcOrd="0" destOrd="0" presId="urn:microsoft.com/office/officeart/2008/layout/LinedList"/>
    <dgm:cxn modelId="{145B14CD-963E-483D-B079-DBBA1BE3750B}" type="presParOf" srcId="{97B8DA35-D0DC-4210-A17D-86B2051E0E4A}" destId="{0CA0776E-DBC3-4C64-8FD9-D5CA8E1D6632}" srcOrd="1" destOrd="0" presId="urn:microsoft.com/office/officeart/2008/layout/LinedList"/>
    <dgm:cxn modelId="{8690954A-2CFE-4000-816F-EB34DC048635}" type="presParOf" srcId="{E5D3E09A-26B0-4784-BA7F-EE1B36D05AA4}" destId="{8DF223FA-08E3-4211-8330-1644B98B842F}" srcOrd="16" destOrd="0" presId="urn:microsoft.com/office/officeart/2008/layout/LinedList"/>
    <dgm:cxn modelId="{3B166EAD-1121-4458-A11F-B8FA3400062F}" type="presParOf" srcId="{E5D3E09A-26B0-4784-BA7F-EE1B36D05AA4}" destId="{BCCBEDE2-0F89-4C35-8D86-FC5AD57AC683}" srcOrd="17" destOrd="0" presId="urn:microsoft.com/office/officeart/2008/layout/LinedList"/>
    <dgm:cxn modelId="{22BDD6C4-A96D-4B82-99DC-0F0B667D46E9}" type="presParOf" srcId="{BCCBEDE2-0F89-4C35-8D86-FC5AD57AC683}" destId="{E2B65077-2194-4ADA-AB94-A352231F183E}" srcOrd="0" destOrd="0" presId="urn:microsoft.com/office/officeart/2008/layout/LinedList"/>
    <dgm:cxn modelId="{B788A6FC-AF5C-4EB4-BCC7-147FD77D7C4C}" type="presParOf" srcId="{BCCBEDE2-0F89-4C35-8D86-FC5AD57AC683}" destId="{2DF49309-0663-4E59-9DBE-7F1408AB3B63}" srcOrd="1" destOrd="0" presId="urn:microsoft.com/office/officeart/2008/layout/LinedList"/>
    <dgm:cxn modelId="{8B8EEDA3-45AE-46FE-9BD8-6535D61525C8}" type="presParOf" srcId="{E5D3E09A-26B0-4784-BA7F-EE1B36D05AA4}" destId="{3BA06596-95F0-44AC-952C-A2CEB8558111}" srcOrd="18" destOrd="0" presId="urn:microsoft.com/office/officeart/2008/layout/LinedList"/>
    <dgm:cxn modelId="{48E3B48B-9A41-4CAB-98F8-3F0886101E93}" type="presParOf" srcId="{E5D3E09A-26B0-4784-BA7F-EE1B36D05AA4}" destId="{848315FF-A55A-4AA0-B985-CFF75DF1F6F4}" srcOrd="19" destOrd="0" presId="urn:microsoft.com/office/officeart/2008/layout/LinedList"/>
    <dgm:cxn modelId="{64BD78E4-3103-403B-82FF-A0D65D19FE90}" type="presParOf" srcId="{848315FF-A55A-4AA0-B985-CFF75DF1F6F4}" destId="{7452D88C-FCA4-4AE2-A816-300AE1204F2B}" srcOrd="0" destOrd="0" presId="urn:microsoft.com/office/officeart/2008/layout/LinedList"/>
    <dgm:cxn modelId="{89146B3C-DF45-40FF-AF5C-F6B5B729FF05}" type="presParOf" srcId="{848315FF-A55A-4AA0-B985-CFF75DF1F6F4}" destId="{69BF1884-BB5A-4957-8D14-43C5FFC11E03}" srcOrd="1" destOrd="0" presId="urn:microsoft.com/office/officeart/2008/layout/LinedList"/>
    <dgm:cxn modelId="{F4427F8E-4BEB-4E5F-99A5-FF0099524C2A}" type="presParOf" srcId="{E5D3E09A-26B0-4784-BA7F-EE1B36D05AA4}" destId="{01B759B9-EBC1-43E9-895B-5AEB730049F0}" srcOrd="20" destOrd="0" presId="urn:microsoft.com/office/officeart/2008/layout/LinedList"/>
    <dgm:cxn modelId="{89911C36-15CD-4CF2-B40D-B7DE52628E9B}" type="presParOf" srcId="{E5D3E09A-26B0-4784-BA7F-EE1B36D05AA4}" destId="{1C385DAF-08BB-4D02-9A6E-C8AF0E7D3846}" srcOrd="21" destOrd="0" presId="urn:microsoft.com/office/officeart/2008/layout/LinedList"/>
    <dgm:cxn modelId="{F7D750C4-8F6A-4288-843F-FA1AAB1C2149}" type="presParOf" srcId="{1C385DAF-08BB-4D02-9A6E-C8AF0E7D3846}" destId="{97455433-94CB-4782-9249-3EB8D2EC2C2A}" srcOrd="0" destOrd="0" presId="urn:microsoft.com/office/officeart/2008/layout/LinedList"/>
    <dgm:cxn modelId="{2FDDD8AD-5CA2-4D91-B8BC-3903255CB79C}" type="presParOf" srcId="{1C385DAF-08BB-4D02-9A6E-C8AF0E7D3846}" destId="{C46A0CD9-408E-4492-8BF2-2DB8E4DD7B46}" srcOrd="1" destOrd="0" presId="urn:microsoft.com/office/officeart/2008/layout/LinedList"/>
    <dgm:cxn modelId="{C3F20C46-3224-4B5E-945B-51BB42DA3E99}" type="presParOf" srcId="{E5D3E09A-26B0-4784-BA7F-EE1B36D05AA4}" destId="{3DC1BA23-53DC-4CC2-A72F-988293C5FF91}" srcOrd="22" destOrd="0" presId="urn:microsoft.com/office/officeart/2008/layout/LinedList"/>
    <dgm:cxn modelId="{960CA487-4892-4EA1-AC47-F54598C2268D}" type="presParOf" srcId="{E5D3E09A-26B0-4784-BA7F-EE1B36D05AA4}" destId="{411831D6-D2AC-4E32-BDB4-45194916FA8A}" srcOrd="23" destOrd="0" presId="urn:microsoft.com/office/officeart/2008/layout/LinedList"/>
    <dgm:cxn modelId="{869A078A-9476-4DE1-99E7-BB6D2619A060}" type="presParOf" srcId="{411831D6-D2AC-4E32-BDB4-45194916FA8A}" destId="{50EAB8BC-3D97-4E32-805F-DD4CDE2E4EF6}" srcOrd="0" destOrd="0" presId="urn:microsoft.com/office/officeart/2008/layout/LinedList"/>
    <dgm:cxn modelId="{7BB69D19-917C-439C-88DA-8F2FA22633E2}" type="presParOf" srcId="{411831D6-D2AC-4E32-BDB4-45194916FA8A}" destId="{BC05503C-6698-4D1A-8B2C-08964504B7F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0A91AB-5F42-486D-8BEB-28BA10ED5923}" type="doc">
      <dgm:prSet loTypeId="urn:microsoft.com/office/officeart/2005/8/layout/v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538C3F40-E8DC-4BE9-ABC2-111616633D33}">
      <dgm:prSet phldrT="[Testo]"/>
      <dgm:spPr/>
      <dgm:t>
        <a:bodyPr/>
        <a:lstStyle/>
        <a:p>
          <a:r>
            <a:rPr lang="it-IT" dirty="0">
              <a:latin typeface="Verdana" panose="020B0604030504040204" pitchFamily="34" charset="0"/>
              <a:ea typeface="Verdana" panose="020B0604030504040204" pitchFamily="34" charset="0"/>
            </a:rPr>
            <a:t>Fanghi adatti ad utilizzo in agricoltura</a:t>
          </a:r>
        </a:p>
      </dgm:t>
    </dgm:pt>
    <dgm:pt modelId="{D97D3B42-868D-4015-9108-70B94F193165}" type="parTrans" cxnId="{91BB3BDB-8AF3-4B2E-97C6-B0E8ED4C833F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3396FCB-05BF-4C62-918A-1EE4F4DC1530}" type="sibTrans" cxnId="{91BB3BDB-8AF3-4B2E-97C6-B0E8ED4C833F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CCEDE6B-7AAF-4C7A-8C39-7CE8C5BF641F}">
      <dgm:prSet phldrT="[Testo]" custT="1"/>
      <dgm:spPr/>
      <dgm:t>
        <a:bodyPr anchor="ctr" anchorCtr="0"/>
        <a:lstStyle/>
        <a:p>
          <a:pPr marL="185738" indent="0">
            <a:buNone/>
          </a:pPr>
          <a:r>
            <a:rPr lang="it-IT" sz="2000" b="1" dirty="0">
              <a:latin typeface="Verdana" panose="020B0604030504040204" pitchFamily="34" charset="0"/>
              <a:ea typeface="Verdana" panose="020B0604030504040204" pitchFamily="34" charset="0"/>
            </a:rPr>
            <a:t>Necessaria stabilizzazione</a:t>
          </a:r>
        </a:p>
      </dgm:t>
    </dgm:pt>
    <dgm:pt modelId="{2AF5550A-5831-49D8-AAF3-4D83AFD28741}" type="parTrans" cxnId="{8CD01E78-4796-48A1-9C25-31AA4CF40150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72E20FF2-93E0-466B-AB02-34779F778ADE}" type="sibTrans" cxnId="{8CD01E78-4796-48A1-9C25-31AA4CF40150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1BA90A1-A817-4CF9-A1EE-952771370101}">
      <dgm:prSet phldrT="[Testo]"/>
      <dgm:spPr>
        <a:solidFill>
          <a:schemeClr val="accent6"/>
        </a:solidFill>
      </dgm:spPr>
      <dgm:t>
        <a:bodyPr/>
        <a:lstStyle/>
        <a:p>
          <a:r>
            <a:rPr lang="it-IT" dirty="0">
              <a:latin typeface="Verdana" panose="020B0604030504040204" pitchFamily="34" charset="0"/>
              <a:ea typeface="Verdana" panose="020B0604030504040204" pitchFamily="34" charset="0"/>
            </a:rPr>
            <a:t>Fanghi non adatti all’agricoltura</a:t>
          </a:r>
        </a:p>
      </dgm:t>
    </dgm:pt>
    <dgm:pt modelId="{0AA291A1-B55C-48A4-918C-84DFDF590100}" type="parTrans" cxnId="{51F317D4-3ABE-4220-B5F6-E1769D1B719C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DE602B7-F66A-4534-9E5B-0DA4D7722D43}" type="sibTrans" cxnId="{51F317D4-3ABE-4220-B5F6-E1769D1B719C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3D51814-C8F5-4C6B-ACBB-73BC725D617E}">
      <dgm:prSet phldrT="[Testo]" custT="1"/>
      <dgm:spPr>
        <a:solidFill>
          <a:schemeClr val="accent6">
            <a:lumMod val="40000"/>
            <a:lumOff val="60000"/>
            <a:alpha val="90000"/>
          </a:schemeClr>
        </a:solidFill>
        <a:ln>
          <a:solidFill>
            <a:schemeClr val="accent6">
              <a:lumMod val="40000"/>
              <a:lumOff val="60000"/>
              <a:alpha val="90000"/>
            </a:schemeClr>
          </a:solidFill>
        </a:ln>
      </dgm:spPr>
      <dgm:t>
        <a:bodyPr anchor="ctr" anchorCtr="0"/>
        <a:lstStyle/>
        <a:p>
          <a:pPr marL="185738" indent="0">
            <a:buNone/>
          </a:pPr>
          <a:r>
            <a:rPr lang="it-IT" sz="2000" b="1" dirty="0">
              <a:latin typeface="Verdana" panose="020B0604030504040204" pitchFamily="34" charset="0"/>
              <a:ea typeface="Verdana" panose="020B0604030504040204" pitchFamily="34" charset="0"/>
            </a:rPr>
            <a:t>No stabilizzazione</a:t>
          </a:r>
        </a:p>
      </dgm:t>
    </dgm:pt>
    <dgm:pt modelId="{DF078DC5-B963-4B12-8A3D-C0CF23E5BDD7}" type="parTrans" cxnId="{4DE6D083-8C2C-415A-B2AA-3791FBF722D1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D2ED89E-522D-4103-8268-56794D56F8B8}" type="sibTrans" cxnId="{4DE6D083-8C2C-415A-B2AA-3791FBF722D1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A6D6317-347F-4D72-BE8D-8088D7E6CAA5}">
      <dgm:prSet phldrT="[Testo]"/>
      <dgm:spPr>
        <a:solidFill>
          <a:srgbClr val="009900"/>
        </a:solidFill>
      </dgm:spPr>
      <dgm:t>
        <a:bodyPr/>
        <a:lstStyle/>
        <a:p>
          <a:r>
            <a:rPr lang="it-IT" dirty="0">
              <a:latin typeface="Verdana" panose="020B0604030504040204" pitchFamily="34" charset="0"/>
              <a:ea typeface="Verdana" panose="020B0604030504040204" pitchFamily="34" charset="0"/>
            </a:rPr>
            <a:t>Fanghi + altre matrici (FORSU)</a:t>
          </a:r>
        </a:p>
      </dgm:t>
    </dgm:pt>
    <dgm:pt modelId="{6AB2AF62-83D7-49A0-9CC2-2F6945100EEA}" type="parTrans" cxnId="{74013F0C-1B42-45D5-86EA-118795A28AC5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7B518C6-94C2-4AE8-8273-43D4DCFA60E0}" type="sibTrans" cxnId="{74013F0C-1B42-45D5-86EA-118795A28AC5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3C8D6704-5741-4C80-A070-3B07AEE171B6}">
      <dgm:prSet phldrT="[Testo]" custT="1"/>
      <dgm:spPr>
        <a:solidFill>
          <a:srgbClr val="CAD7C7">
            <a:alpha val="89804"/>
          </a:srgbClr>
        </a:solidFill>
        <a:ln>
          <a:solidFill>
            <a:srgbClr val="CAD7C7">
              <a:alpha val="90000"/>
            </a:srgbClr>
          </a:solidFill>
        </a:ln>
      </dgm:spPr>
      <dgm:t>
        <a:bodyPr anchor="ctr" anchorCtr="0"/>
        <a:lstStyle/>
        <a:p>
          <a:pPr marL="185738" indent="0">
            <a:buNone/>
          </a:pPr>
          <a:r>
            <a:rPr lang="it-IT" sz="2000" b="1" dirty="0">
              <a:latin typeface="Verdana" panose="020B0604030504040204" pitchFamily="34" charset="0"/>
              <a:ea typeface="Verdana" panose="020B0604030504040204" pitchFamily="34" charset="0"/>
            </a:rPr>
            <a:t>Trattamento centralizzato</a:t>
          </a:r>
        </a:p>
      </dgm:t>
    </dgm:pt>
    <dgm:pt modelId="{A8DFE464-CA81-45EF-89BF-187B367693B6}" type="parTrans" cxnId="{9604AC5F-C269-4369-AC7E-A27040D5D423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DC417B1-578D-4BF9-B91E-11748411407C}" type="sibTrans" cxnId="{9604AC5F-C269-4369-AC7E-A27040D5D423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B09870A-9EAE-407A-A2B0-BE922AE0DDCC}" type="pres">
      <dgm:prSet presAssocID="{640A91AB-5F42-486D-8BEB-28BA10ED5923}" presName="Name0" presStyleCnt="0">
        <dgm:presLayoutVars>
          <dgm:dir/>
          <dgm:animLvl val="lvl"/>
          <dgm:resizeHandles/>
        </dgm:presLayoutVars>
      </dgm:prSet>
      <dgm:spPr/>
    </dgm:pt>
    <dgm:pt modelId="{A81B1F48-049D-4021-A2B4-3F1E4175639C}" type="pres">
      <dgm:prSet presAssocID="{538C3F40-E8DC-4BE9-ABC2-111616633D33}" presName="linNode" presStyleCnt="0"/>
      <dgm:spPr/>
    </dgm:pt>
    <dgm:pt modelId="{AF0B1141-A1A8-40EF-81CC-FC6BD60CC827}" type="pres">
      <dgm:prSet presAssocID="{538C3F40-E8DC-4BE9-ABC2-111616633D33}" presName="parentShp" presStyleLbl="node1" presStyleIdx="0" presStyleCnt="3" custScaleX="118391">
        <dgm:presLayoutVars>
          <dgm:bulletEnabled val="1"/>
        </dgm:presLayoutVars>
      </dgm:prSet>
      <dgm:spPr/>
    </dgm:pt>
    <dgm:pt modelId="{6776DD64-B5C2-4D00-9C8C-50328FC93F1A}" type="pres">
      <dgm:prSet presAssocID="{538C3F40-E8DC-4BE9-ABC2-111616633D33}" presName="childShp" presStyleLbl="bgAccFollowNode1" presStyleIdx="0" presStyleCnt="3" custScaleX="78161">
        <dgm:presLayoutVars>
          <dgm:bulletEnabled val="1"/>
        </dgm:presLayoutVars>
      </dgm:prSet>
      <dgm:spPr/>
    </dgm:pt>
    <dgm:pt modelId="{C0BE869C-73AB-4AE5-8988-C4660F40FEFF}" type="pres">
      <dgm:prSet presAssocID="{E3396FCB-05BF-4C62-918A-1EE4F4DC1530}" presName="spacing" presStyleCnt="0"/>
      <dgm:spPr/>
    </dgm:pt>
    <dgm:pt modelId="{7082A248-3B40-4487-9D6F-1A600A471BF2}" type="pres">
      <dgm:prSet presAssocID="{51BA90A1-A817-4CF9-A1EE-952771370101}" presName="linNode" presStyleCnt="0"/>
      <dgm:spPr/>
    </dgm:pt>
    <dgm:pt modelId="{651E0CFE-6666-485E-9C17-CD0A78D6B0D9}" type="pres">
      <dgm:prSet presAssocID="{51BA90A1-A817-4CF9-A1EE-952771370101}" presName="parentShp" presStyleLbl="node1" presStyleIdx="1" presStyleCnt="3" custScaleX="118391">
        <dgm:presLayoutVars>
          <dgm:bulletEnabled val="1"/>
        </dgm:presLayoutVars>
      </dgm:prSet>
      <dgm:spPr/>
    </dgm:pt>
    <dgm:pt modelId="{57D75BE1-91B7-4389-B79F-23D4763FBDEF}" type="pres">
      <dgm:prSet presAssocID="{51BA90A1-A817-4CF9-A1EE-952771370101}" presName="childShp" presStyleLbl="bgAccFollowNode1" presStyleIdx="1" presStyleCnt="3" custScaleX="78161">
        <dgm:presLayoutVars>
          <dgm:bulletEnabled val="1"/>
        </dgm:presLayoutVars>
      </dgm:prSet>
      <dgm:spPr/>
    </dgm:pt>
    <dgm:pt modelId="{9A747403-8BD1-4D86-B25D-AB77BFAEACA8}" type="pres">
      <dgm:prSet presAssocID="{8DE602B7-F66A-4534-9E5B-0DA4D7722D43}" presName="spacing" presStyleCnt="0"/>
      <dgm:spPr/>
    </dgm:pt>
    <dgm:pt modelId="{5288367C-1165-4A5F-BEEA-E82791CE3A2B}" type="pres">
      <dgm:prSet presAssocID="{6A6D6317-347F-4D72-BE8D-8088D7E6CAA5}" presName="linNode" presStyleCnt="0"/>
      <dgm:spPr/>
    </dgm:pt>
    <dgm:pt modelId="{E69DBE31-22C3-4360-A124-DEA379F8A519}" type="pres">
      <dgm:prSet presAssocID="{6A6D6317-347F-4D72-BE8D-8088D7E6CAA5}" presName="parentShp" presStyleLbl="node1" presStyleIdx="2" presStyleCnt="3" custScaleX="118391">
        <dgm:presLayoutVars>
          <dgm:bulletEnabled val="1"/>
        </dgm:presLayoutVars>
      </dgm:prSet>
      <dgm:spPr/>
    </dgm:pt>
    <dgm:pt modelId="{186FC8A2-DB6E-4CDD-86DD-729DC038901A}" type="pres">
      <dgm:prSet presAssocID="{6A6D6317-347F-4D72-BE8D-8088D7E6CAA5}" presName="childShp" presStyleLbl="bgAccFollowNode1" presStyleIdx="2" presStyleCnt="3" custScaleX="78161">
        <dgm:presLayoutVars>
          <dgm:bulletEnabled val="1"/>
        </dgm:presLayoutVars>
      </dgm:prSet>
      <dgm:spPr/>
    </dgm:pt>
  </dgm:ptLst>
  <dgm:cxnLst>
    <dgm:cxn modelId="{3AE7A803-81AE-4D47-B86A-EF2352A18662}" type="presOf" srcId="{CCCEDE6B-7AAF-4C7A-8C39-7CE8C5BF641F}" destId="{6776DD64-B5C2-4D00-9C8C-50328FC93F1A}" srcOrd="0" destOrd="0" presId="urn:microsoft.com/office/officeart/2005/8/layout/vList6"/>
    <dgm:cxn modelId="{74013F0C-1B42-45D5-86EA-118795A28AC5}" srcId="{640A91AB-5F42-486D-8BEB-28BA10ED5923}" destId="{6A6D6317-347F-4D72-BE8D-8088D7E6CAA5}" srcOrd="2" destOrd="0" parTransId="{6AB2AF62-83D7-49A0-9CC2-2F6945100EEA}" sibTransId="{97B518C6-94C2-4AE8-8273-43D4DCFA60E0}"/>
    <dgm:cxn modelId="{F68CDB0C-1F86-433C-B29D-19A3509805EA}" type="presOf" srcId="{538C3F40-E8DC-4BE9-ABC2-111616633D33}" destId="{AF0B1141-A1A8-40EF-81CC-FC6BD60CC827}" srcOrd="0" destOrd="0" presId="urn:microsoft.com/office/officeart/2005/8/layout/vList6"/>
    <dgm:cxn modelId="{30484A24-0E71-47D9-A9BE-805A12FE9485}" type="presOf" srcId="{6A6D6317-347F-4D72-BE8D-8088D7E6CAA5}" destId="{E69DBE31-22C3-4360-A124-DEA379F8A519}" srcOrd="0" destOrd="0" presId="urn:microsoft.com/office/officeart/2005/8/layout/vList6"/>
    <dgm:cxn modelId="{9604AC5F-C269-4369-AC7E-A27040D5D423}" srcId="{6A6D6317-347F-4D72-BE8D-8088D7E6CAA5}" destId="{3C8D6704-5741-4C80-A070-3B07AEE171B6}" srcOrd="0" destOrd="0" parTransId="{A8DFE464-CA81-45EF-89BF-187B367693B6}" sibTransId="{DDC417B1-578D-4BF9-B91E-11748411407C}"/>
    <dgm:cxn modelId="{C6E31D49-8B43-4EBD-9710-60A895654E21}" type="presOf" srcId="{51BA90A1-A817-4CF9-A1EE-952771370101}" destId="{651E0CFE-6666-485E-9C17-CD0A78D6B0D9}" srcOrd="0" destOrd="0" presId="urn:microsoft.com/office/officeart/2005/8/layout/vList6"/>
    <dgm:cxn modelId="{8CD01E78-4796-48A1-9C25-31AA4CF40150}" srcId="{538C3F40-E8DC-4BE9-ABC2-111616633D33}" destId="{CCCEDE6B-7AAF-4C7A-8C39-7CE8C5BF641F}" srcOrd="0" destOrd="0" parTransId="{2AF5550A-5831-49D8-AAF3-4D83AFD28741}" sibTransId="{72E20FF2-93E0-466B-AB02-34779F778ADE}"/>
    <dgm:cxn modelId="{4DE6D083-8C2C-415A-B2AA-3791FBF722D1}" srcId="{51BA90A1-A817-4CF9-A1EE-952771370101}" destId="{D3D51814-C8F5-4C6B-ACBB-73BC725D617E}" srcOrd="0" destOrd="0" parTransId="{DF078DC5-B963-4B12-8A3D-C0CF23E5BDD7}" sibTransId="{AD2ED89E-522D-4103-8268-56794D56F8B8}"/>
    <dgm:cxn modelId="{17D43884-DE22-4AAB-83EA-A37089F9CC1C}" type="presOf" srcId="{640A91AB-5F42-486D-8BEB-28BA10ED5923}" destId="{FB09870A-9EAE-407A-A2B0-BE922AE0DDCC}" srcOrd="0" destOrd="0" presId="urn:microsoft.com/office/officeart/2005/8/layout/vList6"/>
    <dgm:cxn modelId="{51F317D4-3ABE-4220-B5F6-E1769D1B719C}" srcId="{640A91AB-5F42-486D-8BEB-28BA10ED5923}" destId="{51BA90A1-A817-4CF9-A1EE-952771370101}" srcOrd="1" destOrd="0" parTransId="{0AA291A1-B55C-48A4-918C-84DFDF590100}" sibTransId="{8DE602B7-F66A-4534-9E5B-0DA4D7722D43}"/>
    <dgm:cxn modelId="{91BB3BDB-8AF3-4B2E-97C6-B0E8ED4C833F}" srcId="{640A91AB-5F42-486D-8BEB-28BA10ED5923}" destId="{538C3F40-E8DC-4BE9-ABC2-111616633D33}" srcOrd="0" destOrd="0" parTransId="{D97D3B42-868D-4015-9108-70B94F193165}" sibTransId="{E3396FCB-05BF-4C62-918A-1EE4F4DC1530}"/>
    <dgm:cxn modelId="{676072F2-966F-4EBB-B772-93FF4DC92D79}" type="presOf" srcId="{3C8D6704-5741-4C80-A070-3B07AEE171B6}" destId="{186FC8A2-DB6E-4CDD-86DD-729DC038901A}" srcOrd="0" destOrd="0" presId="urn:microsoft.com/office/officeart/2005/8/layout/vList6"/>
    <dgm:cxn modelId="{4FB1A7F5-106B-4138-B6E2-851F427ABF91}" type="presOf" srcId="{D3D51814-C8F5-4C6B-ACBB-73BC725D617E}" destId="{57D75BE1-91B7-4389-B79F-23D4763FBDEF}" srcOrd="0" destOrd="0" presId="urn:microsoft.com/office/officeart/2005/8/layout/vList6"/>
    <dgm:cxn modelId="{DF09AC96-5EFD-4625-8006-878E6B1736EF}" type="presParOf" srcId="{FB09870A-9EAE-407A-A2B0-BE922AE0DDCC}" destId="{A81B1F48-049D-4021-A2B4-3F1E4175639C}" srcOrd="0" destOrd="0" presId="urn:microsoft.com/office/officeart/2005/8/layout/vList6"/>
    <dgm:cxn modelId="{CFB92301-E2D1-44CA-98E3-4E6A69CEE33D}" type="presParOf" srcId="{A81B1F48-049D-4021-A2B4-3F1E4175639C}" destId="{AF0B1141-A1A8-40EF-81CC-FC6BD60CC827}" srcOrd="0" destOrd="0" presId="urn:microsoft.com/office/officeart/2005/8/layout/vList6"/>
    <dgm:cxn modelId="{5A398A05-C2DE-49B3-9655-F48A1186C3F6}" type="presParOf" srcId="{A81B1F48-049D-4021-A2B4-3F1E4175639C}" destId="{6776DD64-B5C2-4D00-9C8C-50328FC93F1A}" srcOrd="1" destOrd="0" presId="urn:microsoft.com/office/officeart/2005/8/layout/vList6"/>
    <dgm:cxn modelId="{1327F485-CEDD-41BE-B661-2B711A33C405}" type="presParOf" srcId="{FB09870A-9EAE-407A-A2B0-BE922AE0DDCC}" destId="{C0BE869C-73AB-4AE5-8988-C4660F40FEFF}" srcOrd="1" destOrd="0" presId="urn:microsoft.com/office/officeart/2005/8/layout/vList6"/>
    <dgm:cxn modelId="{A9171FEF-BAA2-4D00-B95C-94E088370FD1}" type="presParOf" srcId="{FB09870A-9EAE-407A-A2B0-BE922AE0DDCC}" destId="{7082A248-3B40-4487-9D6F-1A600A471BF2}" srcOrd="2" destOrd="0" presId="urn:microsoft.com/office/officeart/2005/8/layout/vList6"/>
    <dgm:cxn modelId="{070F79CE-A90A-41EF-A2E7-D3858CCC51A5}" type="presParOf" srcId="{7082A248-3B40-4487-9D6F-1A600A471BF2}" destId="{651E0CFE-6666-485E-9C17-CD0A78D6B0D9}" srcOrd="0" destOrd="0" presId="urn:microsoft.com/office/officeart/2005/8/layout/vList6"/>
    <dgm:cxn modelId="{26CD322B-F116-43FE-927F-1F78453A90E8}" type="presParOf" srcId="{7082A248-3B40-4487-9D6F-1A600A471BF2}" destId="{57D75BE1-91B7-4389-B79F-23D4763FBDEF}" srcOrd="1" destOrd="0" presId="urn:microsoft.com/office/officeart/2005/8/layout/vList6"/>
    <dgm:cxn modelId="{08755EEC-B503-4E0C-9861-92A4F2C5DF67}" type="presParOf" srcId="{FB09870A-9EAE-407A-A2B0-BE922AE0DDCC}" destId="{9A747403-8BD1-4D86-B25D-AB77BFAEACA8}" srcOrd="3" destOrd="0" presId="urn:microsoft.com/office/officeart/2005/8/layout/vList6"/>
    <dgm:cxn modelId="{EA09B13E-6D67-4CAD-9671-96123E338337}" type="presParOf" srcId="{FB09870A-9EAE-407A-A2B0-BE922AE0DDCC}" destId="{5288367C-1165-4A5F-BEEA-E82791CE3A2B}" srcOrd="4" destOrd="0" presId="urn:microsoft.com/office/officeart/2005/8/layout/vList6"/>
    <dgm:cxn modelId="{9E50FF32-3CB6-47B1-A035-F5E21F058635}" type="presParOf" srcId="{5288367C-1165-4A5F-BEEA-E82791CE3A2B}" destId="{E69DBE31-22C3-4360-A124-DEA379F8A519}" srcOrd="0" destOrd="0" presId="urn:microsoft.com/office/officeart/2005/8/layout/vList6"/>
    <dgm:cxn modelId="{836F2CDC-0F62-494B-97A0-665F7D1C943D}" type="presParOf" srcId="{5288367C-1165-4A5F-BEEA-E82791CE3A2B}" destId="{186FC8A2-DB6E-4CDD-86DD-729DC038901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0A91AB-5F42-486D-8BEB-28BA10ED5923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538C3F40-E8DC-4BE9-ABC2-111616633D33}">
      <dgm:prSet phldrT="[Testo]"/>
      <dgm:spPr/>
      <dgm:t>
        <a:bodyPr/>
        <a:lstStyle/>
        <a:p>
          <a:pPr algn="ctr"/>
          <a:r>
            <a:rPr lang="it-IT" b="1" dirty="0">
              <a:latin typeface="Verdana" panose="020B0604030504040204" pitchFamily="34" charset="0"/>
              <a:ea typeface="Verdana" panose="020B0604030504040204" pitchFamily="34" charset="0"/>
            </a:rPr>
            <a:t>DIGESTIONE ANAEROBICA</a:t>
          </a:r>
        </a:p>
      </dgm:t>
    </dgm:pt>
    <dgm:pt modelId="{D97D3B42-868D-4015-9108-70B94F193165}" type="parTrans" cxnId="{91BB3BDB-8AF3-4B2E-97C6-B0E8ED4C833F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E3396FCB-05BF-4C62-918A-1EE4F4DC1530}" type="sibTrans" cxnId="{91BB3BDB-8AF3-4B2E-97C6-B0E8ED4C833F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1BA90A1-A817-4CF9-A1EE-952771370101}">
      <dgm:prSet phldrT="[Testo]"/>
      <dgm:spPr>
        <a:solidFill>
          <a:schemeClr val="accent6"/>
        </a:solidFill>
      </dgm:spPr>
      <dgm:t>
        <a:bodyPr/>
        <a:lstStyle/>
        <a:p>
          <a:pPr algn="ctr"/>
          <a:r>
            <a:rPr lang="it-IT" b="1" dirty="0">
              <a:latin typeface="Verdana" panose="020B0604030504040204" pitchFamily="34" charset="0"/>
              <a:ea typeface="Verdana" panose="020B0604030504040204" pitchFamily="34" charset="0"/>
            </a:rPr>
            <a:t>INCENERIMENTO</a:t>
          </a:r>
        </a:p>
      </dgm:t>
    </dgm:pt>
    <dgm:pt modelId="{0AA291A1-B55C-48A4-918C-84DFDF590100}" type="parTrans" cxnId="{51F317D4-3ABE-4220-B5F6-E1769D1B719C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DE602B7-F66A-4534-9E5B-0DA4D7722D43}" type="sibTrans" cxnId="{51F317D4-3ABE-4220-B5F6-E1769D1B719C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A6D6317-347F-4D72-BE8D-8088D7E6CAA5}">
      <dgm:prSet phldrT="[Testo]"/>
      <dgm:spPr>
        <a:solidFill>
          <a:srgbClr val="009900"/>
        </a:solidFill>
      </dgm:spPr>
      <dgm:t>
        <a:bodyPr/>
        <a:lstStyle/>
        <a:p>
          <a:pPr algn="ctr"/>
          <a:r>
            <a:rPr lang="it-IT" b="1" dirty="0">
              <a:latin typeface="Verdana" panose="020B0604030504040204" pitchFamily="34" charset="0"/>
              <a:ea typeface="Verdana" panose="020B0604030504040204" pitchFamily="34" charset="0"/>
            </a:rPr>
            <a:t>CO-DIGESTIONE</a:t>
          </a:r>
        </a:p>
        <a:p>
          <a:pPr algn="ctr"/>
          <a:r>
            <a:rPr lang="it-IT" b="1" dirty="0">
              <a:latin typeface="Verdana" panose="020B0604030504040204" pitchFamily="34" charset="0"/>
              <a:ea typeface="Verdana" panose="020B0604030504040204" pitchFamily="34" charset="0"/>
            </a:rPr>
            <a:t>+</a:t>
          </a:r>
        </a:p>
        <a:p>
          <a:pPr algn="ctr"/>
          <a:r>
            <a:rPr lang="it-IT" b="1" dirty="0">
              <a:latin typeface="Verdana" panose="020B0604030504040204" pitchFamily="34" charset="0"/>
              <a:ea typeface="Verdana" panose="020B0604030504040204" pitchFamily="34" charset="0"/>
            </a:rPr>
            <a:t>INCENERIMENTO</a:t>
          </a:r>
        </a:p>
      </dgm:t>
    </dgm:pt>
    <dgm:pt modelId="{6AB2AF62-83D7-49A0-9CC2-2F6945100EEA}" type="parTrans" cxnId="{74013F0C-1B42-45D5-86EA-118795A28AC5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7B518C6-94C2-4AE8-8273-43D4DCFA60E0}" type="sibTrans" cxnId="{74013F0C-1B42-45D5-86EA-118795A28AC5}">
      <dgm:prSet/>
      <dgm:spPr/>
      <dgm:t>
        <a:bodyPr/>
        <a:lstStyle/>
        <a:p>
          <a:endParaRPr lang="it-IT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888B572-CA2A-416D-9127-B199E86B4BE5}" type="pres">
      <dgm:prSet presAssocID="{640A91AB-5F42-486D-8BEB-28BA10ED5923}" presName="linear" presStyleCnt="0">
        <dgm:presLayoutVars>
          <dgm:animLvl val="lvl"/>
          <dgm:resizeHandles val="exact"/>
        </dgm:presLayoutVars>
      </dgm:prSet>
      <dgm:spPr/>
    </dgm:pt>
    <dgm:pt modelId="{916B86F4-6164-4A4A-AC37-F60F39534364}" type="pres">
      <dgm:prSet presAssocID="{538C3F40-E8DC-4BE9-ABC2-111616633D33}" presName="parentText" presStyleLbl="node1" presStyleIdx="0" presStyleCnt="3" custLinFactNeighborX="-2041" custLinFactNeighborY="-65232">
        <dgm:presLayoutVars>
          <dgm:chMax val="0"/>
          <dgm:bulletEnabled val="1"/>
        </dgm:presLayoutVars>
      </dgm:prSet>
      <dgm:spPr/>
    </dgm:pt>
    <dgm:pt modelId="{23B641E5-10A6-486F-A85E-E24A44AD1461}" type="pres">
      <dgm:prSet presAssocID="{E3396FCB-05BF-4C62-918A-1EE4F4DC1530}" presName="spacer" presStyleCnt="0"/>
      <dgm:spPr/>
    </dgm:pt>
    <dgm:pt modelId="{43286A26-0494-42F1-BC1D-EB4545EC2C82}" type="pres">
      <dgm:prSet presAssocID="{51BA90A1-A817-4CF9-A1EE-952771370101}" presName="parentText" presStyleLbl="node1" presStyleIdx="1" presStyleCnt="3" custLinFactNeighborY="26050">
        <dgm:presLayoutVars>
          <dgm:chMax val="0"/>
          <dgm:bulletEnabled val="1"/>
        </dgm:presLayoutVars>
      </dgm:prSet>
      <dgm:spPr/>
    </dgm:pt>
    <dgm:pt modelId="{C91BD701-F882-44A0-964E-C1CC9953262B}" type="pres">
      <dgm:prSet presAssocID="{8DE602B7-F66A-4534-9E5B-0DA4D7722D43}" presName="spacer" presStyleCnt="0"/>
      <dgm:spPr/>
    </dgm:pt>
    <dgm:pt modelId="{B066BD40-C70A-4DCF-8AE4-33776E3F5095}" type="pres">
      <dgm:prSet presAssocID="{6A6D6317-347F-4D72-BE8D-8088D7E6CAA5}" presName="parentText" presStyleLbl="node1" presStyleIdx="2" presStyleCnt="3" custLinFactNeighborX="1042" custLinFactNeighborY="52347">
        <dgm:presLayoutVars>
          <dgm:chMax val="0"/>
          <dgm:bulletEnabled val="1"/>
        </dgm:presLayoutVars>
      </dgm:prSet>
      <dgm:spPr/>
    </dgm:pt>
  </dgm:ptLst>
  <dgm:cxnLst>
    <dgm:cxn modelId="{74013F0C-1B42-45D5-86EA-118795A28AC5}" srcId="{640A91AB-5F42-486D-8BEB-28BA10ED5923}" destId="{6A6D6317-347F-4D72-BE8D-8088D7E6CAA5}" srcOrd="2" destOrd="0" parTransId="{6AB2AF62-83D7-49A0-9CC2-2F6945100EEA}" sibTransId="{97B518C6-94C2-4AE8-8273-43D4DCFA60E0}"/>
    <dgm:cxn modelId="{FBCD4C4E-2FF1-432B-BBE3-4E67DD5E8298}" type="presOf" srcId="{640A91AB-5F42-486D-8BEB-28BA10ED5923}" destId="{0888B572-CA2A-416D-9127-B199E86B4BE5}" srcOrd="0" destOrd="0" presId="urn:microsoft.com/office/officeart/2005/8/layout/vList2"/>
    <dgm:cxn modelId="{0552956E-BCCE-475B-8C84-B7E53035D792}" type="presOf" srcId="{51BA90A1-A817-4CF9-A1EE-952771370101}" destId="{43286A26-0494-42F1-BC1D-EB4545EC2C82}" srcOrd="0" destOrd="0" presId="urn:microsoft.com/office/officeart/2005/8/layout/vList2"/>
    <dgm:cxn modelId="{F38E1B8C-10F4-4512-82FA-D2C9A867545D}" type="presOf" srcId="{538C3F40-E8DC-4BE9-ABC2-111616633D33}" destId="{916B86F4-6164-4A4A-AC37-F60F39534364}" srcOrd="0" destOrd="0" presId="urn:microsoft.com/office/officeart/2005/8/layout/vList2"/>
    <dgm:cxn modelId="{51F317D4-3ABE-4220-B5F6-E1769D1B719C}" srcId="{640A91AB-5F42-486D-8BEB-28BA10ED5923}" destId="{51BA90A1-A817-4CF9-A1EE-952771370101}" srcOrd="1" destOrd="0" parTransId="{0AA291A1-B55C-48A4-918C-84DFDF590100}" sibTransId="{8DE602B7-F66A-4534-9E5B-0DA4D7722D43}"/>
    <dgm:cxn modelId="{91BB3BDB-8AF3-4B2E-97C6-B0E8ED4C833F}" srcId="{640A91AB-5F42-486D-8BEB-28BA10ED5923}" destId="{538C3F40-E8DC-4BE9-ABC2-111616633D33}" srcOrd="0" destOrd="0" parTransId="{D97D3B42-868D-4015-9108-70B94F193165}" sibTransId="{E3396FCB-05BF-4C62-918A-1EE4F4DC1530}"/>
    <dgm:cxn modelId="{F81ED5DC-4C15-4229-898F-BDCDAF6AF7FD}" type="presOf" srcId="{6A6D6317-347F-4D72-BE8D-8088D7E6CAA5}" destId="{B066BD40-C70A-4DCF-8AE4-33776E3F5095}" srcOrd="0" destOrd="0" presId="urn:microsoft.com/office/officeart/2005/8/layout/vList2"/>
    <dgm:cxn modelId="{A138E810-8C27-4DD8-A75C-FE1B037EABD8}" type="presParOf" srcId="{0888B572-CA2A-416D-9127-B199E86B4BE5}" destId="{916B86F4-6164-4A4A-AC37-F60F39534364}" srcOrd="0" destOrd="0" presId="urn:microsoft.com/office/officeart/2005/8/layout/vList2"/>
    <dgm:cxn modelId="{452968EA-ECCC-4BE4-856C-16DB75EB2A2A}" type="presParOf" srcId="{0888B572-CA2A-416D-9127-B199E86B4BE5}" destId="{23B641E5-10A6-486F-A85E-E24A44AD1461}" srcOrd="1" destOrd="0" presId="urn:microsoft.com/office/officeart/2005/8/layout/vList2"/>
    <dgm:cxn modelId="{EFA31F18-8A4C-4E21-AE2E-4265811235B5}" type="presParOf" srcId="{0888B572-CA2A-416D-9127-B199E86B4BE5}" destId="{43286A26-0494-42F1-BC1D-EB4545EC2C82}" srcOrd="2" destOrd="0" presId="urn:microsoft.com/office/officeart/2005/8/layout/vList2"/>
    <dgm:cxn modelId="{B8D3C945-1F15-4F29-B7CB-BBE609FB891D}" type="presParOf" srcId="{0888B572-CA2A-416D-9127-B199E86B4BE5}" destId="{C91BD701-F882-44A0-964E-C1CC9953262B}" srcOrd="3" destOrd="0" presId="urn:microsoft.com/office/officeart/2005/8/layout/vList2"/>
    <dgm:cxn modelId="{5E4A0B89-8E3F-4157-B244-D42736CADE4E}" type="presParOf" srcId="{0888B572-CA2A-416D-9127-B199E86B4BE5}" destId="{B066BD40-C70A-4DCF-8AE4-33776E3F509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CBBB9E-E4EB-4232-BEC3-50F97EB386BC}">
      <dsp:nvSpPr>
        <dsp:cNvPr id="0" name=""/>
        <dsp:cNvSpPr/>
      </dsp:nvSpPr>
      <dsp:spPr>
        <a:xfrm>
          <a:off x="0" y="3238"/>
          <a:ext cx="1123324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9713B7-6A2B-4205-A067-DF82999BFD79}">
      <dsp:nvSpPr>
        <dsp:cNvPr id="0" name=""/>
        <dsp:cNvSpPr/>
      </dsp:nvSpPr>
      <dsp:spPr>
        <a:xfrm>
          <a:off x="0" y="3238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it-IT" sz="2500" b="1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Digestione anaerobica</a:t>
          </a:r>
          <a:endParaRPr lang="it-IT" sz="2500" b="1" kern="1200" dirty="0">
            <a:ln>
              <a:noFill/>
            </a:ln>
            <a:solidFill>
              <a:schemeClr val="tx1"/>
            </a:solidFill>
          </a:endParaRPr>
        </a:p>
      </dsp:txBody>
      <dsp:txXfrm>
        <a:off x="0" y="3238"/>
        <a:ext cx="11233248" cy="552226"/>
      </dsp:txXfrm>
    </dsp:sp>
    <dsp:sp modelId="{9CE4B5F7-C541-4C9F-AB19-2C52D44373D4}">
      <dsp:nvSpPr>
        <dsp:cNvPr id="0" name=""/>
        <dsp:cNvSpPr/>
      </dsp:nvSpPr>
      <dsp:spPr>
        <a:xfrm>
          <a:off x="0" y="555465"/>
          <a:ext cx="11233248" cy="0"/>
        </a:xfrm>
        <a:prstGeom prst="line">
          <a:avLst/>
        </a:prstGeom>
        <a:solidFill>
          <a:schemeClr val="accent5">
            <a:hueOff val="9344"/>
            <a:satOff val="-769"/>
            <a:lumOff val="-2175"/>
            <a:alphaOff val="0"/>
          </a:schemeClr>
        </a:solidFill>
        <a:ln w="25400" cap="flat" cmpd="sng" algn="ctr">
          <a:solidFill>
            <a:schemeClr val="accent5">
              <a:hueOff val="9344"/>
              <a:satOff val="-769"/>
              <a:lumOff val="-21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498FA5-0494-46BD-8C02-BF1951A1B83B}">
      <dsp:nvSpPr>
        <dsp:cNvPr id="0" name=""/>
        <dsp:cNvSpPr/>
      </dsp:nvSpPr>
      <dsp:spPr>
        <a:xfrm>
          <a:off x="0" y="555465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1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Lisi cellulare-Dosaggio ossidante sul ricircolo dei fanghi</a:t>
          </a:r>
          <a:endParaRPr lang="it-IT" sz="2500" b="0" kern="1200" dirty="0">
            <a:ln>
              <a:noFill/>
            </a:ln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0" y="555465"/>
        <a:ext cx="11233248" cy="552226"/>
      </dsp:txXfrm>
    </dsp:sp>
    <dsp:sp modelId="{DCCBC172-550F-4106-9237-B03F53CC61A7}">
      <dsp:nvSpPr>
        <dsp:cNvPr id="0" name=""/>
        <dsp:cNvSpPr/>
      </dsp:nvSpPr>
      <dsp:spPr>
        <a:xfrm>
          <a:off x="0" y="1107691"/>
          <a:ext cx="11233248" cy="0"/>
        </a:xfrm>
        <a:prstGeom prst="line">
          <a:avLst/>
        </a:prstGeom>
        <a:solidFill>
          <a:schemeClr val="accent5">
            <a:hueOff val="18687"/>
            <a:satOff val="-1537"/>
            <a:lumOff val="-4349"/>
            <a:alphaOff val="0"/>
          </a:schemeClr>
        </a:solidFill>
        <a:ln w="25400" cap="flat" cmpd="sng" algn="ctr">
          <a:solidFill>
            <a:schemeClr val="accent5">
              <a:hueOff val="18687"/>
              <a:satOff val="-1537"/>
              <a:lumOff val="-43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EE40AA-D9CE-4CA8-BEAC-128350659381}">
      <dsp:nvSpPr>
        <dsp:cNvPr id="0" name=""/>
        <dsp:cNvSpPr/>
      </dsp:nvSpPr>
      <dsp:spPr>
        <a:xfrm>
          <a:off x="0" y="1107691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1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Essiccamento fanghi</a:t>
          </a:r>
        </a:p>
      </dsp:txBody>
      <dsp:txXfrm>
        <a:off x="0" y="1107691"/>
        <a:ext cx="11233248" cy="552226"/>
      </dsp:txXfrm>
    </dsp:sp>
    <dsp:sp modelId="{23797F41-FEB3-4C0E-AC5B-ADC16825DD50}">
      <dsp:nvSpPr>
        <dsp:cNvPr id="0" name=""/>
        <dsp:cNvSpPr/>
      </dsp:nvSpPr>
      <dsp:spPr>
        <a:xfrm>
          <a:off x="0" y="1659917"/>
          <a:ext cx="11233248" cy="0"/>
        </a:xfrm>
        <a:prstGeom prst="line">
          <a:avLst/>
        </a:prstGeom>
        <a:solidFill>
          <a:schemeClr val="accent5">
            <a:hueOff val="28031"/>
            <a:satOff val="-2306"/>
            <a:lumOff val="-6524"/>
            <a:alphaOff val="0"/>
          </a:schemeClr>
        </a:solidFill>
        <a:ln w="25400" cap="flat" cmpd="sng" algn="ctr">
          <a:solidFill>
            <a:schemeClr val="accent5">
              <a:hueOff val="28031"/>
              <a:satOff val="-2306"/>
              <a:lumOff val="-65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28606E-9A59-4ED9-A0AD-85CA4E29E254}">
      <dsp:nvSpPr>
        <dsp:cNvPr id="0" name=""/>
        <dsp:cNvSpPr/>
      </dsp:nvSpPr>
      <dsp:spPr>
        <a:xfrm>
          <a:off x="0" y="1659917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1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Incenerimento</a:t>
          </a:r>
        </a:p>
      </dsp:txBody>
      <dsp:txXfrm>
        <a:off x="0" y="1659917"/>
        <a:ext cx="11233248" cy="552226"/>
      </dsp:txXfrm>
    </dsp:sp>
    <dsp:sp modelId="{784AE571-7DDC-4F09-8794-03AF60DD1B5B}">
      <dsp:nvSpPr>
        <dsp:cNvPr id="0" name=""/>
        <dsp:cNvSpPr/>
      </dsp:nvSpPr>
      <dsp:spPr>
        <a:xfrm>
          <a:off x="0" y="2212143"/>
          <a:ext cx="11233248" cy="0"/>
        </a:xfrm>
        <a:prstGeom prst="line">
          <a:avLst/>
        </a:prstGeom>
        <a:solidFill>
          <a:schemeClr val="accent5">
            <a:hueOff val="37375"/>
            <a:satOff val="-3074"/>
            <a:lumOff val="-8699"/>
            <a:alphaOff val="0"/>
          </a:schemeClr>
        </a:solidFill>
        <a:ln w="25400" cap="flat" cmpd="sng" algn="ctr">
          <a:solidFill>
            <a:schemeClr val="accent5">
              <a:hueOff val="37375"/>
              <a:satOff val="-3074"/>
              <a:lumOff val="-86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1C6620-B853-4026-B995-F7202B5D6708}">
      <dsp:nvSpPr>
        <dsp:cNvPr id="0" name=""/>
        <dsp:cNvSpPr/>
      </dsp:nvSpPr>
      <dsp:spPr>
        <a:xfrm>
          <a:off x="0" y="2212143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0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Inserimento ispessitore dinamico</a:t>
          </a:r>
        </a:p>
      </dsp:txBody>
      <dsp:txXfrm>
        <a:off x="0" y="2212143"/>
        <a:ext cx="11233248" cy="552226"/>
      </dsp:txXfrm>
    </dsp:sp>
    <dsp:sp modelId="{E8DB30BB-D238-4FC0-96F6-5DF8300FA9D2}">
      <dsp:nvSpPr>
        <dsp:cNvPr id="0" name=""/>
        <dsp:cNvSpPr/>
      </dsp:nvSpPr>
      <dsp:spPr>
        <a:xfrm>
          <a:off x="0" y="2764370"/>
          <a:ext cx="11233248" cy="0"/>
        </a:xfrm>
        <a:prstGeom prst="line">
          <a:avLst/>
        </a:prstGeom>
        <a:solidFill>
          <a:schemeClr val="accent5">
            <a:hueOff val="46719"/>
            <a:satOff val="-3843"/>
            <a:lumOff val="-10873"/>
            <a:alphaOff val="0"/>
          </a:schemeClr>
        </a:solidFill>
        <a:ln w="25400" cap="flat" cmpd="sng" algn="ctr">
          <a:solidFill>
            <a:schemeClr val="accent5">
              <a:hueOff val="46719"/>
              <a:satOff val="-3843"/>
              <a:lumOff val="-108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8B61C-E241-4E6B-8720-928BCF8106EE}">
      <dsp:nvSpPr>
        <dsp:cNvPr id="0" name=""/>
        <dsp:cNvSpPr/>
      </dsp:nvSpPr>
      <dsp:spPr>
        <a:xfrm>
          <a:off x="0" y="2764370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500" b="0" kern="1200" dirty="0">
            <a:ln>
              <a:noFill/>
            </a:ln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0" y="2764370"/>
        <a:ext cx="11233248" cy="552226"/>
      </dsp:txXfrm>
    </dsp:sp>
    <dsp:sp modelId="{141F2B3D-3D58-48A3-B0D7-E6743FB5891C}">
      <dsp:nvSpPr>
        <dsp:cNvPr id="0" name=""/>
        <dsp:cNvSpPr/>
      </dsp:nvSpPr>
      <dsp:spPr>
        <a:xfrm>
          <a:off x="0" y="3316596"/>
          <a:ext cx="11233248" cy="0"/>
        </a:xfrm>
        <a:prstGeom prst="line">
          <a:avLst/>
        </a:prstGeom>
        <a:solidFill>
          <a:schemeClr val="accent5">
            <a:hueOff val="56062"/>
            <a:satOff val="-4611"/>
            <a:lumOff val="-13048"/>
            <a:alphaOff val="0"/>
          </a:schemeClr>
        </a:solidFill>
        <a:ln w="25400" cap="flat" cmpd="sng" algn="ctr">
          <a:solidFill>
            <a:schemeClr val="accent5">
              <a:hueOff val="56062"/>
              <a:satOff val="-4611"/>
              <a:lumOff val="-130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54BFC0-5D5C-46A8-B11B-5C6BA1C24C2F}">
      <dsp:nvSpPr>
        <dsp:cNvPr id="0" name=""/>
        <dsp:cNvSpPr/>
      </dsp:nvSpPr>
      <dsp:spPr>
        <a:xfrm>
          <a:off x="0" y="2785901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0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Container essiccamento</a:t>
          </a:r>
        </a:p>
      </dsp:txBody>
      <dsp:txXfrm>
        <a:off x="0" y="2785901"/>
        <a:ext cx="11233248" cy="552226"/>
      </dsp:txXfrm>
    </dsp:sp>
    <dsp:sp modelId="{720547A3-07D5-47BA-B2E8-004FE8F366CE}">
      <dsp:nvSpPr>
        <dsp:cNvPr id="0" name=""/>
        <dsp:cNvSpPr/>
      </dsp:nvSpPr>
      <dsp:spPr>
        <a:xfrm>
          <a:off x="0" y="3868822"/>
          <a:ext cx="11233248" cy="0"/>
        </a:xfrm>
        <a:prstGeom prst="line">
          <a:avLst/>
        </a:prstGeom>
        <a:solidFill>
          <a:schemeClr val="accent5">
            <a:hueOff val="65406"/>
            <a:satOff val="-5380"/>
            <a:lumOff val="-15222"/>
            <a:alphaOff val="0"/>
          </a:schemeClr>
        </a:solidFill>
        <a:ln w="25400" cap="flat" cmpd="sng" algn="ctr">
          <a:solidFill>
            <a:schemeClr val="accent5">
              <a:hueOff val="65406"/>
              <a:satOff val="-5380"/>
              <a:lumOff val="-152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4D0ADB-3290-4304-BFBD-8F40E8B1B9B5}">
      <dsp:nvSpPr>
        <dsp:cNvPr id="0" name=""/>
        <dsp:cNvSpPr/>
      </dsp:nvSpPr>
      <dsp:spPr>
        <a:xfrm>
          <a:off x="0" y="3361967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0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Dosaggio cloruro ferrico in ingresso alla fase di ispessimento </a:t>
          </a:r>
        </a:p>
      </dsp:txBody>
      <dsp:txXfrm>
        <a:off x="0" y="3361967"/>
        <a:ext cx="11233248" cy="552226"/>
      </dsp:txXfrm>
    </dsp:sp>
    <dsp:sp modelId="{8DF223FA-08E3-4211-8330-1644B98B842F}">
      <dsp:nvSpPr>
        <dsp:cNvPr id="0" name=""/>
        <dsp:cNvSpPr/>
      </dsp:nvSpPr>
      <dsp:spPr>
        <a:xfrm>
          <a:off x="0" y="4421049"/>
          <a:ext cx="11233248" cy="0"/>
        </a:xfrm>
        <a:prstGeom prst="line">
          <a:avLst/>
        </a:prstGeom>
        <a:solidFill>
          <a:schemeClr val="accent5">
            <a:hueOff val="74750"/>
            <a:satOff val="-6148"/>
            <a:lumOff val="-17397"/>
            <a:alphaOff val="0"/>
          </a:schemeClr>
        </a:solidFill>
        <a:ln w="25400" cap="flat" cmpd="sng" algn="ctr">
          <a:solidFill>
            <a:schemeClr val="accent5">
              <a:hueOff val="74750"/>
              <a:satOff val="-6148"/>
              <a:lumOff val="-173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B65077-2194-4ADA-AB94-A352231F183E}">
      <dsp:nvSpPr>
        <dsp:cNvPr id="0" name=""/>
        <dsp:cNvSpPr/>
      </dsp:nvSpPr>
      <dsp:spPr>
        <a:xfrm>
          <a:off x="0" y="3866022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0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Separazione fanghi biologici</a:t>
          </a:r>
        </a:p>
      </dsp:txBody>
      <dsp:txXfrm>
        <a:off x="0" y="3866022"/>
        <a:ext cx="11233248" cy="552226"/>
      </dsp:txXfrm>
    </dsp:sp>
    <dsp:sp modelId="{3BA06596-95F0-44AC-952C-A2CEB8558111}">
      <dsp:nvSpPr>
        <dsp:cNvPr id="0" name=""/>
        <dsp:cNvSpPr/>
      </dsp:nvSpPr>
      <dsp:spPr>
        <a:xfrm>
          <a:off x="0" y="4973275"/>
          <a:ext cx="11233248" cy="0"/>
        </a:xfrm>
        <a:prstGeom prst="line">
          <a:avLst/>
        </a:prstGeom>
        <a:solidFill>
          <a:schemeClr val="accent5">
            <a:hueOff val="84093"/>
            <a:satOff val="-6917"/>
            <a:lumOff val="-19572"/>
            <a:alphaOff val="0"/>
          </a:schemeClr>
        </a:solidFill>
        <a:ln w="25400" cap="flat" cmpd="sng" algn="ctr">
          <a:solidFill>
            <a:schemeClr val="accent5">
              <a:hueOff val="84093"/>
              <a:satOff val="-6917"/>
              <a:lumOff val="-1957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52D88C-FCA4-4AE2-A816-300AE1204F2B}">
      <dsp:nvSpPr>
        <dsp:cNvPr id="0" name=""/>
        <dsp:cNvSpPr/>
      </dsp:nvSpPr>
      <dsp:spPr>
        <a:xfrm>
          <a:off x="0" y="4465922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0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Lisi chimica del fango </a:t>
          </a:r>
        </a:p>
      </dsp:txBody>
      <dsp:txXfrm>
        <a:off x="0" y="4465922"/>
        <a:ext cx="11233248" cy="552226"/>
      </dsp:txXfrm>
    </dsp:sp>
    <dsp:sp modelId="{01B759B9-EBC1-43E9-895B-5AEB730049F0}">
      <dsp:nvSpPr>
        <dsp:cNvPr id="0" name=""/>
        <dsp:cNvSpPr/>
      </dsp:nvSpPr>
      <dsp:spPr>
        <a:xfrm>
          <a:off x="0" y="5525501"/>
          <a:ext cx="11233248" cy="0"/>
        </a:xfrm>
        <a:prstGeom prst="line">
          <a:avLst/>
        </a:prstGeom>
        <a:solidFill>
          <a:schemeClr val="accent5">
            <a:hueOff val="93437"/>
            <a:satOff val="-7685"/>
            <a:lumOff val="-21746"/>
            <a:alphaOff val="0"/>
          </a:schemeClr>
        </a:solidFill>
        <a:ln w="25400" cap="flat" cmpd="sng" algn="ctr">
          <a:solidFill>
            <a:schemeClr val="accent5">
              <a:hueOff val="93437"/>
              <a:satOff val="-7685"/>
              <a:lumOff val="-217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55433-94CB-4782-9249-3EB8D2EC2C2A}">
      <dsp:nvSpPr>
        <dsp:cNvPr id="0" name=""/>
        <dsp:cNvSpPr/>
      </dsp:nvSpPr>
      <dsp:spPr>
        <a:xfrm>
          <a:off x="0" y="5041988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0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Termolisi</a:t>
          </a:r>
        </a:p>
      </dsp:txBody>
      <dsp:txXfrm>
        <a:off x="0" y="5041988"/>
        <a:ext cx="11233248" cy="552226"/>
      </dsp:txXfrm>
    </dsp:sp>
    <dsp:sp modelId="{3DC1BA23-53DC-4CC2-A72F-988293C5FF91}">
      <dsp:nvSpPr>
        <dsp:cNvPr id="0" name=""/>
        <dsp:cNvSpPr/>
      </dsp:nvSpPr>
      <dsp:spPr>
        <a:xfrm>
          <a:off x="0" y="6077727"/>
          <a:ext cx="11233248" cy="0"/>
        </a:xfrm>
        <a:prstGeom prst="line">
          <a:avLst/>
        </a:prstGeom>
        <a:solidFill>
          <a:schemeClr val="accent5">
            <a:hueOff val="102781"/>
            <a:satOff val="-8454"/>
            <a:lumOff val="-23921"/>
            <a:alphaOff val="0"/>
          </a:schemeClr>
        </a:solidFill>
        <a:ln w="25400" cap="flat" cmpd="sng" algn="ctr">
          <a:solidFill>
            <a:schemeClr val="accent5">
              <a:hueOff val="102781"/>
              <a:satOff val="-8454"/>
              <a:lumOff val="-239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EAB8BC-3D97-4E32-805F-DD4CDE2E4EF6}">
      <dsp:nvSpPr>
        <dsp:cNvPr id="0" name=""/>
        <dsp:cNvSpPr/>
      </dsp:nvSpPr>
      <dsp:spPr>
        <a:xfrm>
          <a:off x="0" y="5596683"/>
          <a:ext cx="11233248" cy="552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0" kern="1200" dirty="0">
              <a:ln>
                <a:noFill/>
              </a:ln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Lisi biologica</a:t>
          </a:r>
        </a:p>
      </dsp:txBody>
      <dsp:txXfrm>
        <a:off x="0" y="5596683"/>
        <a:ext cx="11233248" cy="5522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76DD64-B5C2-4D00-9C8C-50328FC93F1A}">
      <dsp:nvSpPr>
        <dsp:cNvPr id="0" name=""/>
        <dsp:cNvSpPr/>
      </dsp:nvSpPr>
      <dsp:spPr>
        <a:xfrm>
          <a:off x="3516297" y="0"/>
          <a:ext cx="3282952" cy="15651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185738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2000" b="1" kern="1200" dirty="0">
              <a:latin typeface="Verdana" panose="020B0604030504040204" pitchFamily="34" charset="0"/>
              <a:ea typeface="Verdana" panose="020B0604030504040204" pitchFamily="34" charset="0"/>
            </a:rPr>
            <a:t>Necessaria stabilizzazione</a:t>
          </a:r>
        </a:p>
      </dsp:txBody>
      <dsp:txXfrm>
        <a:off x="3516297" y="195644"/>
        <a:ext cx="2696021" cy="1173862"/>
      </dsp:txXfrm>
    </dsp:sp>
    <dsp:sp modelId="{AF0B1141-A1A8-40EF-81CC-FC6BD60CC827}">
      <dsp:nvSpPr>
        <dsp:cNvPr id="0" name=""/>
        <dsp:cNvSpPr/>
      </dsp:nvSpPr>
      <dsp:spPr>
        <a:xfrm>
          <a:off x="201156" y="0"/>
          <a:ext cx="3315140" cy="15651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900" kern="1200" dirty="0">
              <a:latin typeface="Verdana" panose="020B0604030504040204" pitchFamily="34" charset="0"/>
              <a:ea typeface="Verdana" panose="020B0604030504040204" pitchFamily="34" charset="0"/>
            </a:rPr>
            <a:t>Fanghi adatti ad utilizzo in agricoltura</a:t>
          </a:r>
        </a:p>
      </dsp:txBody>
      <dsp:txXfrm>
        <a:off x="277560" y="76404"/>
        <a:ext cx="3162332" cy="1412342"/>
      </dsp:txXfrm>
    </dsp:sp>
    <dsp:sp modelId="{57D75BE1-91B7-4389-B79F-23D4763FBDEF}">
      <dsp:nvSpPr>
        <dsp:cNvPr id="0" name=""/>
        <dsp:cNvSpPr/>
      </dsp:nvSpPr>
      <dsp:spPr>
        <a:xfrm>
          <a:off x="3516297" y="1721666"/>
          <a:ext cx="3282952" cy="15651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25400" cap="flat" cmpd="sng" algn="ctr">
          <a:solidFill>
            <a:schemeClr val="accent6">
              <a:lumMod val="40000"/>
              <a:lumOff val="6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185738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2000" b="1" kern="1200" dirty="0">
              <a:latin typeface="Verdana" panose="020B0604030504040204" pitchFamily="34" charset="0"/>
              <a:ea typeface="Verdana" panose="020B0604030504040204" pitchFamily="34" charset="0"/>
            </a:rPr>
            <a:t>No stabilizzazione</a:t>
          </a:r>
        </a:p>
      </dsp:txBody>
      <dsp:txXfrm>
        <a:off x="3516297" y="1917310"/>
        <a:ext cx="2696021" cy="1173862"/>
      </dsp:txXfrm>
    </dsp:sp>
    <dsp:sp modelId="{651E0CFE-6666-485E-9C17-CD0A78D6B0D9}">
      <dsp:nvSpPr>
        <dsp:cNvPr id="0" name=""/>
        <dsp:cNvSpPr/>
      </dsp:nvSpPr>
      <dsp:spPr>
        <a:xfrm>
          <a:off x="201156" y="1721666"/>
          <a:ext cx="3315140" cy="1565150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>
              <a:latin typeface="Verdana" panose="020B0604030504040204" pitchFamily="34" charset="0"/>
              <a:ea typeface="Verdana" panose="020B0604030504040204" pitchFamily="34" charset="0"/>
            </a:rPr>
            <a:t>Fanghi non adatti all’agricoltura</a:t>
          </a:r>
        </a:p>
      </dsp:txBody>
      <dsp:txXfrm>
        <a:off x="277560" y="1798070"/>
        <a:ext cx="3162332" cy="1412342"/>
      </dsp:txXfrm>
    </dsp:sp>
    <dsp:sp modelId="{186FC8A2-DB6E-4CDD-86DD-729DC038901A}">
      <dsp:nvSpPr>
        <dsp:cNvPr id="0" name=""/>
        <dsp:cNvSpPr/>
      </dsp:nvSpPr>
      <dsp:spPr>
        <a:xfrm>
          <a:off x="3516297" y="3443332"/>
          <a:ext cx="3282952" cy="1565150"/>
        </a:xfrm>
        <a:prstGeom prst="rightArrow">
          <a:avLst>
            <a:gd name="adj1" fmla="val 75000"/>
            <a:gd name="adj2" fmla="val 50000"/>
          </a:avLst>
        </a:prstGeom>
        <a:solidFill>
          <a:srgbClr val="CAD7C7">
            <a:alpha val="89804"/>
          </a:srgbClr>
        </a:solidFill>
        <a:ln w="25400" cap="flat" cmpd="sng" algn="ctr">
          <a:solidFill>
            <a:srgbClr val="CAD7C7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185738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2000" b="1" kern="1200" dirty="0">
              <a:latin typeface="Verdana" panose="020B0604030504040204" pitchFamily="34" charset="0"/>
              <a:ea typeface="Verdana" panose="020B0604030504040204" pitchFamily="34" charset="0"/>
            </a:rPr>
            <a:t>Trattamento centralizzato</a:t>
          </a:r>
        </a:p>
      </dsp:txBody>
      <dsp:txXfrm>
        <a:off x="3516297" y="3638976"/>
        <a:ext cx="2696021" cy="1173862"/>
      </dsp:txXfrm>
    </dsp:sp>
    <dsp:sp modelId="{E69DBE31-22C3-4360-A124-DEA379F8A519}">
      <dsp:nvSpPr>
        <dsp:cNvPr id="0" name=""/>
        <dsp:cNvSpPr/>
      </dsp:nvSpPr>
      <dsp:spPr>
        <a:xfrm>
          <a:off x="201156" y="3443332"/>
          <a:ext cx="3315140" cy="1565150"/>
        </a:xfrm>
        <a:prstGeom prst="roundRect">
          <a:avLst/>
        </a:prstGeom>
        <a:solidFill>
          <a:srgbClr val="00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kern="1200" dirty="0">
              <a:latin typeface="Verdana" panose="020B0604030504040204" pitchFamily="34" charset="0"/>
              <a:ea typeface="Verdana" panose="020B0604030504040204" pitchFamily="34" charset="0"/>
            </a:rPr>
            <a:t>Fanghi + altre matrici (FORSU)</a:t>
          </a:r>
        </a:p>
      </dsp:txBody>
      <dsp:txXfrm>
        <a:off x="277560" y="3519736"/>
        <a:ext cx="3162332" cy="14123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B86F4-6164-4A4A-AC37-F60F39534364}">
      <dsp:nvSpPr>
        <dsp:cNvPr id="0" name=""/>
        <dsp:cNvSpPr/>
      </dsp:nvSpPr>
      <dsp:spPr>
        <a:xfrm>
          <a:off x="0" y="0"/>
          <a:ext cx="3942758" cy="16110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latin typeface="Verdana" panose="020B0604030504040204" pitchFamily="34" charset="0"/>
              <a:ea typeface="Verdana" panose="020B0604030504040204" pitchFamily="34" charset="0"/>
            </a:rPr>
            <a:t>DIGESTIONE ANAEROBICA</a:t>
          </a:r>
        </a:p>
      </dsp:txBody>
      <dsp:txXfrm>
        <a:off x="78647" y="78647"/>
        <a:ext cx="3785464" cy="1453796"/>
      </dsp:txXfrm>
    </dsp:sp>
    <dsp:sp modelId="{43286A26-0494-42F1-BC1D-EB4545EC2C82}">
      <dsp:nvSpPr>
        <dsp:cNvPr id="0" name=""/>
        <dsp:cNvSpPr/>
      </dsp:nvSpPr>
      <dsp:spPr>
        <a:xfrm>
          <a:off x="0" y="1716702"/>
          <a:ext cx="3942758" cy="1611090"/>
        </a:xfrm>
        <a:prstGeom prst="roundRect">
          <a:avLst/>
        </a:prstGeom>
        <a:solidFill>
          <a:schemeClr val="accent6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latin typeface="Verdana" panose="020B0604030504040204" pitchFamily="34" charset="0"/>
              <a:ea typeface="Verdana" panose="020B0604030504040204" pitchFamily="34" charset="0"/>
            </a:rPr>
            <a:t>INCENERIMENTO</a:t>
          </a:r>
        </a:p>
      </dsp:txBody>
      <dsp:txXfrm>
        <a:off x="78647" y="1795349"/>
        <a:ext cx="3785464" cy="1453796"/>
      </dsp:txXfrm>
    </dsp:sp>
    <dsp:sp modelId="{B066BD40-C70A-4DCF-8AE4-33776E3F5095}">
      <dsp:nvSpPr>
        <dsp:cNvPr id="0" name=""/>
        <dsp:cNvSpPr/>
      </dsp:nvSpPr>
      <dsp:spPr>
        <a:xfrm>
          <a:off x="0" y="3397393"/>
          <a:ext cx="3942758" cy="1611090"/>
        </a:xfrm>
        <a:prstGeom prst="roundRect">
          <a:avLst/>
        </a:prstGeom>
        <a:solidFill>
          <a:srgbClr val="0099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latin typeface="Verdana" panose="020B0604030504040204" pitchFamily="34" charset="0"/>
              <a:ea typeface="Verdana" panose="020B0604030504040204" pitchFamily="34" charset="0"/>
            </a:rPr>
            <a:t>CO-DIGESTIONE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latin typeface="Verdana" panose="020B0604030504040204" pitchFamily="34" charset="0"/>
              <a:ea typeface="Verdana" panose="020B0604030504040204" pitchFamily="34" charset="0"/>
            </a:rPr>
            <a:t>+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latin typeface="Verdana" panose="020B0604030504040204" pitchFamily="34" charset="0"/>
              <a:ea typeface="Verdana" panose="020B0604030504040204" pitchFamily="34" charset="0"/>
            </a:rPr>
            <a:t>INCENERIMENTO</a:t>
          </a:r>
        </a:p>
      </dsp:txBody>
      <dsp:txXfrm>
        <a:off x="78647" y="3476040"/>
        <a:ext cx="3785464" cy="14537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9499F1A-C8B5-4279-96EF-351D6F340C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4981"/>
          </a:xfrm>
          <a:prstGeom prst="rect">
            <a:avLst/>
          </a:prstGeom>
        </p:spPr>
        <p:txBody>
          <a:bodyPr vert="horz" lIns="91057" tIns="45529" rIns="91057" bIns="45529" rtlCol="0"/>
          <a:lstStyle>
            <a:lvl1pPr algn="l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AE327FA-1983-4C2C-BDE7-EF06C62CE76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14626" y="0"/>
            <a:ext cx="2919565" cy="494981"/>
          </a:xfrm>
          <a:prstGeom prst="rect">
            <a:avLst/>
          </a:prstGeom>
        </p:spPr>
        <p:txBody>
          <a:bodyPr vert="horz" wrap="square" lIns="91057" tIns="45529" rIns="91057" bIns="4552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BBAABB-0C99-431F-8D5E-88ACF9D782DA}" type="datetime1">
              <a:rPr lang="it-IT" altLang="it-IT"/>
              <a:pPr/>
              <a:t>24/10/2019</a:t>
            </a:fld>
            <a:endParaRPr lang="it-IT" altLang="it-IT"/>
          </a:p>
        </p:txBody>
      </p:sp>
      <p:sp>
        <p:nvSpPr>
          <p:cNvPr id="4" name="Segnaposto immagine diapositiva 3">
            <a:extLst>
              <a:ext uri="{FF2B5EF4-FFF2-40B4-BE49-F238E27FC236}">
                <a16:creationId xmlns:a16="http://schemas.microsoft.com/office/drawing/2014/main" id="{39E8B70D-CEF4-461E-9E9D-DA3AB3A4071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1900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7" tIns="45529" rIns="91057" bIns="45529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>
            <a:extLst>
              <a:ext uri="{FF2B5EF4-FFF2-40B4-BE49-F238E27FC236}">
                <a16:creationId xmlns:a16="http://schemas.microsoft.com/office/drawing/2014/main" id="{AFCF2516-C1E8-4A3C-80B7-722AB031BE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3262" y="4748333"/>
            <a:ext cx="5389240" cy="3885286"/>
          </a:xfrm>
          <a:prstGeom prst="rect">
            <a:avLst/>
          </a:prstGeom>
        </p:spPr>
        <p:txBody>
          <a:bodyPr vert="horz" lIns="91057" tIns="45529" rIns="91057" bIns="45529" rtlCol="0"/>
          <a:lstStyle/>
          <a:p>
            <a:pPr lvl="0"/>
            <a:r>
              <a:rPr lang="it-IT" noProof="0"/>
              <a:t>Modifica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658678D-357D-45B1-9092-03584B3C8C6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1332"/>
            <a:ext cx="2919565" cy="494981"/>
          </a:xfrm>
          <a:prstGeom prst="rect">
            <a:avLst/>
          </a:prstGeom>
        </p:spPr>
        <p:txBody>
          <a:bodyPr vert="horz" lIns="91057" tIns="45529" rIns="91057" bIns="45529" rtlCol="0" anchor="b"/>
          <a:lstStyle>
            <a:lvl1pPr algn="l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26822B1-2F7A-4A95-9F68-5D6E3B567C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14626" y="9371332"/>
            <a:ext cx="2919565" cy="494981"/>
          </a:xfrm>
          <a:prstGeom prst="rect">
            <a:avLst/>
          </a:prstGeom>
        </p:spPr>
        <p:txBody>
          <a:bodyPr vert="horz" wrap="square" lIns="91057" tIns="45529" rIns="91057" bIns="4552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32DBB7-3F79-4749-AFE0-800E5241773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8695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68707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12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76725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13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34716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0964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86017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49414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16194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32342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68707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10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68464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2DBB7-3F79-4749-AFE0-800E5241773F}" type="slidenum">
              <a:rPr lang="it-IT" altLang="it-IT" smtClean="0"/>
              <a:pPr/>
              <a:t>11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1022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/>
            </a:lvl1pPr>
            <a:lvl2pPr marL="640080" indent="0" algn="ctr">
              <a:buNone/>
              <a:defRPr/>
            </a:lvl2pPr>
            <a:lvl3pPr marL="1280160" indent="0" algn="ctr">
              <a:buNone/>
              <a:defRPr/>
            </a:lvl3pPr>
            <a:lvl4pPr marL="1920240" indent="0" algn="ctr">
              <a:buNone/>
              <a:defRPr/>
            </a:lvl4pPr>
            <a:lvl5pPr marL="2560320" indent="0" algn="ctr">
              <a:buNone/>
              <a:defRPr/>
            </a:lvl5pPr>
            <a:lvl6pPr marL="3200400" indent="0" algn="ctr">
              <a:buNone/>
              <a:defRPr/>
            </a:lvl6pPr>
            <a:lvl7pPr marL="3840480" indent="0" algn="ctr">
              <a:buNone/>
              <a:defRPr/>
            </a:lvl7pPr>
            <a:lvl8pPr marL="4480560" indent="0" algn="ctr">
              <a:buNone/>
              <a:defRPr/>
            </a:lvl8pPr>
            <a:lvl9pPr marL="512064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2F67E16-0980-4D6D-9EDD-E1D00122CF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A763CAF-6DAD-40B0-8CA9-7C6327B0E7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9E3F5DA-E096-43C1-BBB8-E5E3419823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807FBB-0985-430A-BCEE-A47E86F052A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1059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0192B9-C14E-4E06-B854-F063605129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BF3665E-623C-442D-9A97-8915B06F4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9BDC104-C7D0-4733-A678-D95B65D60C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1A0CD3-09C7-41EE-B4C3-667AD30F47F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03437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C6A99F9-AC4F-429C-B5C8-2AA8E80FB7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058403F-3A22-4375-B95F-22E992F3F4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9474E61-2B05-41F6-9E63-F13B644DD7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FA250-EBDE-44A9-8EFC-B4246A28243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6930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diritto 7">
            <a:extLst>
              <a:ext uri="{FF2B5EF4-FFF2-40B4-BE49-F238E27FC236}">
                <a16:creationId xmlns:a16="http://schemas.microsoft.com/office/drawing/2014/main" id="{9853D341-FCAB-431F-A121-2B04AAE70DD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Connettore diritto 8">
            <a:extLst>
              <a:ext uri="{FF2B5EF4-FFF2-40B4-BE49-F238E27FC236}">
                <a16:creationId xmlns:a16="http://schemas.microsoft.com/office/drawing/2014/main" id="{A27C6CA4-2479-4ACB-A9D4-55FC49024894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CasellaDiTesto 23">
            <a:extLst>
              <a:ext uri="{FF2B5EF4-FFF2-40B4-BE49-F238E27FC236}">
                <a16:creationId xmlns:a16="http://schemas.microsoft.com/office/drawing/2014/main" id="{E04D9AA3-7020-46CC-8B0C-5643EBC59FF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233275" y="9283700"/>
            <a:ext cx="461964" cy="523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501000D-86DF-434A-BB61-FF102B21B620}" type="slidenum">
              <a:rPr lang="it-IT" altLang="it-IT" sz="1400">
                <a:latin typeface="Verdana" panose="020B0604030504040204" pitchFamily="34" charset="0"/>
              </a:rPr>
              <a:pPr/>
              <a:t>‹N›</a:t>
            </a:fld>
            <a:endParaRPr lang="it-IT" altLang="it-IT" sz="140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166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CAFBE98-C44F-4826-BA46-E5E03BC25D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EB854B9-5245-43DC-B3AB-2FAEF7E181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022E583-1D73-427F-8C37-3024C0C4E4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4E3608-7858-41D6-9168-7580CCBDC93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2649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11238" y="4069400"/>
            <a:ext cx="10881360" cy="2100262"/>
          </a:xfrm>
        </p:spPr>
        <p:txBody>
          <a:bodyPr anchor="b"/>
          <a:lstStyle>
            <a:lvl1pPr marL="0" indent="0">
              <a:buNone/>
              <a:defRPr sz="2800"/>
            </a:lvl1pPr>
            <a:lvl2pPr marL="640080" indent="0">
              <a:buNone/>
              <a:defRPr sz="2500"/>
            </a:lvl2pPr>
            <a:lvl3pPr marL="1280160" indent="0">
              <a:buNone/>
              <a:defRPr sz="2200"/>
            </a:lvl3pPr>
            <a:lvl4pPr marL="1920240" indent="0">
              <a:buNone/>
              <a:defRPr sz="2000"/>
            </a:lvl4pPr>
            <a:lvl5pPr marL="2560320" indent="0">
              <a:buNone/>
              <a:defRPr sz="2000"/>
            </a:lvl5pPr>
            <a:lvl6pPr marL="3200400" indent="0">
              <a:buNone/>
              <a:defRPr sz="2000"/>
            </a:lvl6pPr>
            <a:lvl7pPr marL="3840480" indent="0">
              <a:buNone/>
              <a:defRPr sz="2000"/>
            </a:lvl7pPr>
            <a:lvl8pPr marL="4480560" indent="0">
              <a:buNone/>
              <a:defRPr sz="2000"/>
            </a:lvl8pPr>
            <a:lvl9pPr marL="5120640" indent="0">
              <a:buNone/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B7A99EE-DCB8-4A3B-BEAF-49D76F04B3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6E3FB2F-B1F3-41F9-8163-E9360455C5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D50EF9A-0445-450B-B114-FEE931DDA9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B5BB8F-3409-425D-A12A-DCBC121676F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92316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40025E-20A3-43FA-A7B4-4353A56209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7D9A37-96D2-4BCF-BA14-7DC1F1CF6A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8950A-3AC4-441C-8B25-CA1C673BC9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BA2099-DEF1-41BA-9EA4-F230312811A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5119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40082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40082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503037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503037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4C4093-F737-4187-8282-B68B83F977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151DC6F-5458-4910-AB81-ACB7F1119E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C6BBBDB-84F6-45A4-A12A-D442F8482A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89354C-3BE6-474E-9FA1-883CF00CBBD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0906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506BA5E-BFCB-4184-8B62-7D8F772AFA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F400052-5F73-4852-8FBD-71376E78A9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10E63A5-F23A-4588-A8FE-ABF54D4898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82A871-F312-4A0D-A969-844E61AA517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05777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33EDDE1-E6B5-4D1E-AF48-C14A6F510E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7AF7C5D-2A71-48AC-A333-5226F3B48C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A233479-42E7-445D-9BB0-75A651A503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31721-0459-4348-8503-BE4E44545FB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41509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40082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1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40082" y="2009142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83127A-2D5A-4569-A705-1FB49C0329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7CEA7A-F12A-4F7C-B332-732BE9D85E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18290A-CFC6-42E0-A6E8-BA4FC6424E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D974B3-CC87-4FAA-9C52-123D12F4542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84904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09203" y="6720842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509203" y="7514275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9B6610-9693-4F2D-B6CC-D59ACAFD6B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C68276-CB7E-4488-9A40-FADE50643F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41226C-4355-484F-9C4A-2B4A0C1534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4704CF-5C81-4480-8A56-D7BF68AA28C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36157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82FC0EB-381D-4D5D-9A63-C13DA049D4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971C072-D720-4EFA-902C-71F1AFC7A0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E34A427-FDF1-4AFF-8195-D0AB4014E29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2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80DE8F8-1BA5-457A-ADA3-3EEF0A3AEB5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20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271605D-0776-46C8-9821-7FB817DED81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000"/>
            </a:lvl1pPr>
          </a:lstStyle>
          <a:p>
            <a:fld id="{B7133814-D7A6-4CFB-8221-6A381BCD87A4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64008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6pPr>
      <a:lvl7pPr marL="128016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7pPr>
      <a:lvl8pPr marL="192024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8pPr>
      <a:lvl9pPr marL="256032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79425" indent="-479425" algn="l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039813" indent="-400050" algn="l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  <a:ea typeface="Arial" charset="0"/>
          <a:cs typeface="+mn-cs"/>
        </a:defRPr>
      </a:lvl2pPr>
      <a:lvl3pPr marL="1600200" indent="-319088" algn="l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Arial" charset="0"/>
          <a:cs typeface="+mn-cs"/>
        </a:defRPr>
      </a:lvl3pPr>
      <a:lvl4pPr marL="2239963" indent="-319088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4pPr>
      <a:lvl5pPr marL="2879725" indent="-319088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Arial" charset="0"/>
          <a:cs typeface="+mn-cs"/>
        </a:defRPr>
      </a:lvl5pPr>
      <a:lvl6pPr marL="352044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6pPr>
      <a:lvl7pPr marL="416052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7pPr>
      <a:lvl8pPr marL="480060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8pPr>
      <a:lvl9pPr marL="544068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.xml"/><Relationship Id="rId5" Type="http://schemas.openxmlformats.org/officeDocument/2006/relationships/image" Target="../media/image5.jpe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hyperlink" Target="http://www.seam-eng.com/" TargetMode="External"/><Relationship Id="rId4" Type="http://schemas.openxmlformats.org/officeDocument/2006/relationships/hyperlink" Target="mailto:info@seam-eng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8.jp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jpe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jp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100000">
              <a:schemeClr val="lt1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Documents_and_SettingszjamesMy_DocumentsWallpapers_curving_water_v2">
            <a:extLst>
              <a:ext uri="{FF2B5EF4-FFF2-40B4-BE49-F238E27FC236}">
                <a16:creationId xmlns:a16="http://schemas.microsoft.com/office/drawing/2014/main" id="{FF9B52A3-D657-45CF-B6B0-EDA26D2FE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8270D49-6A6F-4A31-8571-941BC42A29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6911" y="453326"/>
            <a:ext cx="4116289" cy="1093666"/>
          </a:xfrm>
          <a:prstGeom prst="rect">
            <a:avLst/>
          </a:prstGeom>
        </p:spPr>
      </p:pic>
      <p:pic>
        <p:nvPicPr>
          <p:cNvPr id="6" name="Picture 19">
            <a:extLst>
              <a:ext uri="{FF2B5EF4-FFF2-40B4-BE49-F238E27FC236}">
                <a16:creationId xmlns:a16="http://schemas.microsoft.com/office/drawing/2014/main" id="{7ADFD8FE-A4CA-41F7-8A61-DBB9C3412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5056" y="7212386"/>
            <a:ext cx="1601787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5">
            <a:extLst>
              <a:ext uri="{FF2B5EF4-FFF2-40B4-BE49-F238E27FC236}">
                <a16:creationId xmlns:a16="http://schemas.microsoft.com/office/drawing/2014/main" id="{F756FA52-EA1E-4B87-8DE4-31DDB3EF7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549" y="3792488"/>
            <a:ext cx="11737305" cy="2793145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it-IT" altLang="it-IT" sz="360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Analisi Tecnico-Economica di diverse</a:t>
            </a:r>
          </a:p>
          <a:p>
            <a:pPr algn="ctr" eaLnBrk="1" hangingPunct="1">
              <a:defRPr/>
            </a:pPr>
            <a:r>
              <a:rPr lang="it-IT" altLang="it-IT" sz="360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Tecnologie di Riduzione dei Fanghi</a:t>
            </a:r>
          </a:p>
          <a:p>
            <a:pPr algn="ctr" eaLnBrk="1" hangingPunct="1">
              <a:defRPr/>
            </a:pPr>
            <a:r>
              <a:rPr lang="it-IT" altLang="it-IT" sz="360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 avviare a Smaltimento</a:t>
            </a:r>
          </a:p>
          <a:p>
            <a:pPr algn="ctr" eaLnBrk="1" hangingPunct="1">
              <a:defRPr/>
            </a:pPr>
            <a:endParaRPr lang="it-IT" altLang="it-IT" sz="900" b="1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defRPr/>
            </a:pPr>
            <a:endParaRPr lang="it-IT" altLang="it-IT" sz="900" b="1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defRPr/>
            </a:pPr>
            <a:r>
              <a:rPr lang="it-IT" altLang="it-IT" sz="360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CAPEX E OPEX DEGLI INTERVENTI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CB8D30F-B72D-49EC-BED3-BFF2CED31445}"/>
              </a:ext>
            </a:extLst>
          </p:cNvPr>
          <p:cNvSpPr txBox="1"/>
          <p:nvPr/>
        </p:nvSpPr>
        <p:spPr>
          <a:xfrm>
            <a:off x="8155467" y="8883495"/>
            <a:ext cx="2700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</a:rPr>
              <a:t>Ing. Domiziano Ivan Basilico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4B98BD3-30C8-4F78-8557-C7451B98FA4E}"/>
              </a:ext>
            </a:extLst>
          </p:cNvPr>
          <p:cNvSpPr txBox="1"/>
          <p:nvPr/>
        </p:nvSpPr>
        <p:spPr>
          <a:xfrm>
            <a:off x="495549" y="2539456"/>
            <a:ext cx="11737305" cy="954107"/>
          </a:xfrm>
          <a:prstGeom prst="rect">
            <a:avLst/>
          </a:prstGeom>
          <a:noFill/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it-IT" sz="2800" b="1" dirty="0">
                <a:latin typeface="Verdana" panose="020B0604030504040204" pitchFamily="34" charset="0"/>
                <a:ea typeface="Verdana" panose="020B0604030504040204" pitchFamily="34" charset="0"/>
              </a:rPr>
              <a:t>IX Convegno di approfondimento</a:t>
            </a:r>
          </a:p>
          <a:p>
            <a:pPr algn="r"/>
            <a:r>
              <a:rPr lang="it-IT" sz="2800" dirty="0">
                <a:latin typeface="Verdana" panose="020B0604030504040204" pitchFamily="34" charset="0"/>
                <a:ea typeface="Verdana" panose="020B0604030504040204" pitchFamily="34" charset="0"/>
              </a:rPr>
              <a:t>25 Ottobre 2019</a:t>
            </a:r>
            <a:endParaRPr lang="it-IT" sz="2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A2B656C-DE47-4FC0-9046-DA7474DA2322}"/>
              </a:ext>
            </a:extLst>
          </p:cNvPr>
          <p:cNvSpPr txBox="1"/>
          <p:nvPr/>
        </p:nvSpPr>
        <p:spPr>
          <a:xfrm>
            <a:off x="10568396" y="8883495"/>
            <a:ext cx="2233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Verdana" panose="020B0604030504040204" pitchFamily="34" charset="0"/>
                <a:ea typeface="Verdana" panose="020B0604030504040204" pitchFamily="34" charset="0"/>
              </a:rPr>
              <a:t>Ing. Pietro Negro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F4391CE-E988-4B79-B29E-3122B5463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0225" y="310417"/>
            <a:ext cx="1302635" cy="1423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AB6AAE0E-63FB-4931-AD8D-F0A877CCE9D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940" b="93543" l="1543" r="99515">
                        <a14:foregroundMark x1="61199" y1="91444" x2="91093" y2="76903"/>
                        <a14:foregroundMark x1="91093" y1="76903" x2="79982" y2="41837"/>
                        <a14:foregroundMark x1="79982" y1="41837" x2="48457" y2="37953"/>
                        <a14:foregroundMark x1="48457" y1="37953" x2="67857" y2="8451"/>
                        <a14:foregroundMark x1="67857" y1="8451" x2="99603" y2="3937"/>
                        <a14:foregroundMark x1="99250" y1="21627" x2="97928" y2="87927"/>
                        <a14:foregroundMark x1="99603" y1="3937" x2="99295" y2="20367"/>
                        <a14:foregroundMark x1="97928" y1="87927" x2="67769" y2="93228"/>
                        <a14:foregroundMark x1="93474" y1="78583" x2="92240" y2="57638"/>
                        <a14:foregroundMark x1="94665" y1="99213" x2="93563" y2="80105"/>
                        <a14:foregroundMark x1="92240" y1="57638" x2="80776" y2="19685"/>
                        <a14:foregroundMark x1="80776" y1="19685" x2="99603" y2="2992"/>
                        <a14:foregroundMark x1="9744" y1="46719" x2="9744" y2="46719"/>
                        <a14:foregroundMark x1="7275" y1="45722" x2="7275" y2="48661"/>
                        <a14:foregroundMark x1="89947" y1="79475" x2="99427" y2="79475"/>
                        <a14:foregroundMark x1="66578" y1="93123" x2="68078" y2="92441"/>
                        <a14:backgroundMark x1="4145" y1="57218" x2="2249" y2="55486"/>
                        <a14:backgroundMark x1="2469" y1="62520" x2="1411" y2="56903"/>
                        <a14:backgroundMark x1="86508" y1="21785" x2="96164" y2="21627"/>
                        <a14:backgroundMark x1="96164" y1="21627" x2="93783" y2="21260"/>
                        <a14:backgroundMark x1="85714" y1="22047" x2="91711" y2="23360"/>
                        <a14:backgroundMark x1="91711" y1="23360" x2="99559" y2="20945"/>
                        <a14:backgroundMark x1="96737" y1="22047" x2="90608" y2="21995"/>
                        <a14:backgroundMark x1="90608" y1="21995" x2="95547" y2="21365"/>
                        <a14:backgroundMark x1="89286" y1="22520" x2="97840" y2="21050"/>
                        <a14:backgroundMark x1="1587" y1="55381" x2="2249" y2="57428"/>
                        <a14:backgroundMark x1="1984" y1="57060" x2="1852" y2="61260"/>
                        <a14:backgroundMark x1="19577" y1="69449" x2="19444" y2="66562"/>
                        <a14:backgroundMark x1="4894" y1="59633" x2="4189" y2="577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888013" y="7239407"/>
            <a:ext cx="1787060" cy="1501116"/>
          </a:xfrm>
          <a:prstGeom prst="rect">
            <a:avLst/>
          </a:prstGeom>
        </p:spPr>
      </p:pic>
      <p:pic>
        <p:nvPicPr>
          <p:cNvPr id="13" name="Picture 20" descr="C:\Users\Seam\Desktop\logo_comonext1.gif">
            <a:extLst>
              <a:ext uri="{FF2B5EF4-FFF2-40B4-BE49-F238E27FC236}">
                <a16:creationId xmlns:a16="http://schemas.microsoft.com/office/drawing/2014/main" id="{31CDF6D3-26C4-4C60-BC79-DD320D136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07" y="310417"/>
            <a:ext cx="1445899" cy="80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C9D3484F-8F8B-45DE-966A-5B3748716C95}"/>
              </a:ext>
            </a:extLst>
          </p:cNvPr>
          <p:cNvCxnSpPr>
            <a:cxnSpLocks/>
          </p:cNvCxnSpPr>
          <p:nvPr/>
        </p:nvCxnSpPr>
        <p:spPr bwMode="auto">
          <a:xfrm>
            <a:off x="11030985" y="192088"/>
            <a:ext cx="0" cy="1663211"/>
          </a:xfrm>
          <a:prstGeom prst="line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10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CD3C3034-32C5-4B3D-B727-39F4C6676001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04DB463-6330-43CA-BD4D-85B4A1335919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93D9373-CB08-44B4-A3E2-AC954BC0E5F7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3" name="Connettore diritto 13">
            <a:extLst>
              <a:ext uri="{FF2B5EF4-FFF2-40B4-BE49-F238E27FC236}">
                <a16:creationId xmlns:a16="http://schemas.microsoft.com/office/drawing/2014/main" id="{32E4496D-B3B5-40C1-A0D2-A82A53BD146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" name="Immagine 13">
            <a:extLst>
              <a:ext uri="{FF2B5EF4-FFF2-40B4-BE49-F238E27FC236}">
                <a16:creationId xmlns:a16="http://schemas.microsoft.com/office/drawing/2014/main" id="{C74C61FD-62F9-46F2-A94C-F473ACFFD2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A3AFB022-050D-46E1-901B-0A710902D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22">
            <a:extLst>
              <a:ext uri="{FF2B5EF4-FFF2-40B4-BE49-F238E27FC236}">
                <a16:creationId xmlns:a16="http://schemas.microsoft.com/office/drawing/2014/main" id="{8F9993B9-07CE-48C1-8EE8-022F37B59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875" y="1839258"/>
            <a:ext cx="11888589" cy="126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it-IT" sz="2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Tempo di </a:t>
            </a:r>
            <a:r>
              <a:rPr lang="it-IT" sz="2800" b="1" dirty="0" err="1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Payback</a:t>
            </a:r>
            <a:r>
              <a:rPr lang="it-IT" sz="2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I.R.R.</a:t>
            </a:r>
          </a:p>
          <a:p>
            <a:endParaRPr lang="it-IT" sz="2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 Box 15">
            <a:extLst>
              <a:ext uri="{FF2B5EF4-FFF2-40B4-BE49-F238E27FC236}">
                <a16:creationId xmlns:a16="http://schemas.microsoft.com/office/drawing/2014/main" id="{8288D208-DAEC-4659-9247-C60453322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DATI ECONOMICI E FINANZIARI</a:t>
            </a:r>
          </a:p>
        </p:txBody>
      </p:sp>
      <p:sp>
        <p:nvSpPr>
          <p:cNvPr id="16" name="CasellaDiTesto 2">
            <a:extLst>
              <a:ext uri="{FF2B5EF4-FFF2-40B4-BE49-F238E27FC236}">
                <a16:creationId xmlns:a16="http://schemas.microsoft.com/office/drawing/2014/main" id="{87D06A1A-0F87-4121-9F05-67CBCC2897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231" y="2707003"/>
            <a:ext cx="11279885" cy="548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600"/>
              </a:spcAft>
              <a:defRPr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Gli strumenti necessari alla valutazione del possibile acquisto sono:</a:t>
            </a:r>
          </a:p>
          <a:p>
            <a:pPr marL="285750" indent="-285750" algn="just" eaLnBrk="1" hangingPunct="1">
              <a:spcAft>
                <a:spcPts val="600"/>
              </a:spcAft>
              <a:buFontTx/>
              <a:buChar char="-"/>
              <a:defRPr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l’indice di redditività finanziaria (</a:t>
            </a:r>
            <a:r>
              <a:rPr lang="it-IT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I.R.R.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</a:p>
          <a:p>
            <a:pPr marL="285750" indent="-285750" algn="just" eaLnBrk="1" hangingPunct="1">
              <a:spcAft>
                <a:spcPts val="600"/>
              </a:spcAft>
              <a:buFontTx/>
              <a:buChar char="-"/>
              <a:defRPr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il tempo di ritorno dell’investimento iniziale (</a:t>
            </a:r>
            <a:r>
              <a:rPr lang="it-IT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Tempo di </a:t>
            </a:r>
            <a:r>
              <a:rPr lang="en-US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Payback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it-IT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algn="just" eaLnBrk="1" hangingPunct="1">
              <a:spcAft>
                <a:spcPts val="600"/>
              </a:spcAft>
              <a:defRPr/>
            </a:pPr>
            <a:endParaRPr lang="it-IT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Aft>
                <a:spcPts val="600"/>
              </a:spcAft>
              <a:defRPr/>
            </a:pPr>
            <a:r>
              <a:rPr lang="it-IT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I.R.R.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nternal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it-IT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ate of </a:t>
            </a:r>
            <a:r>
              <a:rPr lang="it-IT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eturn</a:t>
            </a:r>
          </a:p>
          <a:p>
            <a:pPr algn="just" eaLnBrk="1" hangingPunct="1">
              <a:spcAft>
                <a:spcPts val="600"/>
              </a:spcAft>
              <a:defRPr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Indice di redditività finanziaria di un flusso monetario. Nel caso di un investimento rappresenta il tasso annuale di ritorno effettivo che l’investimento genera; in termini tecnici rappresenta dunque il rendimento.</a:t>
            </a:r>
          </a:p>
          <a:p>
            <a:pPr algn="just" eaLnBrk="1" hangingPunct="1">
              <a:spcAft>
                <a:spcPts val="600"/>
              </a:spcAft>
              <a:defRPr/>
            </a:pPr>
            <a:endParaRPr lang="it-IT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Aft>
                <a:spcPts val="600"/>
              </a:spcAft>
              <a:defRPr/>
            </a:pPr>
            <a:r>
              <a:rPr lang="it-IT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Tempo di </a:t>
            </a:r>
            <a:r>
              <a:rPr lang="en-US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Payback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Aft>
                <a:spcPts val="600"/>
              </a:spcAft>
              <a:defRPr/>
            </a:pPr>
            <a:r>
              <a:rPr lang="it-IT" dirty="0">
                <a:latin typeface="Verdana" pitchFamily="34" charset="0"/>
                <a:ea typeface="Verdana" pitchFamily="34" charset="0"/>
                <a:cs typeface="Verdana" pitchFamily="34" charset="0"/>
              </a:rPr>
              <a:t>Tempo entro il quale il capitale investito viene recuperato attraverso i flussi finanziari netti generati. </a:t>
            </a:r>
          </a:p>
        </p:txBody>
      </p:sp>
    </p:spTree>
    <p:extLst>
      <p:ext uri="{BB962C8B-B14F-4D97-AF65-F5344CB8AC3E}">
        <p14:creationId xmlns:p14="http://schemas.microsoft.com/office/powerpoint/2010/main" val="1055103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2">
            <a:extLst>
              <a:ext uri="{FF2B5EF4-FFF2-40B4-BE49-F238E27FC236}">
                <a16:creationId xmlns:a16="http://schemas.microsoft.com/office/drawing/2014/main" id="{8F9993B9-07CE-48C1-8EE8-022F37B59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875" y="1839258"/>
            <a:ext cx="11888589" cy="126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it-IT" sz="2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Esempio grafico tempo di </a:t>
            </a:r>
            <a:r>
              <a:rPr lang="it-IT" sz="2800" b="1" dirty="0" err="1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Payback</a:t>
            </a:r>
            <a:endParaRPr lang="it-IT" sz="2800" b="1" dirty="0"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F52E3DA-92A4-4B3D-A864-EA02343428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1" b="-232"/>
          <a:stretch/>
        </p:blipFill>
        <p:spPr>
          <a:xfrm>
            <a:off x="1177967" y="3964725"/>
            <a:ext cx="11372807" cy="49517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11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CD3C3034-32C5-4B3D-B727-39F4C6676001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04DB463-6330-43CA-BD4D-85B4A1335919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93D9373-CB08-44B4-A3E2-AC954BC0E5F7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3" name="Connettore diritto 13">
            <a:extLst>
              <a:ext uri="{FF2B5EF4-FFF2-40B4-BE49-F238E27FC236}">
                <a16:creationId xmlns:a16="http://schemas.microsoft.com/office/drawing/2014/main" id="{32E4496D-B3B5-40C1-A0D2-A82A53BD146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" name="Immagine 13">
            <a:extLst>
              <a:ext uri="{FF2B5EF4-FFF2-40B4-BE49-F238E27FC236}">
                <a16:creationId xmlns:a16="http://schemas.microsoft.com/office/drawing/2014/main" id="{C74C61FD-62F9-46F2-A94C-F473ACFFD2A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A3AFB022-050D-46E1-901B-0A710902D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5A326C02-9B6F-4298-8A96-BEFE5E0C2049}"/>
              </a:ext>
            </a:extLst>
          </p:cNvPr>
          <p:cNvGrpSpPr/>
          <p:nvPr/>
        </p:nvGrpSpPr>
        <p:grpSpPr>
          <a:xfrm>
            <a:off x="420621" y="2472053"/>
            <a:ext cx="9505056" cy="4824531"/>
            <a:chOff x="136104" y="2424336"/>
            <a:chExt cx="9505056" cy="4824531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A026DBB8-B804-4131-A32C-D20D04A85D53}"/>
                </a:ext>
              </a:extLst>
            </p:cNvPr>
            <p:cNvSpPr/>
            <p:nvPr/>
          </p:nvSpPr>
          <p:spPr bwMode="auto">
            <a:xfrm>
              <a:off x="192340" y="2424336"/>
              <a:ext cx="9448820" cy="48245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grpSp>
          <p:nvGrpSpPr>
            <p:cNvPr id="2" name="Gruppo 1">
              <a:extLst>
                <a:ext uri="{FF2B5EF4-FFF2-40B4-BE49-F238E27FC236}">
                  <a16:creationId xmlns:a16="http://schemas.microsoft.com/office/drawing/2014/main" id="{B25EF32B-65D8-49C2-9EB4-B0FBC9601375}"/>
                </a:ext>
              </a:extLst>
            </p:cNvPr>
            <p:cNvGrpSpPr/>
            <p:nvPr/>
          </p:nvGrpSpPr>
          <p:grpSpPr>
            <a:xfrm>
              <a:off x="136104" y="2448627"/>
              <a:ext cx="9433048" cy="4679545"/>
              <a:chOff x="731310" y="2907176"/>
              <a:chExt cx="11377264" cy="5768535"/>
            </a:xfrm>
            <a:solidFill>
              <a:schemeClr val="bg1"/>
            </a:solidFill>
          </p:grpSpPr>
          <p:sp>
            <p:nvSpPr>
              <p:cNvPr id="17" name="Text Box 15">
                <a:extLst>
                  <a:ext uri="{FF2B5EF4-FFF2-40B4-BE49-F238E27FC236}">
                    <a16:creationId xmlns:a16="http://schemas.microsoft.com/office/drawing/2014/main" id="{527F6A44-63AA-405B-AA1D-F75FE4FEF1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64297" y="2907176"/>
                <a:ext cx="9577063" cy="49301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272" tIns="45636" rIns="91272" bIns="45636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/>
                <a:r>
                  <a:rPr lang="en-US" altLang="it-IT" sz="2000" b="1" dirty="0">
                    <a:solidFill>
                      <a:srgbClr val="27A091"/>
                    </a:solidFill>
                    <a:highlight>
                      <a:srgbClr val="F4FAFA"/>
                    </a:highlight>
                    <a:latin typeface="Verdana" panose="020B0604030504040204" pitchFamily="34" charset="0"/>
                  </a:rPr>
                  <a:t>INCENERIMENTO A LETTO FLUIDO</a:t>
                </a:r>
              </a:p>
            </p:txBody>
          </p:sp>
          <p:graphicFrame>
            <p:nvGraphicFramePr>
              <p:cNvPr id="19" name="Chart 9">
                <a:extLst>
                  <a:ext uri="{FF2B5EF4-FFF2-40B4-BE49-F238E27FC236}">
                    <a16:creationId xmlns:a16="http://schemas.microsoft.com/office/drawing/2014/main" id="{BE8E3C57-A909-4C8E-B7B7-1D1FAB82B971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1981336"/>
                  </p:ext>
                </p:extLst>
              </p:nvPr>
            </p:nvGraphicFramePr>
            <p:xfrm>
              <a:off x="731310" y="3216425"/>
              <a:ext cx="11377264" cy="545928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</p:grpSp>
      </p:grpSp>
      <p:sp>
        <p:nvSpPr>
          <p:cNvPr id="20" name="Text Box 15">
            <a:extLst>
              <a:ext uri="{FF2B5EF4-FFF2-40B4-BE49-F238E27FC236}">
                <a16:creationId xmlns:a16="http://schemas.microsoft.com/office/drawing/2014/main" id="{8288D208-DAEC-4659-9247-C60453322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DATI ECONOMICI E FINANZIARI</a:t>
            </a:r>
          </a:p>
        </p:txBody>
      </p:sp>
    </p:spTree>
    <p:extLst>
      <p:ext uri="{BB962C8B-B14F-4D97-AF65-F5344CB8AC3E}">
        <p14:creationId xmlns:p14="http://schemas.microsoft.com/office/powerpoint/2010/main" val="22875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12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75FA83BA-56A6-4C04-881D-FCB3C7B76B40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F92DA0D-7802-415E-8C9F-59D5C2D72716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85617E8D-629C-46A9-A55C-F21615143206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1" name="Connettore diritto 13">
            <a:extLst>
              <a:ext uri="{FF2B5EF4-FFF2-40B4-BE49-F238E27FC236}">
                <a16:creationId xmlns:a16="http://schemas.microsoft.com/office/drawing/2014/main" id="{E470CC2E-9C0A-44A9-A418-94CDE42B46F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2" name="Immagine 21">
            <a:extLst>
              <a:ext uri="{FF2B5EF4-FFF2-40B4-BE49-F238E27FC236}">
                <a16:creationId xmlns:a16="http://schemas.microsoft.com/office/drawing/2014/main" id="{62A45651-26F1-41EF-92D9-39E5C048ECF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454D0B4C-4368-4473-B3AD-A872BB848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15">
            <a:extLst>
              <a:ext uri="{FF2B5EF4-FFF2-40B4-BE49-F238E27FC236}">
                <a16:creationId xmlns:a16="http://schemas.microsoft.com/office/drawing/2014/main" id="{7688931A-192D-4077-8C9E-3271E1225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CONFRONTO SCENARI</a:t>
            </a:r>
          </a:p>
        </p:txBody>
      </p:sp>
      <p:graphicFrame>
        <p:nvGraphicFramePr>
          <p:cNvPr id="25" name="Tabella 24">
            <a:extLst>
              <a:ext uri="{FF2B5EF4-FFF2-40B4-BE49-F238E27FC236}">
                <a16:creationId xmlns:a16="http://schemas.microsoft.com/office/drawing/2014/main" id="{5722D784-76DA-43CC-9253-22F044EFF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76923"/>
              </p:ext>
            </p:extLst>
          </p:nvPr>
        </p:nvGraphicFramePr>
        <p:xfrm>
          <a:off x="640160" y="2073009"/>
          <a:ext cx="11521279" cy="4308887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750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2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8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9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48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54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39359">
                <a:tc gridSpan="6">
                  <a:txBody>
                    <a:bodyPr/>
                    <a:lstStyle/>
                    <a:p>
                      <a:pPr algn="ctr"/>
                      <a:r>
                        <a:rPr lang="it-IT" sz="2800" b="1" cap="none" spc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 DI SIMULAZIONE</a:t>
                      </a:r>
                      <a:endParaRPr lang="it-IT" sz="2800" b="1" cap="none" spc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2000" dirty="0">
                        <a:ln w="6350">
                          <a:solidFill>
                            <a:schemeClr val="tx1"/>
                          </a:solidFill>
                        </a:ln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2000" dirty="0">
                        <a:ln w="6350">
                          <a:solidFill>
                            <a:schemeClr val="tx1"/>
                          </a:solidFill>
                        </a:ln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804"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Tecnologia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CAPEX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OPEX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I.R.R.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Tempo di </a:t>
                      </a:r>
                      <a:r>
                        <a:rPr lang="en-US" sz="1800" b="1" cap="none" spc="0" noProof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Payback</a:t>
                      </a:r>
                      <a:endParaRPr lang="en-US" sz="1800" b="1" cap="none" spc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7362">
                <a:tc>
                  <a:txBody>
                    <a:bodyPr/>
                    <a:lstStyle/>
                    <a:p>
                      <a:pPr algn="ctr"/>
                      <a:r>
                        <a:rPr lang="it-IT" sz="1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 </a:t>
                      </a:r>
                      <a:r>
                        <a:rPr lang="it-IT" sz="2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endParaRPr lang="it-IT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</a:rPr>
                        <a:t>Lisi Cellulare – Dosaggio Ossidante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1.500.000 €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3.600.000 </a:t>
                      </a:r>
                      <a:r>
                        <a:rPr lang="it-IT" sz="2000" b="0" cap="none" spc="0" dirty="0">
                          <a:ln>
                            <a:noFill/>
                          </a:ln>
                          <a:effectLst/>
                        </a:rPr>
                        <a:t>€/anno</a:t>
                      </a:r>
                      <a:endParaRPr lang="it-IT" sz="20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26,8 %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5,8 anni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7362">
                <a:tc>
                  <a:txBody>
                    <a:bodyPr/>
                    <a:lstStyle/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 </a:t>
                      </a:r>
                      <a:r>
                        <a:rPr lang="it-IT" sz="2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it-IT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</a:rPr>
                        <a:t>Essiccamento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4.800.000 €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baseline="0" dirty="0">
                          <a:ln>
                            <a:noFill/>
                          </a:ln>
                          <a:effectLst/>
                        </a:rPr>
                        <a:t>2.700.000 </a:t>
                      </a:r>
                      <a:r>
                        <a:rPr lang="it-IT" sz="2000" b="0" cap="none" spc="0" dirty="0">
                          <a:ln>
                            <a:noFill/>
                          </a:ln>
                          <a:effectLst/>
                        </a:rPr>
                        <a:t>€/anno</a:t>
                      </a:r>
                      <a:endParaRPr lang="it-IT" sz="20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29,5 %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5,5 anni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7362">
                <a:tc>
                  <a:txBody>
                    <a:bodyPr/>
                    <a:lstStyle/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 </a:t>
                      </a:r>
                      <a:r>
                        <a:rPr lang="it-IT" sz="2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endParaRPr lang="it-IT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</a:rPr>
                        <a:t>Ispessitore Dinamico</a:t>
                      </a:r>
                    </a:p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</a:rPr>
                        <a:t>+ Digestione Anaerobica </a:t>
                      </a:r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*</a:t>
                      </a:r>
                      <a:endParaRPr lang="it-IT" sz="1800" b="1" cap="none" spc="0" dirty="0">
                        <a:ln>
                          <a:noFill/>
                        </a:ln>
                        <a:effectLst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5.000.000 €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2.800.000 </a:t>
                      </a:r>
                      <a:r>
                        <a:rPr lang="it-IT" sz="2000" b="0" cap="none" spc="0" dirty="0">
                          <a:ln>
                            <a:noFill/>
                          </a:ln>
                          <a:effectLst/>
                        </a:rPr>
                        <a:t>€/anno</a:t>
                      </a:r>
                      <a:endParaRPr lang="it-IT" sz="20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24,1 %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6,3 anni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7362">
                <a:tc>
                  <a:txBody>
                    <a:bodyPr/>
                    <a:lstStyle/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 </a:t>
                      </a:r>
                      <a:r>
                        <a:rPr lang="it-IT" sz="2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it-IT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</a:rPr>
                        <a:t>Incenerimento</a:t>
                      </a:r>
                    </a:p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</a:rPr>
                        <a:t>a letto fluido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10.600.000</a:t>
                      </a:r>
                      <a:r>
                        <a:rPr lang="it-IT" sz="2000" b="1" cap="none" spc="0" baseline="0" dirty="0">
                          <a:ln>
                            <a:noFill/>
                          </a:ln>
                          <a:effectLst/>
                        </a:rPr>
                        <a:t> €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1.300.000 </a:t>
                      </a:r>
                      <a:r>
                        <a:rPr lang="it-IT" sz="2000" b="0" cap="none" spc="0" dirty="0">
                          <a:ln>
                            <a:noFill/>
                          </a:ln>
                          <a:effectLst/>
                        </a:rPr>
                        <a:t>€/anno</a:t>
                      </a:r>
                      <a:endParaRPr lang="it-IT" sz="20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25,4 %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5,9 anni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" name="Freccia destra con strisce 10">
            <a:extLst>
              <a:ext uri="{FF2B5EF4-FFF2-40B4-BE49-F238E27FC236}">
                <a16:creationId xmlns:a16="http://schemas.microsoft.com/office/drawing/2014/main" id="{01E712BC-FDEC-4036-A8C7-E2359BA61112}"/>
              </a:ext>
            </a:extLst>
          </p:cNvPr>
          <p:cNvSpPr/>
          <p:nvPr/>
        </p:nvSpPr>
        <p:spPr bwMode="auto">
          <a:xfrm rot="5400000">
            <a:off x="7876964" y="6354709"/>
            <a:ext cx="1656184" cy="2160240"/>
          </a:xfrm>
          <a:prstGeom prst="striped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57896852-8BEF-44C7-8D87-B8E803F8A029}"/>
              </a:ext>
            </a:extLst>
          </p:cNvPr>
          <p:cNvSpPr txBox="1"/>
          <p:nvPr/>
        </p:nvSpPr>
        <p:spPr>
          <a:xfrm>
            <a:off x="424136" y="6543619"/>
            <a:ext cx="69127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/>
            <a:r>
              <a:rPr lang="it-IT" sz="2800" dirty="0"/>
              <a:t>*</a:t>
            </a:r>
            <a:r>
              <a:rPr lang="it-IT" sz="2000" dirty="0"/>
              <a:t> </a:t>
            </a:r>
            <a:r>
              <a:rPr lang="it-IT" dirty="0"/>
              <a:t>mancanza della sedimentazione primaria e SRT lunghi comportano bassa produzione di Biogas – fango già stabilizzato</a:t>
            </a:r>
          </a:p>
          <a:p>
            <a:endParaRPr lang="it-IT" sz="2000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3E7399E-14F5-46BB-9A30-E9AB4496A5AD}"/>
              </a:ext>
            </a:extLst>
          </p:cNvPr>
          <p:cNvSpPr txBox="1"/>
          <p:nvPr/>
        </p:nvSpPr>
        <p:spPr>
          <a:xfrm>
            <a:off x="4493576" y="8313138"/>
            <a:ext cx="79674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>
              <a:defRPr sz="24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defRPr>
            </a:lvl1pPr>
          </a:lstStyle>
          <a:p>
            <a:r>
              <a:rPr lang="it-IT" dirty="0"/>
              <a:t>Non tutte queste soluzioni sono però «definitive»…</a:t>
            </a:r>
          </a:p>
        </p:txBody>
      </p:sp>
    </p:spTree>
    <p:extLst>
      <p:ext uri="{BB962C8B-B14F-4D97-AF65-F5344CB8AC3E}">
        <p14:creationId xmlns:p14="http://schemas.microsoft.com/office/powerpoint/2010/main" val="367077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13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75FA83BA-56A6-4C04-881D-FCB3C7B76B40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F92DA0D-7802-415E-8C9F-59D5C2D72716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85617E8D-629C-46A9-A55C-F21615143206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1" name="Connettore diritto 13">
            <a:extLst>
              <a:ext uri="{FF2B5EF4-FFF2-40B4-BE49-F238E27FC236}">
                <a16:creationId xmlns:a16="http://schemas.microsoft.com/office/drawing/2014/main" id="{E470CC2E-9C0A-44A9-A418-94CDE42B46F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2" name="Immagine 21">
            <a:extLst>
              <a:ext uri="{FF2B5EF4-FFF2-40B4-BE49-F238E27FC236}">
                <a16:creationId xmlns:a16="http://schemas.microsoft.com/office/drawing/2014/main" id="{62A45651-26F1-41EF-92D9-39E5C048ECF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454D0B4C-4368-4473-B3AD-A872BB848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15">
            <a:extLst>
              <a:ext uri="{FF2B5EF4-FFF2-40B4-BE49-F238E27FC236}">
                <a16:creationId xmlns:a16="http://schemas.microsoft.com/office/drawing/2014/main" id="{7688931A-192D-4077-8C9E-3271E1225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CONFRONTO SCENARI</a:t>
            </a:r>
          </a:p>
        </p:txBody>
      </p:sp>
      <p:graphicFrame>
        <p:nvGraphicFramePr>
          <p:cNvPr id="25" name="Tabella 24">
            <a:extLst>
              <a:ext uri="{FF2B5EF4-FFF2-40B4-BE49-F238E27FC236}">
                <a16:creationId xmlns:a16="http://schemas.microsoft.com/office/drawing/2014/main" id="{5722D784-76DA-43CC-9253-22F044EFF9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477885"/>
              </p:ext>
            </p:extLst>
          </p:nvPr>
        </p:nvGraphicFramePr>
        <p:xfrm>
          <a:off x="640160" y="2073009"/>
          <a:ext cx="11521109" cy="661602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750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3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272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9359">
                <a:tc gridSpan="3">
                  <a:txBody>
                    <a:bodyPr/>
                    <a:lstStyle/>
                    <a:p>
                      <a:pPr algn="ctr"/>
                      <a:r>
                        <a:rPr lang="it-IT" sz="2800" b="1" cap="none" spc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 DI SIMULAZIONE</a:t>
                      </a:r>
                      <a:endParaRPr lang="it-IT" sz="2800" b="1" cap="none" spc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Tecnologia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Aspetti extraeconomici</a:t>
                      </a:r>
                      <a:endParaRPr lang="it-IT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it-IT" sz="1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 </a:t>
                      </a:r>
                      <a:r>
                        <a:rPr lang="it-IT" sz="2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endParaRPr lang="it-IT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Lisi Cellulare – Dosaggio Ossidante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indent="0" algn="l"/>
                      <a:r>
                        <a:rPr lang="it-IT" sz="26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itchFamily="34" charset="0"/>
                          <a:cs typeface="+mn-cs"/>
                        </a:rPr>
                        <a:t>Complessa gestione operativa del processo.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0120">
                <a:tc>
                  <a:txBody>
                    <a:bodyPr/>
                    <a:lstStyle/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 </a:t>
                      </a:r>
                      <a:r>
                        <a:rPr lang="it-IT" sz="2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it-IT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Essiccamento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5113" indent="0" algn="l"/>
                      <a:r>
                        <a:rPr lang="it-IT" sz="2600" cap="none" spc="0" dirty="0">
                          <a:ln>
                            <a:noFill/>
                          </a:ln>
                          <a:effectLst/>
                          <a:latin typeface="+mn-lt"/>
                          <a:ea typeface="Verdana" panose="020B0604030504040204" pitchFamily="34" charset="0"/>
                        </a:rPr>
                        <a:t>Da considerare la sensibilità alla ricettività del fango essiccato e la complessità di gestione dello stesso.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9776">
                <a:tc>
                  <a:txBody>
                    <a:bodyPr/>
                    <a:lstStyle/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 </a:t>
                      </a:r>
                      <a:r>
                        <a:rPr lang="it-IT" sz="2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endParaRPr lang="it-IT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Ispessitore Dinamico</a:t>
                      </a:r>
                    </a:p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+ Digestione Anaerobica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5113" indent="0" algn="l"/>
                      <a:r>
                        <a:rPr lang="it-IT" sz="26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itchFamily="34" charset="0"/>
                          <a:cs typeface="+mn-cs"/>
                        </a:rPr>
                        <a:t>È necessario un accurato bilancio di materia ed energia per valutare il biogas prodotto sulla base del tipo di fango trattato (primario, età del fango secondario, etc)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35928">
                <a:tc>
                  <a:txBody>
                    <a:bodyPr/>
                    <a:lstStyle/>
                    <a:p>
                      <a:pPr marL="0" marR="0" indent="0" algn="ctr" defTabSz="12764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SCENARIO </a:t>
                      </a:r>
                      <a:r>
                        <a:rPr lang="it-IT" sz="2800" cap="none" spc="0" dirty="0">
                          <a:ln>
                            <a:noFill/>
                          </a:ln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it-IT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Incenerimento</a:t>
                      </a:r>
                    </a:p>
                    <a:p>
                      <a:pPr algn="ctr"/>
                      <a:r>
                        <a:rPr lang="it-IT" sz="2000" b="1" cap="none" spc="0" dirty="0">
                          <a:ln>
                            <a:noFill/>
                          </a:ln>
                          <a:effectLst/>
                        </a:rPr>
                        <a:t>a letto fluido</a:t>
                      </a:r>
                      <a:endParaRPr lang="it-IT" sz="20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5113" indent="-265113" algn="l">
                        <a:buFont typeface="Arial" panose="020B0604020202020204" pitchFamily="34" charset="0"/>
                        <a:buChar char="•"/>
                      </a:pPr>
                      <a:r>
                        <a:rPr lang="it-IT" sz="26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itchFamily="34" charset="0"/>
                          <a:cs typeface="+mn-cs"/>
                        </a:rPr>
                        <a:t>Utilizzo di una soluzione tecnologica poco conosciuta in Italia.</a:t>
                      </a:r>
                    </a:p>
                    <a:p>
                      <a:pPr marL="265113" indent="-265113" algn="l">
                        <a:buFont typeface="Arial" panose="020B0604020202020204" pitchFamily="34" charset="0"/>
                        <a:buChar char="•"/>
                      </a:pPr>
                      <a:r>
                        <a:rPr lang="it-IT" sz="26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Verdana" pitchFamily="34" charset="0"/>
                          <a:cs typeface="+mn-cs"/>
                        </a:rPr>
                        <a:t>Complessa gestione dell’impatto «sociale».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007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E3432CE9-79C8-4647-92DF-5BD80ABA6A8B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D498217D-609B-4C79-884A-C1B0340D8C64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D158242-EB34-4B5B-8AC3-857CA63A0BDB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5" name="Connettore diritto 13">
            <a:extLst>
              <a:ext uri="{FF2B5EF4-FFF2-40B4-BE49-F238E27FC236}">
                <a16:creationId xmlns:a16="http://schemas.microsoft.com/office/drawing/2014/main" id="{62FA628A-B949-472E-BFDC-AEE734D2F31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60D57683-21F1-4C7C-9FFC-9E9BD5159D4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273F5CCA-ADA1-400B-B951-0E4F2D39D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5">
            <a:extLst>
              <a:ext uri="{FF2B5EF4-FFF2-40B4-BE49-F238E27FC236}">
                <a16:creationId xmlns:a16="http://schemas.microsoft.com/office/drawing/2014/main" id="{621EE83F-3D57-4A79-A8F9-426C66113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5"/>
            <a:ext cx="9937104" cy="79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CO-DIGESTIONE CON FORSU E</a:t>
            </a:r>
          </a:p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ALTRE MATRICI ORGANICHE</a:t>
            </a:r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3B219267-BC79-4637-A99A-6FF7EA4D90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568571"/>
              </p:ext>
            </p:extLst>
          </p:nvPr>
        </p:nvGraphicFramePr>
        <p:xfrm>
          <a:off x="6616824" y="1930481"/>
          <a:ext cx="5544444" cy="260289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772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22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9779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PRO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CONS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/>
                        <a:t>Forte ri</a:t>
                      </a:r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</a:t>
                      </a:r>
                      <a:r>
                        <a:rPr lang="it-IT" sz="2000" b="1" dirty="0"/>
                        <a:t>zione fanghi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/>
                        <a:t>Tempi </a:t>
                      </a:r>
                      <a:r>
                        <a:rPr lang="it-IT" sz="2000" b="1" dirty="0" err="1"/>
                        <a:t>permitting</a:t>
                      </a:r>
                      <a:r>
                        <a:rPr lang="it-IT" sz="2000" b="1" dirty="0"/>
                        <a:t> lunghi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Possibilità recupero materiale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CAPEX rilevanti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marL="0" marR="0" lvl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Possibilità recupero energia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0773969"/>
                  </a:ext>
                </a:extLst>
              </a:tr>
            </a:tbl>
          </a:graphicData>
        </a:graphic>
      </p:graphicFrame>
      <p:pic>
        <p:nvPicPr>
          <p:cNvPr id="31" name="Immagine 30">
            <a:extLst>
              <a:ext uri="{FF2B5EF4-FFF2-40B4-BE49-F238E27FC236}">
                <a16:creationId xmlns:a16="http://schemas.microsoft.com/office/drawing/2014/main" id="{F56587F0-865C-4CBB-8608-8BC5F4A3EB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506071"/>
            <a:ext cx="7467974" cy="5448389"/>
          </a:xfrm>
          <a:prstGeom prst="rect">
            <a:avLst/>
          </a:prstGeom>
        </p:spPr>
      </p:pic>
      <p:grpSp>
        <p:nvGrpSpPr>
          <p:cNvPr id="12" name="Gruppo 11">
            <a:extLst>
              <a:ext uri="{FF2B5EF4-FFF2-40B4-BE49-F238E27FC236}">
                <a16:creationId xmlns:a16="http://schemas.microsoft.com/office/drawing/2014/main" id="{559408A3-91BF-424A-AA01-A146784170F1}"/>
              </a:ext>
            </a:extLst>
          </p:cNvPr>
          <p:cNvGrpSpPr/>
          <p:nvPr/>
        </p:nvGrpSpPr>
        <p:grpSpPr>
          <a:xfrm>
            <a:off x="424136" y="8256984"/>
            <a:ext cx="6408712" cy="843371"/>
            <a:chOff x="424136" y="8285124"/>
            <a:chExt cx="6408712" cy="843371"/>
          </a:xfrm>
        </p:grpSpPr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BBFE5FE5-9C97-4908-B888-B64D84BCAD0D}"/>
                </a:ext>
              </a:extLst>
            </p:cNvPr>
            <p:cNvSpPr txBox="1"/>
            <p:nvPr/>
          </p:nvSpPr>
          <p:spPr>
            <a:xfrm>
              <a:off x="1419198" y="8297498"/>
              <a:ext cx="5413650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>
              <a:defPPr>
                <a:defRPr lang="it-IT"/>
              </a:defPPr>
              <a:lvl1pPr>
                <a:defRPr sz="240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it-IT" sz="1800" b="1" dirty="0"/>
                <a:t>Possibilità di utilizzo di diverse matrici organiche ad esempio alghe, miele, succhi di frutta, siero di latte…</a:t>
              </a:r>
            </a:p>
          </p:txBody>
        </p:sp>
        <p:pic>
          <p:nvPicPr>
            <p:cNvPr id="34" name="Elemento grafico 33" descr="Segno di spunta">
              <a:extLst>
                <a:ext uri="{FF2B5EF4-FFF2-40B4-BE49-F238E27FC236}">
                  <a16:creationId xmlns:a16="http://schemas.microsoft.com/office/drawing/2014/main" id="{C0AAA541-0D5F-4BF4-AD81-BC38818D1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24136" y="8285124"/>
              <a:ext cx="786018" cy="78601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18A9A818-5AEB-45E7-8999-5DADF30CC9A7}"/>
              </a:ext>
            </a:extLst>
          </p:cNvPr>
          <p:cNvGrpSpPr/>
          <p:nvPr/>
        </p:nvGrpSpPr>
        <p:grpSpPr>
          <a:xfrm>
            <a:off x="7836412" y="5376664"/>
            <a:ext cx="4666926" cy="3512392"/>
            <a:chOff x="7768952" y="5664696"/>
            <a:chExt cx="4305476" cy="3240360"/>
          </a:xfrm>
        </p:grpSpPr>
        <p:sp>
          <p:nvSpPr>
            <p:cNvPr id="11" name="Connettore pagina esterna 10">
              <a:extLst>
                <a:ext uri="{FF2B5EF4-FFF2-40B4-BE49-F238E27FC236}">
                  <a16:creationId xmlns:a16="http://schemas.microsoft.com/office/drawing/2014/main" id="{332FC562-5F77-4379-9939-FEAE6C8A3576}"/>
                </a:ext>
              </a:extLst>
            </p:cNvPr>
            <p:cNvSpPr/>
            <p:nvPr/>
          </p:nvSpPr>
          <p:spPr>
            <a:xfrm>
              <a:off x="7768952" y="5664696"/>
              <a:ext cx="4305476" cy="3240360"/>
            </a:xfrm>
            <a:prstGeom prst="flowChartOffpageConnector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tIns="144000" rtlCol="0" anchor="ctr"/>
            <a:lstStyle/>
            <a:p>
              <a:pPr algn="ctr"/>
              <a:r>
                <a:rPr lang="it-IT" b="1" dirty="0">
                  <a:latin typeface="Verdana" panose="020B0604030504040204" pitchFamily="34" charset="0"/>
                  <a:ea typeface="Verdana" panose="020B0604030504040204" pitchFamily="34" charset="0"/>
                </a:rPr>
                <a:t>RISULTATO:</a:t>
              </a:r>
            </a:p>
            <a:p>
              <a:pPr algn="ctr"/>
              <a:r>
                <a:rPr lang="it-IT" dirty="0">
                  <a:latin typeface="Verdana" panose="020B0604030504040204" pitchFamily="34" charset="0"/>
                  <a:ea typeface="Verdana" panose="020B0604030504040204" pitchFamily="34" charset="0"/>
                </a:rPr>
                <a:t>Riduzione volume di fanghi di</a:t>
              </a:r>
            </a:p>
            <a:p>
              <a:pPr algn="ctr"/>
              <a:r>
                <a:rPr lang="it-IT" sz="2800" b="1" dirty="0">
                  <a:latin typeface="Verdana" panose="020B0604030504040204" pitchFamily="34" charset="0"/>
                  <a:ea typeface="Verdana" panose="020B0604030504040204" pitchFamily="34" charset="0"/>
                </a:rPr>
                <a:t>10 ÷ 12 volte </a:t>
              </a:r>
              <a:r>
                <a:rPr lang="it-IT" dirty="0">
                  <a:latin typeface="Verdana" panose="020B0604030504040204" pitchFamily="34" charset="0"/>
                  <a:ea typeface="Verdana" panose="020B0604030504040204" pitchFamily="34" charset="0"/>
                </a:rPr>
                <a:t>rispetto al fango disidratato</a:t>
              </a:r>
            </a:p>
            <a:p>
              <a:pPr algn="ctr"/>
              <a:r>
                <a:rPr lang="it-IT" sz="2800" b="1" dirty="0">
                  <a:latin typeface="Verdana" panose="020B0604030504040204" pitchFamily="34" charset="0"/>
                  <a:ea typeface="Verdana" panose="020B0604030504040204" pitchFamily="34" charset="0"/>
                </a:rPr>
                <a:t>+</a:t>
              </a:r>
            </a:p>
            <a:p>
              <a:pPr algn="ctr"/>
              <a:r>
                <a:rPr lang="it-IT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GESTIONE FORSU E RECUPERO ENERGIA</a:t>
              </a:r>
            </a:p>
          </p:txBody>
        </p:sp>
        <p:pic>
          <p:nvPicPr>
            <p:cNvPr id="35" name="Elemento grafico 34" descr="Segno di spunta">
              <a:extLst>
                <a:ext uri="{FF2B5EF4-FFF2-40B4-BE49-F238E27FC236}">
                  <a16:creationId xmlns:a16="http://schemas.microsoft.com/office/drawing/2014/main" id="{00D9087C-0F26-4889-B0EE-D93E650BD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943541" y="6727593"/>
              <a:ext cx="786018" cy="78601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43651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E3432CE9-79C8-4647-92DF-5BD80ABA6A8B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D498217D-609B-4C79-884A-C1B0340D8C64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D158242-EB34-4B5B-8AC3-857CA63A0BDB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5" name="Connettore diritto 13">
            <a:extLst>
              <a:ext uri="{FF2B5EF4-FFF2-40B4-BE49-F238E27FC236}">
                <a16:creationId xmlns:a16="http://schemas.microsoft.com/office/drawing/2014/main" id="{62FA628A-B949-472E-BFDC-AEE734D2F31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Immagine 5">
            <a:extLst>
              <a:ext uri="{FF2B5EF4-FFF2-40B4-BE49-F238E27FC236}">
                <a16:creationId xmlns:a16="http://schemas.microsoft.com/office/drawing/2014/main" id="{60D57683-21F1-4C7C-9FFC-9E9BD5159D4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273F5CCA-ADA1-400B-B951-0E4F2D39D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5">
            <a:extLst>
              <a:ext uri="{FF2B5EF4-FFF2-40B4-BE49-F238E27FC236}">
                <a16:creationId xmlns:a16="http://schemas.microsoft.com/office/drawing/2014/main" id="{621EE83F-3D57-4A79-A8F9-426C66113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CONCLUSIONI</a:t>
            </a:r>
          </a:p>
        </p:txBody>
      </p:sp>
      <p:sp>
        <p:nvSpPr>
          <p:cNvPr id="9" name="CasellaDiTesto 2">
            <a:extLst>
              <a:ext uri="{FF2B5EF4-FFF2-40B4-BE49-F238E27FC236}">
                <a16:creationId xmlns:a16="http://schemas.microsoft.com/office/drawing/2014/main" id="{501A9116-8935-4BB6-835B-E2BA6E7BF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822" y="1929934"/>
            <a:ext cx="12148951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it-IT"/>
            </a:defPPr>
            <a:lvl1pPr eaLnBrk="1" hangingPunct="1">
              <a:spcAft>
                <a:spcPts val="600"/>
              </a:spcAft>
              <a:defRPr sz="2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defRPr sz="2400"/>
            </a:lvl2pPr>
            <a:lvl3pPr marL="1143000" indent="-228600">
              <a:defRPr sz="2400"/>
            </a:lvl3pPr>
            <a:lvl4pPr marL="1600200" indent="-228600">
              <a:defRPr sz="2400"/>
            </a:lvl4pPr>
            <a:lvl5pPr marL="2057400" indent="-228600">
              <a:defRPr sz="24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it-IT" sz="2400" dirty="0"/>
              <a:t>In base alla tipologia di impianto e di fanghi si prospettano diverse soluzioni:</a:t>
            </a:r>
            <a:endParaRPr lang="it-IT" sz="2400" b="1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07045CCB-89F2-46E4-877B-48BD814292E7}"/>
              </a:ext>
            </a:extLst>
          </p:cNvPr>
          <p:cNvGrpSpPr/>
          <p:nvPr/>
        </p:nvGrpSpPr>
        <p:grpSpPr>
          <a:xfrm>
            <a:off x="748172" y="3752557"/>
            <a:ext cx="11305256" cy="5008483"/>
            <a:chOff x="748172" y="3953738"/>
            <a:chExt cx="10117125" cy="4428976"/>
          </a:xfrm>
        </p:grpSpPr>
        <p:graphicFrame>
          <p:nvGraphicFramePr>
            <p:cNvPr id="10" name="Diagramma 9">
              <a:extLst>
                <a:ext uri="{FF2B5EF4-FFF2-40B4-BE49-F238E27FC236}">
                  <a16:creationId xmlns:a16="http://schemas.microsoft.com/office/drawing/2014/main" id="{83437C4C-BF31-4352-A732-FEEEF70B1F8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48285929"/>
                </p:ext>
              </p:extLst>
            </p:nvPr>
          </p:nvGraphicFramePr>
          <p:xfrm>
            <a:off x="748172" y="3953738"/>
            <a:ext cx="6264696" cy="44289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graphicFrame>
          <p:nvGraphicFramePr>
            <p:cNvPr id="11" name="Diagramma 10">
              <a:extLst>
                <a:ext uri="{FF2B5EF4-FFF2-40B4-BE49-F238E27FC236}">
                  <a16:creationId xmlns:a16="http://schemas.microsoft.com/office/drawing/2014/main" id="{A14E6CB0-0442-4CF0-A1D9-29CCA1DE65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17408954"/>
                </p:ext>
              </p:extLst>
            </p:nvPr>
          </p:nvGraphicFramePr>
          <p:xfrm>
            <a:off x="7336905" y="3953738"/>
            <a:ext cx="3528392" cy="44289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</p:grpSp>
      <p:sp>
        <p:nvSpPr>
          <p:cNvPr id="12" name="CasellaDiTesto 2">
            <a:extLst>
              <a:ext uri="{FF2B5EF4-FFF2-40B4-BE49-F238E27FC236}">
                <a16:creationId xmlns:a16="http://schemas.microsoft.com/office/drawing/2014/main" id="{5E5AA326-FAA4-4071-9CE4-0CAB19659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172" y="2814717"/>
            <a:ext cx="3717898" cy="76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it-IT"/>
            </a:defPPr>
            <a:lvl1pPr eaLnBrk="1" hangingPunct="1">
              <a:spcAft>
                <a:spcPts val="600"/>
              </a:spcAft>
              <a:defRPr sz="2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defRPr sz="2400"/>
            </a:lvl2pPr>
            <a:lvl3pPr marL="1143000" indent="-228600">
              <a:defRPr sz="2400"/>
            </a:lvl3pPr>
            <a:lvl4pPr marL="1600200" indent="-228600">
              <a:defRPr sz="2400"/>
            </a:lvl4pPr>
            <a:lvl5pPr marL="2057400" indent="-228600">
              <a:defRPr sz="24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pPr algn="ctr"/>
            <a:r>
              <a:rPr lang="it-IT" sz="2000" b="1" dirty="0"/>
              <a:t>TIPOLOGIA DI FANGHI</a:t>
            </a:r>
          </a:p>
          <a:p>
            <a:pPr algn="ctr"/>
            <a:r>
              <a:rPr lang="it-IT" sz="2000" b="1" dirty="0"/>
              <a:t>DA SMALTIRE</a:t>
            </a:r>
          </a:p>
        </p:txBody>
      </p:sp>
      <p:sp>
        <p:nvSpPr>
          <p:cNvPr id="15" name="CasellaDiTesto 2">
            <a:extLst>
              <a:ext uri="{FF2B5EF4-FFF2-40B4-BE49-F238E27FC236}">
                <a16:creationId xmlns:a16="http://schemas.microsoft.com/office/drawing/2014/main" id="{95EAF807-D33C-4533-86AC-068661F39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0049" y="3072460"/>
            <a:ext cx="3384000" cy="37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it-IT"/>
            </a:defPPr>
            <a:lvl1pPr eaLnBrk="1" hangingPunct="1">
              <a:spcAft>
                <a:spcPts val="600"/>
              </a:spcAft>
              <a:defRPr sz="2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defRPr sz="2400"/>
            </a:lvl2pPr>
            <a:lvl3pPr marL="1143000" indent="-228600">
              <a:defRPr sz="2400"/>
            </a:lvl3pPr>
            <a:lvl4pPr marL="1600200" indent="-228600">
              <a:defRPr sz="2400"/>
            </a:lvl4pPr>
            <a:lvl5pPr marL="2057400" indent="-228600">
              <a:defRPr sz="24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pPr algn="ctr"/>
            <a:r>
              <a:rPr lang="it-IT" sz="2000" b="1" dirty="0"/>
              <a:t>PROCESSO</a:t>
            </a:r>
          </a:p>
        </p:txBody>
      </p:sp>
    </p:spTree>
    <p:extLst>
      <p:ext uri="{BB962C8B-B14F-4D97-AF65-F5344CB8AC3E}">
        <p14:creationId xmlns:p14="http://schemas.microsoft.com/office/powerpoint/2010/main" val="238227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Documents_and_SettingszjamesMy_DocumentsWallpapers_curving_water_v2">
            <a:extLst>
              <a:ext uri="{FF2B5EF4-FFF2-40B4-BE49-F238E27FC236}">
                <a16:creationId xmlns:a16="http://schemas.microsoft.com/office/drawing/2014/main" id="{8FA7B0A1-65F3-4B82-BD6F-86AB79E0A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8270D49-6A6F-4A31-8571-941BC42A29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594" y="7843818"/>
            <a:ext cx="2588293" cy="687688"/>
          </a:xfrm>
          <a:prstGeom prst="rect">
            <a:avLst/>
          </a:prstGeom>
        </p:spPr>
      </p:pic>
      <p:sp>
        <p:nvSpPr>
          <p:cNvPr id="7" name="Text Box 15">
            <a:extLst>
              <a:ext uri="{FF2B5EF4-FFF2-40B4-BE49-F238E27FC236}">
                <a16:creationId xmlns:a16="http://schemas.microsoft.com/office/drawing/2014/main" id="{F756FA52-EA1E-4B87-8DE4-31DDB3EF7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2523" y="984176"/>
            <a:ext cx="8113017" cy="7817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it-IT" altLang="it-IT" sz="4480" b="1" dirty="0">
                <a:ln>
                  <a:solidFill>
                    <a:schemeClr val="accent3"/>
                  </a:solidFill>
                </a:ln>
                <a:solidFill>
                  <a:srgbClr val="27A09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Grazie per l’attenzione</a:t>
            </a:r>
          </a:p>
        </p:txBody>
      </p:sp>
      <p:sp>
        <p:nvSpPr>
          <p:cNvPr id="10" name="Casella di testo 1">
            <a:extLst>
              <a:ext uri="{FF2B5EF4-FFF2-40B4-BE49-F238E27FC236}">
                <a16:creationId xmlns:a16="http://schemas.microsoft.com/office/drawing/2014/main" id="{36ED868C-FC43-44A9-93A2-D1861305A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6658" y="8585475"/>
            <a:ext cx="3384376" cy="106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it-IT" altLang="it-IT" sz="1000" dirty="0">
                <a:latin typeface="Verdana" panose="020B0604030504040204" pitchFamily="34" charset="0"/>
              </a:rPr>
              <a:t>Parco Scientifico Tecnologico </a:t>
            </a:r>
            <a:r>
              <a:rPr lang="it-IT" altLang="it-IT" sz="1000" dirty="0" err="1">
                <a:latin typeface="Verdana" panose="020B0604030504040204" pitchFamily="34" charset="0"/>
              </a:rPr>
              <a:t>ComoNExT</a:t>
            </a:r>
            <a:endParaRPr lang="it-IT" altLang="it-IT" sz="1000" dirty="0">
              <a:latin typeface="Verdana" panose="020B0604030504040204" pitchFamily="34" charset="0"/>
            </a:endParaRPr>
          </a:p>
          <a:p>
            <a:pPr algn="r"/>
            <a:r>
              <a:rPr lang="it-IT" altLang="it-IT" sz="1000" dirty="0">
                <a:latin typeface="Verdana" panose="020B0604030504040204" pitchFamily="34" charset="0"/>
              </a:rPr>
              <a:t>Via Cavour 2, 22074 Lomazzo (CO)</a:t>
            </a:r>
          </a:p>
          <a:p>
            <a:pPr algn="r"/>
            <a:r>
              <a:rPr lang="it-IT" altLang="it-IT" sz="1000" dirty="0">
                <a:latin typeface="Verdana" panose="020B0604030504040204" pitchFamily="34" charset="0"/>
              </a:rPr>
              <a:t>+39 0236714388</a:t>
            </a:r>
          </a:p>
          <a:p>
            <a:pPr algn="r"/>
            <a:r>
              <a:rPr lang="it-IT" altLang="it-IT" sz="1000" dirty="0">
                <a:solidFill>
                  <a:srgbClr val="27A091"/>
                </a:solidFill>
                <a:latin typeface="Verdana" panose="020B0604030504040204" pitchFamily="34" charset="0"/>
                <a:hlinkClick r:id="rId4"/>
              </a:rPr>
              <a:t>info@seam-eng.com</a:t>
            </a:r>
            <a:endParaRPr lang="it-IT" altLang="it-IT" sz="1000" dirty="0">
              <a:solidFill>
                <a:srgbClr val="27A091"/>
              </a:solidFill>
              <a:latin typeface="Verdana" panose="020B0604030504040204" pitchFamily="34" charset="0"/>
            </a:endParaRPr>
          </a:p>
          <a:p>
            <a:pPr algn="r"/>
            <a:r>
              <a:rPr lang="it-IT" altLang="it-IT" sz="1000" dirty="0">
                <a:solidFill>
                  <a:srgbClr val="27A091"/>
                </a:solidFill>
                <a:latin typeface="Verdana" panose="020B0604030504040204" pitchFamily="34" charset="0"/>
                <a:hlinkClick r:id="rId5"/>
              </a:rPr>
              <a:t>www.seam-eng.com</a:t>
            </a:r>
            <a:endParaRPr lang="it-IT" altLang="it-IT" sz="1000" dirty="0">
              <a:solidFill>
                <a:srgbClr val="27A091"/>
              </a:solidFill>
              <a:latin typeface="Verdana" panose="020B060403050404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826B51A-1FF8-4F7B-B369-BAD87D8FA103}"/>
              </a:ext>
            </a:extLst>
          </p:cNvPr>
          <p:cNvSpPr txBox="1"/>
          <p:nvPr/>
        </p:nvSpPr>
        <p:spPr>
          <a:xfrm>
            <a:off x="4960646" y="2064296"/>
            <a:ext cx="72962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</a:rPr>
              <a:t>Ing. Domiziano Ivan Basilico</a:t>
            </a:r>
          </a:p>
          <a:p>
            <a:pPr algn="ctr"/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domiziano.basilico@seam-eng.com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318CE85-5DBE-4CAA-9654-6377A9B62470}"/>
              </a:ext>
            </a:extLst>
          </p:cNvPr>
          <p:cNvSpPr txBox="1"/>
          <p:nvPr/>
        </p:nvSpPr>
        <p:spPr>
          <a:xfrm>
            <a:off x="4998524" y="3046065"/>
            <a:ext cx="72962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Verdana" panose="020B0604030504040204" pitchFamily="34" charset="0"/>
                <a:ea typeface="Verdana" panose="020B0604030504040204" pitchFamily="34" charset="0"/>
              </a:rPr>
              <a:t>Ing. Pietro Negro</a:t>
            </a:r>
          </a:p>
          <a:p>
            <a:pPr algn="ctr"/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negro@nmingegneria.it</a:t>
            </a:r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84D3F6CF-83FE-4C52-B1CE-B41C535E5F31}"/>
              </a:ext>
            </a:extLst>
          </p:cNvPr>
          <p:cNvCxnSpPr>
            <a:cxnSpLocks/>
          </p:cNvCxnSpPr>
          <p:nvPr/>
        </p:nvCxnSpPr>
        <p:spPr bwMode="auto">
          <a:xfrm>
            <a:off x="10721280" y="7784958"/>
            <a:ext cx="0" cy="1663211"/>
          </a:xfrm>
          <a:prstGeom prst="lin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Casella di testo 1">
            <a:extLst>
              <a:ext uri="{FF2B5EF4-FFF2-40B4-BE49-F238E27FC236}">
                <a16:creationId xmlns:a16="http://schemas.microsoft.com/office/drawing/2014/main" id="{8836FDF2-AFF8-4CA6-A467-9997D4ABDA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1826" y="8926724"/>
            <a:ext cx="1455039" cy="516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it-IT" altLang="it-IT" sz="1000" dirty="0">
                <a:latin typeface="Verdana" panose="020B0604030504040204" pitchFamily="34" charset="0"/>
              </a:rPr>
              <a:t>Via Roma 11</a:t>
            </a:r>
          </a:p>
          <a:p>
            <a:pPr algn="r"/>
            <a:r>
              <a:rPr lang="it-IT" altLang="it-IT" sz="1000" dirty="0">
                <a:latin typeface="Verdana" panose="020B0604030504040204" pitchFamily="34" charset="0"/>
              </a:rPr>
              <a:t>10023 Chieri (TO)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FBF9307-5105-4C78-B00C-27E690981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7454" y="7780405"/>
            <a:ext cx="1069411" cy="116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816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2EB310E-019B-4139-AD01-CDC08EDE6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520" y="2022259"/>
            <a:ext cx="11809139" cy="6865391"/>
          </a:xfrm>
        </p:spPr>
        <p:txBody>
          <a:bodyPr/>
          <a:lstStyle/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Caso studio: descrizione del problema tipico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Presentazione possibili alternative di processi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Scenario 1 - Lisi cellulare con Ozono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Scenario 2 - Essicamento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Scenario 3 - Ispessitore dinamico e Digestione anaerobica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Scenario 4 - Incenerimento fanghi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Dati economici e finanziari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Confronto scenari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Co-digestione con FORSU/altre matrici organiche + incenerimento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Verdana" panose="020B0604030504040204" pitchFamily="34" charset="0"/>
              <a:buChar char="•"/>
            </a:pPr>
            <a:r>
              <a:rPr lang="it-IT" sz="2300" b="1" dirty="0">
                <a:latin typeface="Verdana" panose="020B0604030504040204" pitchFamily="34" charset="0"/>
                <a:ea typeface="Verdana" panose="020B0604030504040204" pitchFamily="34" charset="0"/>
              </a:rPr>
              <a:t>Conclusioni</a:t>
            </a:r>
          </a:p>
          <a:p>
            <a:pPr marL="0" lvl="0" indent="0">
              <a:buNone/>
            </a:pPr>
            <a:endParaRPr lang="it-IT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42ECEF3-3915-4BA2-8D98-C21E1A928528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7" name="Connettore diritto 13">
            <a:extLst>
              <a:ext uri="{FF2B5EF4-FFF2-40B4-BE49-F238E27FC236}">
                <a16:creationId xmlns:a16="http://schemas.microsoft.com/office/drawing/2014/main" id="{1DFD10D3-941D-4772-B350-C5F181814AE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9" name="Immagine 8">
            <a:extLst>
              <a:ext uri="{FF2B5EF4-FFF2-40B4-BE49-F238E27FC236}">
                <a16:creationId xmlns:a16="http://schemas.microsoft.com/office/drawing/2014/main" id="{C505DD85-6D01-4304-8AEF-B3D286C024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38C0D1C-4E99-4C57-B766-D58309004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5">
            <a:extLst>
              <a:ext uri="{FF2B5EF4-FFF2-40B4-BE49-F238E27FC236}">
                <a16:creationId xmlns:a16="http://schemas.microsoft.com/office/drawing/2014/main" id="{629A9172-7220-457E-B381-D22860135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PROGRAMMA DELLA PRESENTAZIONE</a:t>
            </a:r>
          </a:p>
        </p:txBody>
      </p:sp>
      <p:cxnSp>
        <p:nvCxnSpPr>
          <p:cNvPr id="11" name="Connettore diritto 6">
            <a:extLst>
              <a:ext uri="{FF2B5EF4-FFF2-40B4-BE49-F238E27FC236}">
                <a16:creationId xmlns:a16="http://schemas.microsoft.com/office/drawing/2014/main" id="{9CCA1918-4A17-4953-AA98-32328BCFFAF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CasellaDiTesto 23">
            <a:extLst>
              <a:ext uri="{FF2B5EF4-FFF2-40B4-BE49-F238E27FC236}">
                <a16:creationId xmlns:a16="http://schemas.microsoft.com/office/drawing/2014/main" id="{3B0CAF97-BCC6-46D6-AC24-5C319316F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2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90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E6BF2CD-5C3E-4604-8561-10646DE67C52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3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cxnSp>
        <p:nvCxnSpPr>
          <p:cNvPr id="28" name="Connettore diritto 13">
            <a:extLst>
              <a:ext uri="{FF2B5EF4-FFF2-40B4-BE49-F238E27FC236}">
                <a16:creationId xmlns:a16="http://schemas.microsoft.com/office/drawing/2014/main" id="{6FA67CFE-B332-415A-9978-23323F84D76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CasellaDiTesto 2">
            <a:extLst>
              <a:ext uri="{FF2B5EF4-FFF2-40B4-BE49-F238E27FC236}">
                <a16:creationId xmlns:a16="http://schemas.microsoft.com/office/drawing/2014/main" id="{80E5083E-CE5C-46CF-8795-B3EF86938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2123705"/>
            <a:ext cx="12185124" cy="677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it-IT"/>
            </a:defPPr>
            <a:lvl1pPr eaLnBrk="1" hangingPunct="1">
              <a:spcAft>
                <a:spcPts val="600"/>
              </a:spcAft>
              <a:defRPr sz="2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defRPr sz="2400"/>
            </a:lvl2pPr>
            <a:lvl3pPr marL="1143000" indent="-228600">
              <a:defRPr sz="2400"/>
            </a:lvl3pPr>
            <a:lvl4pPr marL="1600200" indent="-228600">
              <a:defRPr sz="2400"/>
            </a:lvl4pPr>
            <a:lvl5pPr marL="2057400" indent="-228600">
              <a:defRPr sz="24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pPr>
              <a:lnSpc>
                <a:spcPct val="150000"/>
              </a:lnSpc>
            </a:pPr>
            <a:r>
              <a:rPr lang="it-IT" dirty="0"/>
              <a:t>Sono stati considerati i seguenti dati per sviluppare gli scenari descritti di seguito:</a:t>
            </a:r>
          </a:p>
          <a:p>
            <a:pPr>
              <a:lnSpc>
                <a:spcPct val="150000"/>
              </a:lnSpc>
            </a:pPr>
            <a:r>
              <a:rPr lang="it-IT" sz="2400" dirty="0"/>
              <a:t>Impianto potenzialità:			</a:t>
            </a:r>
            <a:r>
              <a:rPr lang="it-IT" sz="2400" b="1" dirty="0"/>
              <a:t>250.000 AE</a:t>
            </a:r>
          </a:p>
          <a:p>
            <a:r>
              <a:rPr lang="it-IT" sz="2400" dirty="0"/>
              <a:t>Tipologia impianto:			</a:t>
            </a:r>
            <a:r>
              <a:rPr lang="it-IT" sz="2400" b="1" dirty="0"/>
              <a:t>Biologico con rimozione nutrienti</a:t>
            </a:r>
          </a:p>
          <a:p>
            <a:r>
              <a:rPr lang="it-IT" sz="2400" b="1" dirty="0"/>
              <a:t>				</a:t>
            </a:r>
            <a:r>
              <a:rPr lang="it-IT" sz="2400" dirty="0"/>
              <a:t>(no sedimentazione primaria, SRT 15 ÷ 25 giorni)</a:t>
            </a:r>
          </a:p>
          <a:p>
            <a:endParaRPr lang="it-IT" sz="2400" dirty="0"/>
          </a:p>
          <a:p>
            <a:r>
              <a:rPr lang="it-IT" sz="2400" dirty="0"/>
              <a:t>Linea fanghi: 				</a:t>
            </a:r>
            <a:r>
              <a:rPr lang="it-IT" sz="2400" b="1" dirty="0"/>
              <a:t>Digestore anaerobico fuori servizio/  						in rifacimento – disidratazione</a:t>
            </a:r>
          </a:p>
          <a:p>
            <a:r>
              <a:rPr lang="it-IT" sz="2400" b="1" dirty="0"/>
              <a:t>						con centrifuga</a:t>
            </a:r>
          </a:p>
          <a:p>
            <a:pPr>
              <a:lnSpc>
                <a:spcPct val="150000"/>
              </a:lnSpc>
            </a:pPr>
            <a:r>
              <a:rPr lang="it-IT" sz="2400" dirty="0"/>
              <a:t>Fanghi prodotti da trattare </a:t>
            </a:r>
            <a:r>
              <a:rPr lang="it-IT" sz="2000" dirty="0"/>
              <a:t>(uscita disidratazione): </a:t>
            </a:r>
            <a:r>
              <a:rPr lang="it-IT" sz="2400" b="1" dirty="0"/>
              <a:t>16.000 t/anno </a:t>
            </a:r>
            <a:r>
              <a:rPr lang="it-IT" sz="2400" dirty="0"/>
              <a:t>(al 25%)</a:t>
            </a:r>
          </a:p>
          <a:p>
            <a:pPr>
              <a:lnSpc>
                <a:spcPct val="150000"/>
              </a:lnSpc>
            </a:pPr>
            <a:r>
              <a:rPr lang="it-IT" sz="2400" b="1" dirty="0"/>
              <a:t>							53,5 t/giorno </a:t>
            </a:r>
            <a:r>
              <a:rPr lang="it-IT" sz="2400" dirty="0"/>
              <a:t>(13,4 t/giorno </a:t>
            </a:r>
            <a:r>
              <a:rPr lang="it-IT" sz="2400" dirty="0" err="1"/>
              <a:t>ss</a:t>
            </a:r>
            <a:r>
              <a:rPr lang="it-IT" sz="2400" dirty="0"/>
              <a:t>)</a:t>
            </a:r>
            <a:endParaRPr lang="it-IT" sz="2400" b="1" dirty="0"/>
          </a:p>
          <a:p>
            <a:pPr>
              <a:lnSpc>
                <a:spcPct val="150000"/>
              </a:lnSpc>
            </a:pPr>
            <a:r>
              <a:rPr lang="it-IT" sz="2400" dirty="0"/>
              <a:t>Grado di secco fango disidratato:   		</a:t>
            </a:r>
            <a:r>
              <a:rPr lang="it-IT" sz="2400" b="1" dirty="0"/>
              <a:t>25% </a:t>
            </a:r>
            <a:r>
              <a:rPr lang="it-IT" sz="2400" b="1" dirty="0" err="1"/>
              <a:t>ss</a:t>
            </a:r>
            <a:endParaRPr lang="it-IT" sz="2400" b="1" dirty="0"/>
          </a:p>
          <a:p>
            <a:pPr>
              <a:lnSpc>
                <a:spcPct val="150000"/>
              </a:lnSpc>
            </a:pPr>
            <a:r>
              <a:rPr lang="it-IT" sz="2400" dirty="0"/>
              <a:t>Funzionamento del nuovo impianto: 	</a:t>
            </a:r>
            <a:r>
              <a:rPr lang="it-IT" sz="2400" b="1" dirty="0"/>
              <a:t>300 giorni/anno</a:t>
            </a:r>
          </a:p>
          <a:p>
            <a:endParaRPr lang="it-IT" sz="24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033B837-4442-49FE-946B-3B2BC5114DD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FCA02E42-CDFA-4D07-BFF1-D0F74D7AE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5">
            <a:extLst>
              <a:ext uri="{FF2B5EF4-FFF2-40B4-BE49-F238E27FC236}">
                <a16:creationId xmlns:a16="http://schemas.microsoft.com/office/drawing/2014/main" id="{AFAB7200-1424-40E4-AA20-AC93C63E82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CASO STUDIO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BA41AC11-8458-4722-AC2D-1B8DD4A05A7E}"/>
              </a:ext>
            </a:extLst>
          </p:cNvPr>
          <p:cNvCxnSpPr/>
          <p:nvPr/>
        </p:nvCxnSpPr>
        <p:spPr bwMode="auto">
          <a:xfrm>
            <a:off x="4024536" y="3072408"/>
            <a:ext cx="1728192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1E7ECF12-AD9C-49C0-B9E2-CF49697A2974}"/>
              </a:ext>
            </a:extLst>
          </p:cNvPr>
          <p:cNvCxnSpPr/>
          <p:nvPr/>
        </p:nvCxnSpPr>
        <p:spPr bwMode="auto">
          <a:xfrm>
            <a:off x="4024536" y="3576464"/>
            <a:ext cx="1728192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95AB452F-1BA4-4B49-AE6D-CA64A56D9593}"/>
              </a:ext>
            </a:extLst>
          </p:cNvPr>
          <p:cNvCxnSpPr/>
          <p:nvPr/>
        </p:nvCxnSpPr>
        <p:spPr bwMode="auto">
          <a:xfrm>
            <a:off x="4024536" y="4872608"/>
            <a:ext cx="1728192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287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4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39D1ECA-2ECA-464C-B921-EEC9B0264878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8" name="Connettore diritto 13">
            <a:extLst>
              <a:ext uri="{FF2B5EF4-FFF2-40B4-BE49-F238E27FC236}">
                <a16:creationId xmlns:a16="http://schemas.microsoft.com/office/drawing/2014/main" id="{B44CFE9A-3936-4B64-8273-7518395AD85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9" name="Immagine 8">
            <a:extLst>
              <a:ext uri="{FF2B5EF4-FFF2-40B4-BE49-F238E27FC236}">
                <a16:creationId xmlns:a16="http://schemas.microsoft.com/office/drawing/2014/main" id="{3674EC9C-8C13-4AB9-9D23-CBD31495C0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31FD41F7-8F8B-4CCD-A32F-0416C5092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5">
            <a:extLst>
              <a:ext uri="{FF2B5EF4-FFF2-40B4-BE49-F238E27FC236}">
                <a16:creationId xmlns:a16="http://schemas.microsoft.com/office/drawing/2014/main" id="{1E87CEF0-E9AA-4985-B201-2D7DA6205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POSSIBILI SCENARI:  PROCESSI VALUTATI</a:t>
            </a:r>
          </a:p>
          <a:p>
            <a:pPr algn="ctr" eaLnBrk="1" hangingPunct="1"/>
            <a:r>
              <a:rPr lang="en-US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PER LA RIDUZIONE DEI FANGHI</a:t>
            </a: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4BDBD894-3B03-47E6-AC8C-3B469015D1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7473059"/>
              </p:ext>
            </p:extLst>
          </p:nvPr>
        </p:nvGraphicFramePr>
        <p:xfrm>
          <a:off x="784176" y="2230722"/>
          <a:ext cx="11233248" cy="66331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04664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2CBBB9E-E4EB-4232-BEC3-50F97EB386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50"/>
                                        <p:tgtEl>
                                          <p:spTgt spid="2">
                                            <p:graphicEl>
                                              <a:dgm id="{F2CBBB9E-E4EB-4232-BEC3-50F97EB386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A9713B7-6A2B-4205-A067-DF82999BFD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50"/>
                                        <p:tgtEl>
                                          <p:spTgt spid="2">
                                            <p:graphicEl>
                                              <a:dgm id="{CA9713B7-6A2B-4205-A067-DF82999BFD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E4B5F7-C541-4C9F-AB19-2C52D4437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2">
                                            <p:graphicEl>
                                              <a:dgm id="{9CE4B5F7-C541-4C9F-AB19-2C52D44373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0498FA5-0494-46BD-8C02-BF1951A1B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50"/>
                                        <p:tgtEl>
                                          <p:spTgt spid="2">
                                            <p:graphicEl>
                                              <a:dgm id="{20498FA5-0494-46BD-8C02-BF1951A1B8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CCBC172-550F-4106-9237-B03F53CC6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50"/>
                                        <p:tgtEl>
                                          <p:spTgt spid="2">
                                            <p:graphicEl>
                                              <a:dgm id="{DCCBC172-550F-4106-9237-B03F53CC61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EE40AA-D9CE-4CA8-BEAC-1283506593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2">
                                            <p:graphicEl>
                                              <a:dgm id="{BFEE40AA-D9CE-4CA8-BEAC-1283506593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797F41-FEB3-4C0E-AC5B-ADC16825DD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50"/>
                                        <p:tgtEl>
                                          <p:spTgt spid="2">
                                            <p:graphicEl>
                                              <a:dgm id="{23797F41-FEB3-4C0E-AC5B-ADC16825DD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828606E-9A59-4ED9-A0AD-85CA4E29E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50"/>
                                        <p:tgtEl>
                                          <p:spTgt spid="2">
                                            <p:graphicEl>
                                              <a:dgm id="{E828606E-9A59-4ED9-A0AD-85CA4E29E2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84AE571-7DDC-4F09-8794-03AF60DD1B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350"/>
                                        <p:tgtEl>
                                          <p:spTgt spid="2">
                                            <p:graphicEl>
                                              <a:dgm id="{784AE571-7DDC-4F09-8794-03AF60DD1B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C1C6620-B853-4026-B995-F7202B5D67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2">
                                            <p:graphicEl>
                                              <a:dgm id="{2C1C6620-B853-4026-B995-F7202B5D67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8DB30BB-D238-4FC0-96F6-5DF8300FA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50"/>
                                        <p:tgtEl>
                                          <p:spTgt spid="2">
                                            <p:graphicEl>
                                              <a:dgm id="{E8DB30BB-D238-4FC0-96F6-5DF8300FA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1D8B61C-E241-4E6B-8720-928BCF810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350"/>
                                        <p:tgtEl>
                                          <p:spTgt spid="2">
                                            <p:graphicEl>
                                              <a:dgm id="{F1D8B61C-E241-4E6B-8720-928BCF8106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41F2B3D-3D58-48A3-B0D7-E6743FB589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350"/>
                                        <p:tgtEl>
                                          <p:spTgt spid="2">
                                            <p:graphicEl>
                                              <a:dgm id="{141F2B3D-3D58-48A3-B0D7-E6743FB589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5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754BFC0-5D5C-46A8-B11B-5C6BA1C24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350"/>
                                        <p:tgtEl>
                                          <p:spTgt spid="2">
                                            <p:graphicEl>
                                              <a:dgm id="{A754BFC0-5D5C-46A8-B11B-5C6BA1C24C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9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20547A3-07D5-47BA-B2E8-004FE8F366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350"/>
                                        <p:tgtEl>
                                          <p:spTgt spid="2">
                                            <p:graphicEl>
                                              <a:dgm id="{720547A3-07D5-47BA-B2E8-004FE8F366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4D0ADB-3290-4304-BFBD-8F40E8B1B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350"/>
                                        <p:tgtEl>
                                          <p:spTgt spid="2">
                                            <p:graphicEl>
                                              <a:dgm id="{8B4D0ADB-3290-4304-BFBD-8F40E8B1B9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F223FA-08E3-4211-8330-1644B98B84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350"/>
                                        <p:tgtEl>
                                          <p:spTgt spid="2">
                                            <p:graphicEl>
                                              <a:dgm id="{8DF223FA-08E3-4211-8330-1644B98B84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2B65077-2194-4ADA-AB94-A352231F1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350"/>
                                        <p:tgtEl>
                                          <p:spTgt spid="2">
                                            <p:graphicEl>
                                              <a:dgm id="{E2B65077-2194-4ADA-AB94-A352231F1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BA06596-95F0-44AC-952C-A2CEB85581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350"/>
                                        <p:tgtEl>
                                          <p:spTgt spid="2">
                                            <p:graphicEl>
                                              <a:dgm id="{3BA06596-95F0-44AC-952C-A2CEB85581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5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52D88C-FCA4-4AE2-A816-300AE1204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350"/>
                                        <p:tgtEl>
                                          <p:spTgt spid="2">
                                            <p:graphicEl>
                                              <a:dgm id="{7452D88C-FCA4-4AE2-A816-300AE1204F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1B759B9-EBC1-43E9-895B-5AEB730049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350"/>
                                        <p:tgtEl>
                                          <p:spTgt spid="2">
                                            <p:graphicEl>
                                              <a:dgm id="{01B759B9-EBC1-43E9-895B-5AEB730049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35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455433-94CB-4782-9249-3EB8D2EC2C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350"/>
                                        <p:tgtEl>
                                          <p:spTgt spid="2">
                                            <p:graphicEl>
                                              <a:dgm id="{97455433-94CB-4782-9249-3EB8D2EC2C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7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DC1BA23-53DC-4CC2-A72F-988293C5F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350"/>
                                        <p:tgtEl>
                                          <p:spTgt spid="2">
                                            <p:graphicEl>
                                              <a:dgm id="{3DC1BA23-53DC-4CC2-A72F-988293C5F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5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0EAB8BC-3D97-4E32-805F-DD4CDE2E4E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350"/>
                                        <p:tgtEl>
                                          <p:spTgt spid="2">
                                            <p:graphicEl>
                                              <a:dgm id="{50EAB8BC-3D97-4E32-805F-DD4CDE2E4E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A0561BCA-F085-42AE-B5F8-C23A82E84654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5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sp>
        <p:nvSpPr>
          <p:cNvPr id="11" name="Text Box 22">
            <a:extLst>
              <a:ext uri="{FF2B5EF4-FFF2-40B4-BE49-F238E27FC236}">
                <a16:creationId xmlns:a16="http://schemas.microsoft.com/office/drawing/2014/main" id="{B254339E-8D84-48C0-9971-C59DE137B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875" y="1839258"/>
            <a:ext cx="11888589" cy="126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Trattamento con ozono del fango attivo presente nell’impianto,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finalizzato alla riduzione dei solidi sospesi di origine biologica.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51CFD56A-3398-48DB-A593-B60143504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668" y="2784376"/>
            <a:ext cx="9359524" cy="6578156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D32465AF-1D7A-472B-A081-8A657EEA41A3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6" name="Connettore diritto 13">
            <a:extLst>
              <a:ext uri="{FF2B5EF4-FFF2-40B4-BE49-F238E27FC236}">
                <a16:creationId xmlns:a16="http://schemas.microsoft.com/office/drawing/2014/main" id="{DD08AEDB-3B0D-4781-8601-DB9BB3AFCD4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" name="Immagine 16">
            <a:extLst>
              <a:ext uri="{FF2B5EF4-FFF2-40B4-BE49-F238E27FC236}">
                <a16:creationId xmlns:a16="http://schemas.microsoft.com/office/drawing/2014/main" id="{338A96DC-635D-444C-8CB6-7001E72E4C6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946AC0F3-722B-4EBE-B1D3-44A009CFC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5">
            <a:extLst>
              <a:ext uri="{FF2B5EF4-FFF2-40B4-BE49-F238E27FC236}">
                <a16:creationId xmlns:a16="http://schemas.microsoft.com/office/drawing/2014/main" id="{FDC5BB70-31C1-4085-8354-0AEFF7AFE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SCENARIO 1 - LISI CELLULARE </a:t>
            </a:r>
          </a:p>
          <a:p>
            <a:pPr algn="ctr" eaLnBrk="1" hangingPunct="1"/>
            <a:r>
              <a:rPr lang="it-IT" altLang="it-IT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DOSAGGIO OSSIDANTE (O</a:t>
            </a:r>
            <a:r>
              <a:rPr lang="it-IT" altLang="it-IT" sz="2800" baseline="-25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3</a:t>
            </a:r>
            <a:r>
              <a:rPr lang="it-IT" altLang="it-IT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) LINEA DI RICIRCOLO</a:t>
            </a:r>
          </a:p>
        </p:txBody>
      </p:sp>
      <p:graphicFrame>
        <p:nvGraphicFramePr>
          <p:cNvPr id="25" name="Tabella 24">
            <a:extLst>
              <a:ext uri="{FF2B5EF4-FFF2-40B4-BE49-F238E27FC236}">
                <a16:creationId xmlns:a16="http://schemas.microsoft.com/office/drawing/2014/main" id="{7C08B7FC-C805-4258-B747-0D7D0221A3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895426"/>
              </p:ext>
            </p:extLst>
          </p:nvPr>
        </p:nvGraphicFramePr>
        <p:xfrm>
          <a:off x="6400800" y="2868086"/>
          <a:ext cx="5760000" cy="159705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8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9779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PRO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CONS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/>
                        <a:t>Installazione veloce</a:t>
                      </a:r>
                      <a:endParaRPr lang="it-IT" sz="2000" b="1" baseline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/>
                        <a:t>Interferenza linea acque</a:t>
                      </a:r>
                      <a:endParaRPr lang="it-IT" sz="20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0" dirty="0"/>
                        <a:t>Modifiche ridotte</a:t>
                      </a:r>
                      <a:endParaRPr lang="it-IT" sz="2000" b="1" baseline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latin typeface="+mn-lt"/>
                          <a:ea typeface="Verdana" panose="020B0604030504040204" pitchFamily="34" charset="0"/>
                        </a:rPr>
                        <a:t>Costi di gestione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Connettore pagina esterna 25">
            <a:extLst>
              <a:ext uri="{FF2B5EF4-FFF2-40B4-BE49-F238E27FC236}">
                <a16:creationId xmlns:a16="http://schemas.microsoft.com/office/drawing/2014/main" id="{11403623-3D49-4393-8A7B-3E74DDFA10F0}"/>
              </a:ext>
            </a:extLst>
          </p:cNvPr>
          <p:cNvSpPr/>
          <p:nvPr/>
        </p:nvSpPr>
        <p:spPr>
          <a:xfrm>
            <a:off x="7783956" y="5160640"/>
            <a:ext cx="4376844" cy="1421131"/>
          </a:xfrm>
          <a:prstGeom prst="flowChartOffpageConnector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/>
            <a:r>
              <a:rPr lang="it-IT" sz="2000" b="1" dirty="0">
                <a:latin typeface="Verdana" panose="020B0604030504040204" pitchFamily="34" charset="0"/>
                <a:ea typeface="Verdana" panose="020B0604030504040204" pitchFamily="34" charset="0"/>
              </a:rPr>
              <a:t>RISULTATO:</a:t>
            </a:r>
          </a:p>
          <a:p>
            <a:pPr algn="ctr"/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Riduzione </a:t>
            </a:r>
            <a:r>
              <a:rPr lang="it-IT" sz="3200" b="1" dirty="0">
                <a:latin typeface="Verdana" panose="020B0604030504040204" pitchFamily="34" charset="0"/>
                <a:ea typeface="Verdana" panose="020B0604030504040204" pitchFamily="34" charset="0"/>
              </a:rPr>
              <a:t>10÷15%</a:t>
            </a: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SST</a:t>
            </a:r>
            <a:endParaRPr lang="it-IT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64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A0561BCA-F085-42AE-B5F8-C23A82E84654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6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935E2733-EC2B-45F8-BE57-B3158423CC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8875" y="3072408"/>
            <a:ext cx="7846210" cy="4361191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C0AD0958-F336-4226-9702-5F285B88DBC7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1" name="Text Box 22">
            <a:extLst>
              <a:ext uri="{FF2B5EF4-FFF2-40B4-BE49-F238E27FC236}">
                <a16:creationId xmlns:a16="http://schemas.microsoft.com/office/drawing/2014/main" id="{7914E1CE-8672-42BA-A03F-C0BFC9F865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121" y="1839258"/>
            <a:ext cx="12270654" cy="126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z="2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Sistema di essiccamento che usa aria secca per ridurre il peso e il volume del fango disidratato, senza l’ausilio di materiale comburente.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868E311A-0742-4E4D-84F6-9CE8F54DD7FC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7" name="Connettore diritto 13">
            <a:extLst>
              <a:ext uri="{FF2B5EF4-FFF2-40B4-BE49-F238E27FC236}">
                <a16:creationId xmlns:a16="http://schemas.microsoft.com/office/drawing/2014/main" id="{16F9622A-2B79-4A95-9C58-1085D091616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8" name="Immagine 17">
            <a:extLst>
              <a:ext uri="{FF2B5EF4-FFF2-40B4-BE49-F238E27FC236}">
                <a16:creationId xmlns:a16="http://schemas.microsoft.com/office/drawing/2014/main" id="{E193380B-ABD7-4DE3-9C49-6928E5999B0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EC29E9FA-25CF-4CBC-8EE2-7D2547626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15">
            <a:extLst>
              <a:ext uri="{FF2B5EF4-FFF2-40B4-BE49-F238E27FC236}">
                <a16:creationId xmlns:a16="http://schemas.microsoft.com/office/drawing/2014/main" id="{5A960A49-7A01-4A29-9DCC-E445B3D07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SCENARIO 2 -  ESSICCAMENTO</a:t>
            </a:r>
          </a:p>
        </p:txBody>
      </p:sp>
      <p:graphicFrame>
        <p:nvGraphicFramePr>
          <p:cNvPr id="24" name="Tabella 23">
            <a:extLst>
              <a:ext uri="{FF2B5EF4-FFF2-40B4-BE49-F238E27FC236}">
                <a16:creationId xmlns:a16="http://schemas.microsoft.com/office/drawing/2014/main" id="{493A5C61-CAD5-48C0-AD3C-9E527ECEA0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687903"/>
              </p:ext>
            </p:extLst>
          </p:nvPr>
        </p:nvGraphicFramePr>
        <p:xfrm>
          <a:off x="6400800" y="2888420"/>
          <a:ext cx="5760000" cy="2786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40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PRO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CONS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latin typeface="+mn-lt"/>
                        </a:rPr>
                        <a:t>Risparmio economico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latin typeface="+mn-lt"/>
                        </a:rPr>
                        <a:t>CAPEX elevati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it-IT" sz="2000" b="1" baseline="0" dirty="0"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Tempi di realizzazione elevati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it-IT" sz="2000" b="1" baseline="0" dirty="0"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Gestione del fango essiccato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11984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it-IT" sz="2000" b="1" baseline="0" dirty="0"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Impatto ambientale emissioni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7169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it-IT" sz="2000" b="1" baseline="0" dirty="0"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OPEX legati alla ricettività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3753517"/>
                  </a:ext>
                </a:extLst>
              </a:tr>
            </a:tbl>
          </a:graphicData>
        </a:graphic>
      </p:graphicFrame>
      <p:sp>
        <p:nvSpPr>
          <p:cNvPr id="25" name="Connettore pagina esterna 24">
            <a:extLst>
              <a:ext uri="{FF2B5EF4-FFF2-40B4-BE49-F238E27FC236}">
                <a16:creationId xmlns:a16="http://schemas.microsoft.com/office/drawing/2014/main" id="{0953B271-7830-46C5-8E95-606B27BBD9E4}"/>
              </a:ext>
            </a:extLst>
          </p:cNvPr>
          <p:cNvSpPr/>
          <p:nvPr/>
        </p:nvSpPr>
        <p:spPr>
          <a:xfrm>
            <a:off x="7783956" y="7114250"/>
            <a:ext cx="4376844" cy="1862814"/>
          </a:xfrm>
          <a:prstGeom prst="flowChartOffpageConnector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/>
            <a:r>
              <a:rPr lang="it-IT" sz="2000" b="1" dirty="0">
                <a:latin typeface="Verdana" panose="020B0604030504040204" pitchFamily="34" charset="0"/>
                <a:ea typeface="Verdana" panose="020B0604030504040204" pitchFamily="34" charset="0"/>
              </a:rPr>
              <a:t>RISULTATO:</a:t>
            </a:r>
          </a:p>
          <a:p>
            <a:pPr algn="ctr"/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Riduzione volume di fanghi di</a:t>
            </a:r>
          </a:p>
          <a:p>
            <a:pPr algn="ctr"/>
            <a:r>
              <a:rPr lang="it-IT" sz="3200" b="1" dirty="0">
                <a:latin typeface="Verdana" panose="020B0604030504040204" pitchFamily="34" charset="0"/>
                <a:ea typeface="Verdana" panose="020B0604030504040204" pitchFamily="34" charset="0"/>
              </a:rPr>
              <a:t>3 ÷ 5 volte </a:t>
            </a:r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rispetto al</a:t>
            </a:r>
          </a:p>
          <a:p>
            <a:pPr algn="ctr"/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fango disidratato</a:t>
            </a:r>
          </a:p>
        </p:txBody>
      </p:sp>
    </p:spTree>
    <p:extLst>
      <p:ext uri="{BB962C8B-B14F-4D97-AF65-F5344CB8AC3E}">
        <p14:creationId xmlns:p14="http://schemas.microsoft.com/office/powerpoint/2010/main" val="363375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7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223D2FE7-B78D-4587-AA2B-C76EB167C1E4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AEFC3B4D-4CA9-4F0A-A178-0CF6516563D0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25" name="Text Box 22">
            <a:extLst>
              <a:ext uri="{FF2B5EF4-FFF2-40B4-BE49-F238E27FC236}">
                <a16:creationId xmlns:a16="http://schemas.microsoft.com/office/drawing/2014/main" id="{F76A0EBA-9C17-4F88-96F9-C900B8B6B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875" y="1839258"/>
            <a:ext cx="11888589" cy="126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z="2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Tecnologia che permette la riduzione dei fanghi da inviare a disidratazione e la produzione di Biogas/energia elettrica.</a:t>
            </a: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39CBA0F0-9CDD-4C2D-B07F-6517FF7DC907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7" name="Connettore diritto 13">
            <a:extLst>
              <a:ext uri="{FF2B5EF4-FFF2-40B4-BE49-F238E27FC236}">
                <a16:creationId xmlns:a16="http://schemas.microsoft.com/office/drawing/2014/main" id="{5892C626-CB5D-4458-96AF-A25DE1B41E1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9" name="Immagine 28">
            <a:extLst>
              <a:ext uri="{FF2B5EF4-FFF2-40B4-BE49-F238E27FC236}">
                <a16:creationId xmlns:a16="http://schemas.microsoft.com/office/drawing/2014/main" id="{D48DB0B2-9F45-4B9E-9A03-1C9CFDD7768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30" name="Picture 2">
            <a:extLst>
              <a:ext uri="{FF2B5EF4-FFF2-40B4-BE49-F238E27FC236}">
                <a16:creationId xmlns:a16="http://schemas.microsoft.com/office/drawing/2014/main" id="{9EB1643E-4AA6-49DE-869C-B54D4D5C3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 Box 15">
            <a:extLst>
              <a:ext uri="{FF2B5EF4-FFF2-40B4-BE49-F238E27FC236}">
                <a16:creationId xmlns:a16="http://schemas.microsoft.com/office/drawing/2014/main" id="{EE319C54-D5B4-47D8-BC20-0C3C859EA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SCENARIO 3 - ISPESSITORE DINAMICO</a:t>
            </a:r>
          </a:p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+ DIGESTIONE ANAEROBICA </a:t>
            </a:r>
          </a:p>
        </p:txBody>
      </p:sp>
      <p:graphicFrame>
        <p:nvGraphicFramePr>
          <p:cNvPr id="32" name="Tabella 31">
            <a:extLst>
              <a:ext uri="{FF2B5EF4-FFF2-40B4-BE49-F238E27FC236}">
                <a16:creationId xmlns:a16="http://schemas.microsoft.com/office/drawing/2014/main" id="{7FEAA7C5-707B-4BB6-9E09-E96E23EA2D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848837"/>
              </p:ext>
            </p:extLst>
          </p:nvPr>
        </p:nvGraphicFramePr>
        <p:xfrm>
          <a:off x="6423004" y="2784376"/>
          <a:ext cx="5760000" cy="299913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138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1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9779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PRO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CONS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latin typeface="+mn-lt"/>
                        </a:rPr>
                        <a:t>Forte riduzione fanghi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latin typeface="+mn-lt"/>
                        </a:rPr>
                        <a:t>Complessità impiantistica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0" dirty="0">
                          <a:latin typeface="+mn-lt"/>
                          <a:ea typeface="Verdana" panose="020B0604030504040204" pitchFamily="34" charset="0"/>
                        </a:rPr>
                        <a:t>Riduzione odori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CAPEX rilevanti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b="1" baseline="0" dirty="0">
                          <a:latin typeface="+mn-lt"/>
                          <a:ea typeface="Verdana" panose="020B0604030504040204" pitchFamily="34" charset="0"/>
                        </a:rPr>
                        <a:t>Recupero energetico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Aspetti autorizzativi (ATEX, VVF)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3120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it-IT" sz="2000" b="1" baseline="0" dirty="0">
                        <a:latin typeface="+mn-lt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Complessità recupero</a:t>
                      </a:r>
                    </a:p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opere esistenti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1749728"/>
                  </a:ext>
                </a:extLst>
              </a:tr>
            </a:tbl>
          </a:graphicData>
        </a:graphic>
      </p:graphicFrame>
      <p:pic>
        <p:nvPicPr>
          <p:cNvPr id="34" name="Immagine 33">
            <a:extLst>
              <a:ext uri="{FF2B5EF4-FFF2-40B4-BE49-F238E27FC236}">
                <a16:creationId xmlns:a16="http://schemas.microsoft.com/office/drawing/2014/main" id="{BD0C8258-FD1E-4AE6-9AC1-6CF8366E70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596" y="3372680"/>
            <a:ext cx="5638188" cy="5030843"/>
          </a:xfrm>
          <a:prstGeom prst="rect">
            <a:avLst/>
          </a:prstGeom>
        </p:spPr>
      </p:pic>
      <p:sp>
        <p:nvSpPr>
          <p:cNvPr id="35" name="Connettore pagina esterna 34">
            <a:extLst>
              <a:ext uri="{FF2B5EF4-FFF2-40B4-BE49-F238E27FC236}">
                <a16:creationId xmlns:a16="http://schemas.microsoft.com/office/drawing/2014/main" id="{599A6A69-B263-4083-B21F-3636086361B9}"/>
              </a:ext>
            </a:extLst>
          </p:cNvPr>
          <p:cNvSpPr/>
          <p:nvPr/>
        </p:nvSpPr>
        <p:spPr>
          <a:xfrm>
            <a:off x="7788464" y="7536904"/>
            <a:ext cx="4394540" cy="1421131"/>
          </a:xfrm>
          <a:prstGeom prst="flowChartOffpageConnector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/>
            <a:r>
              <a:rPr lang="it-IT" sz="2000" b="1" dirty="0">
                <a:latin typeface="Verdana" panose="020B0604030504040204" pitchFamily="34" charset="0"/>
                <a:ea typeface="Verdana" panose="020B0604030504040204" pitchFamily="34" charset="0"/>
              </a:rPr>
              <a:t>RISULTATO:</a:t>
            </a:r>
          </a:p>
          <a:p>
            <a:pPr algn="ctr"/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Riduzione fino a </a:t>
            </a:r>
            <a:r>
              <a:rPr lang="it-IT" sz="3200" b="1" dirty="0">
                <a:latin typeface="Verdana" panose="020B0604030504040204" pitchFamily="34" charset="0"/>
                <a:ea typeface="Verdana" panose="020B0604030504040204" pitchFamily="34" charset="0"/>
              </a:rPr>
              <a:t>40%</a:t>
            </a:r>
            <a:r>
              <a:rPr lang="it-IT" sz="3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</a:rPr>
              <a:t>SST</a:t>
            </a:r>
            <a:endParaRPr lang="it-IT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60325E16-3BD7-4007-A3DA-448172937FEE}"/>
              </a:ext>
            </a:extLst>
          </p:cNvPr>
          <p:cNvGrpSpPr/>
          <p:nvPr/>
        </p:nvGrpSpPr>
        <p:grpSpPr>
          <a:xfrm>
            <a:off x="6267015" y="5808712"/>
            <a:ext cx="6283759" cy="1720096"/>
            <a:chOff x="6685238" y="5374605"/>
            <a:chExt cx="6283759" cy="1720096"/>
          </a:xfrm>
        </p:grpSpPr>
        <p:sp>
          <p:nvSpPr>
            <p:cNvPr id="2" name="CasellaDiTesto 1">
              <a:extLst>
                <a:ext uri="{FF2B5EF4-FFF2-40B4-BE49-F238E27FC236}">
                  <a16:creationId xmlns:a16="http://schemas.microsoft.com/office/drawing/2014/main" id="{FAC4843F-637E-4210-ACB3-A1DC3C2FBE65}"/>
                </a:ext>
              </a:extLst>
            </p:cNvPr>
            <p:cNvSpPr txBox="1"/>
            <p:nvPr/>
          </p:nvSpPr>
          <p:spPr>
            <a:xfrm>
              <a:off x="7455322" y="5463485"/>
              <a:ext cx="5513675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/>
                <a:t>Ristrutturare una digestione:</a:t>
              </a:r>
            </a:p>
            <a:p>
              <a:r>
                <a:rPr lang="it-IT" sz="2000" b="1" dirty="0"/>
                <a:t>problemi - criticità</a:t>
              </a:r>
            </a:p>
            <a:p>
              <a:endParaRPr lang="it-IT" sz="2000" b="1" dirty="0"/>
            </a:p>
            <a:p>
              <a:r>
                <a:rPr lang="it-IT" sz="2000" b="1" dirty="0"/>
                <a:t>Se compatibili opportunità</a:t>
              </a:r>
            </a:p>
            <a:p>
              <a:r>
                <a:rPr lang="it-IT" sz="2000" b="1" dirty="0"/>
                <a:t>utilizzo in agricoltura</a:t>
              </a:r>
            </a:p>
          </p:txBody>
        </p:sp>
        <p:pic>
          <p:nvPicPr>
            <p:cNvPr id="17" name="Elemento grafico 16" descr="Segno di spunta">
              <a:extLst>
                <a:ext uri="{FF2B5EF4-FFF2-40B4-BE49-F238E27FC236}">
                  <a16:creationId xmlns:a16="http://schemas.microsoft.com/office/drawing/2014/main" id="{F796CB75-0552-4F3C-BB04-4B27D1D47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819023" y="6399606"/>
              <a:ext cx="610030" cy="61003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Elemento grafico 3" descr="Punto interrogativo">
              <a:extLst>
                <a:ext uri="{FF2B5EF4-FFF2-40B4-BE49-F238E27FC236}">
                  <a16:creationId xmlns:a16="http://schemas.microsoft.com/office/drawing/2014/main" id="{4E8587D2-7CA8-4BE1-93BC-93E185A7F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685238" y="5374605"/>
              <a:ext cx="773904" cy="7739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97008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7" name="Immagine 26">
            <a:extLst>
              <a:ext uri="{FF2B5EF4-FFF2-40B4-BE49-F238E27FC236}">
                <a16:creationId xmlns:a16="http://schemas.microsoft.com/office/drawing/2014/main" id="{D9761AFB-5A18-4327-BD2E-6A618DE1D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57" y="2649795"/>
            <a:ext cx="8144636" cy="4527069"/>
          </a:xfrm>
          <a:prstGeom prst="rect">
            <a:avLst/>
          </a:prstGeom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CCC75704-77EA-45C8-9E1B-76A9EE1CA0E4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7105247E-B9EF-46D8-AE37-8E0C5145B0EC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7FA40FBA-9DCD-45A9-BB88-F2BB2B91DB98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9" name="Connettore diritto 13">
            <a:extLst>
              <a:ext uri="{FF2B5EF4-FFF2-40B4-BE49-F238E27FC236}">
                <a16:creationId xmlns:a16="http://schemas.microsoft.com/office/drawing/2014/main" id="{CF8167F2-6AA5-4524-B98B-F9BB0B92A5E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" name="Immagine 29">
            <a:extLst>
              <a:ext uri="{FF2B5EF4-FFF2-40B4-BE49-F238E27FC236}">
                <a16:creationId xmlns:a16="http://schemas.microsoft.com/office/drawing/2014/main" id="{475AC1E9-2A9D-4028-A068-CF5AC6C2E2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841A33FD-7A48-4111-8108-8C9D5097D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15">
            <a:extLst>
              <a:ext uri="{FF2B5EF4-FFF2-40B4-BE49-F238E27FC236}">
                <a16:creationId xmlns:a16="http://schemas.microsoft.com/office/drawing/2014/main" id="{1A030E72-0F30-4954-AD59-178E86664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SCENARIO 4 – INCENERIMENTO FANGHI</a:t>
            </a:r>
          </a:p>
        </p:txBody>
      </p:sp>
      <p:sp>
        <p:nvSpPr>
          <p:cNvPr id="34" name="Text Box 22">
            <a:extLst>
              <a:ext uri="{FF2B5EF4-FFF2-40B4-BE49-F238E27FC236}">
                <a16:creationId xmlns:a16="http://schemas.microsoft.com/office/drawing/2014/main" id="{72115721-8B07-46E6-8ADA-A8DC2949C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875" y="1839258"/>
            <a:ext cx="11888589" cy="126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it-IT" sz="2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Sistema di incenerimento fanghi a letto fluido.</a:t>
            </a:r>
          </a:p>
        </p:txBody>
      </p:sp>
      <p:cxnSp>
        <p:nvCxnSpPr>
          <p:cNvPr id="35" name="Connettore diritto 13">
            <a:extLst>
              <a:ext uri="{FF2B5EF4-FFF2-40B4-BE49-F238E27FC236}">
                <a16:creationId xmlns:a16="http://schemas.microsoft.com/office/drawing/2014/main" id="{95A4AC31-DBB9-4B52-A71F-9D2554DFE10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36" name="Tabella 35">
            <a:extLst>
              <a:ext uri="{FF2B5EF4-FFF2-40B4-BE49-F238E27FC236}">
                <a16:creationId xmlns:a16="http://schemas.microsoft.com/office/drawing/2014/main" id="{133E0D3C-1D9E-430A-B73B-5AD4C6CE3A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809297"/>
              </p:ext>
            </p:extLst>
          </p:nvPr>
        </p:nvGraphicFramePr>
        <p:xfrm>
          <a:off x="6433169" y="2856384"/>
          <a:ext cx="5760000" cy="229809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8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9779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PRO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CONS</a:t>
                      </a:r>
                      <a:endParaRPr lang="it-IT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/>
                        <a:t>Forte ri</a:t>
                      </a:r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</a:t>
                      </a:r>
                      <a:r>
                        <a:rPr lang="it-IT" sz="2000" b="1" dirty="0"/>
                        <a:t>zione fanghi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/>
                        <a:t>Tempi </a:t>
                      </a:r>
                      <a:r>
                        <a:rPr lang="it-IT" sz="2000" b="1" dirty="0" err="1"/>
                        <a:t>permitting</a:t>
                      </a:r>
                      <a:r>
                        <a:rPr lang="it-IT" sz="2000" b="1" dirty="0"/>
                        <a:t> lunghi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Possibilità recupero materiale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CAPEX rilevanti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Completamento filiera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81676996"/>
                  </a:ext>
                </a:extLst>
              </a:tr>
            </a:tbl>
          </a:graphicData>
        </a:graphic>
      </p:graphicFrame>
      <p:sp>
        <p:nvSpPr>
          <p:cNvPr id="39" name="Connettore pagina esterna 38">
            <a:extLst>
              <a:ext uri="{FF2B5EF4-FFF2-40B4-BE49-F238E27FC236}">
                <a16:creationId xmlns:a16="http://schemas.microsoft.com/office/drawing/2014/main" id="{67C64E0B-ECB5-4C7E-B513-E2E90B7CDCC2}"/>
              </a:ext>
            </a:extLst>
          </p:cNvPr>
          <p:cNvSpPr/>
          <p:nvPr/>
        </p:nvSpPr>
        <p:spPr>
          <a:xfrm>
            <a:off x="7783956" y="7024847"/>
            <a:ext cx="4409213" cy="1862814"/>
          </a:xfrm>
          <a:prstGeom prst="flowChartOffpageConnector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/>
            <a:r>
              <a:rPr lang="it-IT" sz="2000" b="1" dirty="0">
                <a:latin typeface="Verdana" panose="020B0604030504040204" pitchFamily="34" charset="0"/>
                <a:ea typeface="Verdana" panose="020B0604030504040204" pitchFamily="34" charset="0"/>
              </a:rPr>
              <a:t>RISULTATO:</a:t>
            </a:r>
          </a:p>
          <a:p>
            <a:pPr algn="ctr"/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Riduzione volume di fanghi di</a:t>
            </a:r>
          </a:p>
          <a:p>
            <a:pPr algn="ctr"/>
            <a:r>
              <a:rPr lang="it-IT" sz="3200" b="1" dirty="0">
                <a:latin typeface="Verdana" panose="020B0604030504040204" pitchFamily="34" charset="0"/>
                <a:ea typeface="Verdana" panose="020B0604030504040204" pitchFamily="34" charset="0"/>
              </a:rPr>
              <a:t>10 ÷ 12 volte </a:t>
            </a:r>
            <a:r>
              <a:rPr lang="it-IT" sz="2000" dirty="0">
                <a:latin typeface="Verdana" panose="020B0604030504040204" pitchFamily="34" charset="0"/>
                <a:ea typeface="Verdana" panose="020B0604030504040204" pitchFamily="34" charset="0"/>
              </a:rPr>
              <a:t>rispetto al fango disidratato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3081984-5AD2-4454-B5C1-7CF4732A634A}"/>
              </a:ext>
            </a:extLst>
          </p:cNvPr>
          <p:cNvSpPr txBox="1"/>
          <p:nvPr/>
        </p:nvSpPr>
        <p:spPr>
          <a:xfrm>
            <a:off x="856185" y="8397358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% ceneri sul secco: 	35%</a:t>
            </a:r>
          </a:p>
        </p:txBody>
      </p:sp>
    </p:spTree>
    <p:extLst>
      <p:ext uri="{BB962C8B-B14F-4D97-AF65-F5344CB8AC3E}">
        <p14:creationId xmlns:p14="http://schemas.microsoft.com/office/powerpoint/2010/main" val="168581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8" name="Connettore diritto 6">
            <a:extLst>
              <a:ext uri="{FF2B5EF4-FFF2-40B4-BE49-F238E27FC236}">
                <a16:creationId xmlns:a16="http://schemas.microsoft.com/office/drawing/2014/main" id="{5453BEA1-670F-4FF4-938E-2463CBAA3D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9264650"/>
            <a:ext cx="12801600" cy="0"/>
          </a:xfrm>
          <a:prstGeom prst="line">
            <a:avLst/>
          </a:prstGeom>
          <a:noFill/>
          <a:ln w="9525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1" name="CasellaDiTesto 23">
            <a:extLst>
              <a:ext uri="{FF2B5EF4-FFF2-40B4-BE49-F238E27FC236}">
                <a16:creationId xmlns:a16="http://schemas.microsoft.com/office/drawing/2014/main" id="{33B16A9A-D0F3-40BA-823F-FB6B63355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3275" y="9283720"/>
            <a:ext cx="461964" cy="306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2" tIns="45636" rIns="91272" bIns="456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870A5C-FED6-4CFC-9B19-FCAD6CC59999}" type="slidenum">
              <a:rPr lang="it-IT" altLang="it-IT" sz="1400">
                <a:latin typeface="Verdana" panose="020B0604030504040204" pitchFamily="34" charset="0"/>
              </a:rPr>
              <a:pPr/>
              <a:t>9</a:t>
            </a:fld>
            <a:endParaRPr lang="it-IT" altLang="it-IT" sz="1400" dirty="0">
              <a:latin typeface="Verdana" panose="020B0604030504040204" pitchFamily="34" charset="0"/>
            </a:endParaRPr>
          </a:p>
        </p:txBody>
      </p:sp>
      <p:sp>
        <p:nvSpPr>
          <p:cNvPr id="10" name="CasellaDiTesto 2">
            <a:extLst>
              <a:ext uri="{FF2B5EF4-FFF2-40B4-BE49-F238E27FC236}">
                <a16:creationId xmlns:a16="http://schemas.microsoft.com/office/drawing/2014/main" id="{80E5083E-CE5C-46CF-8795-B3EF86938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324" y="1839680"/>
            <a:ext cx="12224450" cy="7071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it-IT"/>
            </a:defPPr>
            <a:lvl1pPr eaLnBrk="1" hangingPunct="1">
              <a:spcAft>
                <a:spcPts val="600"/>
              </a:spcAft>
              <a:defRPr sz="2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defRPr sz="2400"/>
            </a:lvl2pPr>
            <a:lvl3pPr marL="1143000" indent="-228600">
              <a:defRPr sz="2400"/>
            </a:lvl3pPr>
            <a:lvl4pPr marL="1600200" indent="-228600">
              <a:defRPr sz="2400"/>
            </a:lvl4pPr>
            <a:lvl5pPr marL="2057400" indent="-228600">
              <a:defRPr sz="2400"/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it-IT" sz="2600" b="1" dirty="0">
                <a:solidFill>
                  <a:schemeClr val="accent3"/>
                </a:solidFill>
              </a:rPr>
              <a:t>Per le stime economiche </a:t>
            </a:r>
            <a:r>
              <a:rPr lang="it-IT" sz="2600" dirty="0">
                <a:solidFill>
                  <a:schemeClr val="accent3"/>
                </a:solidFill>
              </a:rPr>
              <a:t>(Smaltimento, CAPEX, OPEX, IRR e Tempo di </a:t>
            </a:r>
            <a:r>
              <a:rPr lang="it-IT" sz="2600" dirty="0" err="1">
                <a:solidFill>
                  <a:schemeClr val="accent3"/>
                </a:solidFill>
              </a:rPr>
              <a:t>Payback</a:t>
            </a:r>
            <a:r>
              <a:rPr lang="it-IT" sz="2600" dirty="0">
                <a:solidFill>
                  <a:schemeClr val="accent3"/>
                </a:solidFill>
              </a:rPr>
              <a:t>) </a:t>
            </a:r>
            <a:r>
              <a:rPr lang="it-IT" sz="2600" b="1" dirty="0">
                <a:solidFill>
                  <a:schemeClr val="accent3"/>
                </a:solidFill>
              </a:rPr>
              <a:t>sono stati assunti le seguenti considerazioni generali: </a:t>
            </a:r>
          </a:p>
          <a:p>
            <a:endParaRPr lang="it-IT" sz="2600" b="1" dirty="0">
              <a:solidFill>
                <a:schemeClr val="tx2"/>
              </a:solidFill>
            </a:endParaRPr>
          </a:p>
          <a:p>
            <a:r>
              <a:rPr lang="it-IT" sz="2600" dirty="0"/>
              <a:t>Costo di smaltimento fango disidratato:   	</a:t>
            </a:r>
            <a:r>
              <a:rPr lang="it-IT" sz="2600" b="1" dirty="0"/>
              <a:t>250 €/</a:t>
            </a:r>
            <a:r>
              <a:rPr lang="it-IT" sz="2600" b="1" dirty="0" err="1"/>
              <a:t>tonn</a:t>
            </a:r>
            <a:endParaRPr lang="it-IT" sz="2600" b="1" dirty="0"/>
          </a:p>
          <a:p>
            <a:r>
              <a:rPr lang="it-IT" sz="2600" dirty="0"/>
              <a:t>Costo di smaltimento fango essiccato:   	</a:t>
            </a:r>
            <a:r>
              <a:rPr lang="it-IT" sz="2600" b="1" dirty="0"/>
              <a:t>250 €/</a:t>
            </a:r>
            <a:r>
              <a:rPr lang="it-IT" sz="2600" b="1" dirty="0" err="1"/>
              <a:t>tonn</a:t>
            </a:r>
            <a:endParaRPr lang="it-IT" sz="2600" b="1" dirty="0"/>
          </a:p>
          <a:p>
            <a:r>
              <a:rPr lang="it-IT" sz="2600" dirty="0"/>
              <a:t>Costo di smaltimento ceneri:   			</a:t>
            </a:r>
            <a:r>
              <a:rPr lang="it-IT" sz="2600" b="1" dirty="0"/>
              <a:t>200 €/</a:t>
            </a:r>
            <a:r>
              <a:rPr lang="it-IT" sz="2600" b="1" dirty="0" err="1"/>
              <a:t>tonn</a:t>
            </a:r>
            <a:endParaRPr lang="it-IT" sz="2600" b="1" dirty="0"/>
          </a:p>
          <a:p>
            <a:endParaRPr lang="it-IT" sz="2600" b="1" dirty="0"/>
          </a:p>
          <a:p>
            <a:r>
              <a:rPr lang="it-IT" sz="2600" dirty="0"/>
              <a:t>Costo energia elettrica:   		</a:t>
            </a:r>
            <a:r>
              <a:rPr lang="it-IT" sz="2600" b="1" dirty="0"/>
              <a:t>0,16 €/kWh</a:t>
            </a:r>
          </a:p>
          <a:p>
            <a:r>
              <a:rPr lang="it-IT" sz="2600" dirty="0"/>
              <a:t>Costo metano:   			</a:t>
            </a:r>
            <a:r>
              <a:rPr lang="it-IT" sz="2600" b="1" dirty="0"/>
              <a:t>0,35 €/mc</a:t>
            </a:r>
          </a:p>
          <a:p>
            <a:r>
              <a:rPr lang="it-IT" sz="2600" dirty="0"/>
              <a:t>Periodo di ammortamento:   	</a:t>
            </a:r>
            <a:r>
              <a:rPr lang="it-IT" sz="2600" b="1" dirty="0"/>
              <a:t>10 anni</a:t>
            </a:r>
          </a:p>
          <a:p>
            <a:r>
              <a:rPr lang="it-IT" sz="2600" dirty="0"/>
              <a:t>Vita utile impianto:   			</a:t>
            </a:r>
            <a:r>
              <a:rPr lang="it-IT" sz="2600" b="1" dirty="0"/>
              <a:t>20 anni</a:t>
            </a:r>
          </a:p>
          <a:p>
            <a:r>
              <a:rPr lang="it-IT" sz="2600" dirty="0"/>
              <a:t>Inflazione:   				</a:t>
            </a:r>
            <a:r>
              <a:rPr lang="it-IT" sz="2600" b="1" dirty="0"/>
              <a:t>3,0 %</a:t>
            </a:r>
          </a:p>
          <a:p>
            <a:r>
              <a:rPr lang="it-IT" sz="2600" dirty="0"/>
              <a:t>Tassazione:   				</a:t>
            </a:r>
            <a:r>
              <a:rPr lang="it-IT" sz="2600" b="1" dirty="0"/>
              <a:t>31,5 %</a:t>
            </a:r>
          </a:p>
          <a:p>
            <a:r>
              <a:rPr lang="it-IT" sz="2600" dirty="0"/>
              <a:t>% di capitale proprio investito:  	</a:t>
            </a:r>
            <a:r>
              <a:rPr lang="it-IT" sz="2600" b="1" dirty="0"/>
              <a:t>100%</a:t>
            </a:r>
          </a:p>
          <a:p>
            <a:r>
              <a:rPr lang="it-IT" sz="2600" dirty="0"/>
              <a:t>Tempo di realizzazione delle nuove installazioni:   </a:t>
            </a:r>
            <a:r>
              <a:rPr lang="it-IT" sz="2600" b="1" dirty="0"/>
              <a:t>2 anni</a:t>
            </a:r>
            <a:r>
              <a:rPr lang="it-IT" sz="2600" dirty="0"/>
              <a:t>                                                    </a:t>
            </a:r>
            <a:endParaRPr lang="it-IT" sz="2600" b="1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24AF4148-54C5-4CC2-A119-7C464AE62AAC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60BD1FEE-88F2-4ECC-B750-D0ACB47640B7}"/>
              </a:ext>
            </a:extLst>
          </p:cNvPr>
          <p:cNvSpPr/>
          <p:nvPr/>
        </p:nvSpPr>
        <p:spPr>
          <a:xfrm>
            <a:off x="6099174" y="2"/>
            <a:ext cx="6451600" cy="968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72" tIns="45636" rIns="91272" bIns="45636"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1E5407D0-7A0E-4321-BFC7-43A5AD127520}"/>
              </a:ext>
            </a:extLst>
          </p:cNvPr>
          <p:cNvSpPr/>
          <p:nvPr/>
        </p:nvSpPr>
        <p:spPr bwMode="auto">
          <a:xfrm>
            <a:off x="0" y="0"/>
            <a:ext cx="12801600" cy="1650999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3" name="Connettore diritto 13">
            <a:extLst>
              <a:ext uri="{FF2B5EF4-FFF2-40B4-BE49-F238E27FC236}">
                <a16:creationId xmlns:a16="http://schemas.microsoft.com/office/drawing/2014/main" id="{A0B1DFB0-FF4D-437B-90F6-BCD0ADF26AD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1651000"/>
            <a:ext cx="12801600" cy="0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4" name="Immagine 23">
            <a:extLst>
              <a:ext uri="{FF2B5EF4-FFF2-40B4-BE49-F238E27FC236}">
                <a16:creationId xmlns:a16="http://schemas.microsoft.com/office/drawing/2014/main" id="{39D68B5F-C135-4011-B9AB-2DD082FC816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452" y="167061"/>
            <a:ext cx="1080121" cy="611292"/>
          </a:xfrm>
          <a:prstGeom prst="rect">
            <a:avLst/>
          </a:prstGeom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104DAF2C-AF04-4DF8-B327-ADDF6ABE8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059" y="167061"/>
            <a:ext cx="733201" cy="80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15">
            <a:extLst>
              <a:ext uri="{FF2B5EF4-FFF2-40B4-BE49-F238E27FC236}">
                <a16:creationId xmlns:a16="http://schemas.microsoft.com/office/drawing/2014/main" id="{294401F7-D4E0-4801-922B-78AAD5E9B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136" y="472706"/>
            <a:ext cx="9937104" cy="8013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272" tIns="45636" rIns="91272" bIns="45636" anchor="ctr" anchorCtr="0">
            <a:no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</a:rPr>
              <a:t>DATI ECONOMICI E FINANZIARI</a:t>
            </a:r>
          </a:p>
        </p:txBody>
      </p:sp>
    </p:spTree>
    <p:extLst>
      <p:ext uri="{BB962C8B-B14F-4D97-AF65-F5344CB8AC3E}">
        <p14:creationId xmlns:p14="http://schemas.microsoft.com/office/powerpoint/2010/main" val="26589730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uttura predefinita">
  <a:themeElements>
    <a:clrScheme name="Seam">
      <a:dk1>
        <a:sysClr val="windowText" lastClr="000000"/>
      </a:dk1>
      <a:lt1>
        <a:srgbClr val="FFFFFF"/>
      </a:lt1>
      <a:dk2>
        <a:srgbClr val="3C8174"/>
      </a:dk2>
      <a:lt2>
        <a:srgbClr val="B4DEDB"/>
      </a:lt2>
      <a:accent1>
        <a:srgbClr val="69AFAC"/>
      </a:accent1>
      <a:accent2>
        <a:srgbClr val="8DC63F"/>
      </a:accent2>
      <a:accent3>
        <a:srgbClr val="00726A"/>
      </a:accent3>
      <a:accent4>
        <a:srgbClr val="848484"/>
      </a:accent4>
      <a:accent5>
        <a:srgbClr val="B4DEDB"/>
      </a:accent5>
      <a:accent6>
        <a:srgbClr val="69AFAC"/>
      </a:accent6>
      <a:hlink>
        <a:srgbClr val="3C8174"/>
      </a:hlink>
      <a:folHlink>
        <a:srgbClr val="3C8174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</TotalTime>
  <Words>961</Words>
  <Application>Microsoft Office PowerPoint</Application>
  <PresentationFormat>Formato A3 (297x420 mm)</PresentationFormat>
  <Paragraphs>258</Paragraphs>
  <Slides>16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0" baseType="lpstr">
      <vt:lpstr>Arial</vt:lpstr>
      <vt:lpstr>Calibri</vt:lpstr>
      <vt:lpstr>Verdana</vt:lpstr>
      <vt:lpstr>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societa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Antonio</dc:creator>
  <cp:lastModifiedBy>SEAM engineering</cp:lastModifiedBy>
  <cp:revision>642</cp:revision>
  <cp:lastPrinted>2019-10-15T12:27:28Z</cp:lastPrinted>
  <dcterms:created xsi:type="dcterms:W3CDTF">2018-01-17T13:35:26Z</dcterms:created>
  <dcterms:modified xsi:type="dcterms:W3CDTF">2019-10-24T14:22:36Z</dcterms:modified>
</cp:coreProperties>
</file>