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258" r:id="rId2"/>
    <p:sldId id="304" r:id="rId3"/>
    <p:sldId id="305" r:id="rId4"/>
    <p:sldId id="306" r:id="rId5"/>
    <p:sldId id="308" r:id="rId6"/>
    <p:sldId id="309" r:id="rId7"/>
    <p:sldId id="257" r:id="rId8"/>
    <p:sldId id="301" r:id="rId9"/>
    <p:sldId id="302" r:id="rId10"/>
    <p:sldId id="288" r:id="rId11"/>
    <p:sldId id="312" r:id="rId12"/>
    <p:sldId id="313" r:id="rId13"/>
    <p:sldId id="311" r:id="rId14"/>
    <p:sldId id="280" r:id="rId15"/>
    <p:sldId id="310" r:id="rId16"/>
    <p:sldId id="314" r:id="rId17"/>
    <p:sldId id="315" r:id="rId18"/>
    <p:sldId id="316" r:id="rId19"/>
    <p:sldId id="317" r:id="rId20"/>
    <p:sldId id="300" r:id="rId21"/>
    <p:sldId id="293" r:id="rId22"/>
    <p:sldId id="294" r:id="rId23"/>
    <p:sldId id="297" r:id="rId24"/>
    <p:sldId id="295" r:id="rId25"/>
    <p:sldId id="296" r:id="rId26"/>
    <p:sldId id="298" r:id="rId27"/>
    <p:sldId id="299" r:id="rId28"/>
    <p:sldId id="276" r:id="rId29"/>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3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2" autoAdjust="0"/>
    <p:restoredTop sz="94684" autoAdjust="0"/>
  </p:normalViewPr>
  <p:slideViewPr>
    <p:cSldViewPr snapToGrid="0" snapToObjects="1">
      <p:cViewPr varScale="1">
        <p:scale>
          <a:sx n="108" d="100"/>
          <a:sy n="108" d="100"/>
        </p:scale>
        <p:origin x="984" y="10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Lst>
  </p:outlineViewPr>
  <p:notesTextViewPr>
    <p:cViewPr>
      <p:scale>
        <a:sx n="100" d="100"/>
        <a:sy n="100" d="100"/>
      </p:scale>
      <p:origin x="0" y="0"/>
    </p:cViewPr>
  </p:notesTextViewPr>
  <p:sorterViewPr>
    <p:cViewPr>
      <p:scale>
        <a:sx n="150" d="100"/>
        <a:sy n="150" d="100"/>
      </p:scale>
      <p:origin x="0" y="-6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14.xml"/><Relationship Id="rId13" Type="http://schemas.openxmlformats.org/officeDocument/2006/relationships/slide" Target="slides/slide19.xml"/><Relationship Id="rId18" Type="http://schemas.openxmlformats.org/officeDocument/2006/relationships/slide" Target="slides/slide24.xml"/><Relationship Id="rId3" Type="http://schemas.openxmlformats.org/officeDocument/2006/relationships/slide" Target="slides/slide9.xml"/><Relationship Id="rId21" Type="http://schemas.openxmlformats.org/officeDocument/2006/relationships/slide" Target="slides/slide27.xml"/><Relationship Id="rId7" Type="http://schemas.openxmlformats.org/officeDocument/2006/relationships/slide" Target="slides/slide13.xml"/><Relationship Id="rId12" Type="http://schemas.openxmlformats.org/officeDocument/2006/relationships/slide" Target="slides/slide18.xml"/><Relationship Id="rId17" Type="http://schemas.openxmlformats.org/officeDocument/2006/relationships/slide" Target="slides/slide23.xml"/><Relationship Id="rId2" Type="http://schemas.openxmlformats.org/officeDocument/2006/relationships/slide" Target="slides/slide8.xml"/><Relationship Id="rId16" Type="http://schemas.openxmlformats.org/officeDocument/2006/relationships/slide" Target="slides/slide22.xml"/><Relationship Id="rId20" Type="http://schemas.openxmlformats.org/officeDocument/2006/relationships/slide" Target="slides/slide26.xml"/><Relationship Id="rId1" Type="http://schemas.openxmlformats.org/officeDocument/2006/relationships/slide" Target="slides/slide7.xml"/><Relationship Id="rId6" Type="http://schemas.openxmlformats.org/officeDocument/2006/relationships/slide" Target="slides/slide12.xml"/><Relationship Id="rId11" Type="http://schemas.openxmlformats.org/officeDocument/2006/relationships/slide" Target="slides/slide17.xml"/><Relationship Id="rId5" Type="http://schemas.openxmlformats.org/officeDocument/2006/relationships/slide" Target="slides/slide11.xml"/><Relationship Id="rId15" Type="http://schemas.openxmlformats.org/officeDocument/2006/relationships/slide" Target="slides/slide21.xml"/><Relationship Id="rId10" Type="http://schemas.openxmlformats.org/officeDocument/2006/relationships/slide" Target="slides/slide16.xml"/><Relationship Id="rId19" Type="http://schemas.openxmlformats.org/officeDocument/2006/relationships/slide" Target="slides/slide25.xml"/><Relationship Id="rId4" Type="http://schemas.openxmlformats.org/officeDocument/2006/relationships/slide" Target="slides/slide10.xml"/><Relationship Id="rId9" Type="http://schemas.openxmlformats.org/officeDocument/2006/relationships/slide" Target="slides/slide15.xml"/><Relationship Id="rId14" Type="http://schemas.openxmlformats.org/officeDocument/2006/relationships/slide" Target="slides/slide20.xml"/><Relationship Id="rId22" Type="http://schemas.openxmlformats.org/officeDocument/2006/relationships/slide" Target="slides/slide28.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dirty="0"/>
              <a:t>Totale codici EER</a:t>
            </a:r>
          </a:p>
          <a:p>
            <a:pPr>
              <a:defRPr/>
            </a:pPr>
            <a:r>
              <a:rPr lang="it-IT" dirty="0"/>
              <a:t>(tonnellate)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it-IT"/>
        </a:p>
      </c:txPr>
    </c:title>
    <c:autoTitleDeleted val="0"/>
    <c:view3D>
      <c:rotX val="30"/>
      <c:rotY val="6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0349332306854871"/>
          <c:y val="0.217473149658372"/>
          <c:w val="0.72470238095238093"/>
          <c:h val="0.65049384270280164"/>
        </c:manualLayout>
      </c:layout>
      <c:pie3DChart>
        <c:varyColors val="1"/>
        <c:ser>
          <c:idx val="0"/>
          <c:order val="0"/>
          <c:tx>
            <c:strRef>
              <c:f>Foglio1!$B$1</c:f>
              <c:strCache>
                <c:ptCount val="1"/>
                <c:pt idx="0">
                  <c:v>Prod InUL (t)</c:v>
                </c:pt>
              </c:strCache>
            </c:strRef>
          </c:tx>
          <c:spPr>
            <a:solidFill>
              <a:srgbClr val="C7C7D7"/>
            </a:solidFill>
          </c:spPr>
          <c:dPt>
            <c:idx val="0"/>
            <c:bubble3D val="0"/>
            <c:spPr>
              <a:solidFill>
                <a:srgbClr val="C7C7D7"/>
              </a:solidFill>
              <a:ln w="25400">
                <a:solidFill>
                  <a:schemeClr val="lt1"/>
                </a:solidFill>
              </a:ln>
              <a:effectLst/>
              <a:sp3d contourW="25400">
                <a:contourClr>
                  <a:schemeClr val="lt1"/>
                </a:contourClr>
              </a:sp3d>
            </c:spPr>
            <c:extLst>
              <c:ext xmlns:c16="http://schemas.microsoft.com/office/drawing/2014/chart" uri="{C3380CC4-5D6E-409C-BE32-E72D297353CC}">
                <c16:uniqueId val="{00000001-F8C9-41F8-BC7F-227ADD728EF5}"/>
              </c:ext>
            </c:extLst>
          </c:dPt>
          <c:dPt>
            <c:idx val="1"/>
            <c:bubble3D val="0"/>
            <c:spPr>
              <a:solidFill>
                <a:srgbClr val="99FF99"/>
              </a:solidFill>
              <a:ln w="25400">
                <a:solidFill>
                  <a:schemeClr val="lt1"/>
                </a:solidFill>
              </a:ln>
              <a:effectLst/>
              <a:sp3d contourW="25400">
                <a:contourClr>
                  <a:schemeClr val="lt1"/>
                </a:contourClr>
              </a:sp3d>
            </c:spPr>
            <c:extLst>
              <c:ext xmlns:c16="http://schemas.microsoft.com/office/drawing/2014/chart" uri="{C3380CC4-5D6E-409C-BE32-E72D297353CC}">
                <c16:uniqueId val="{00000003-F8C9-41F8-BC7F-227ADD728EF5}"/>
              </c:ext>
            </c:extLst>
          </c:dPt>
          <c:dPt>
            <c:idx val="2"/>
            <c:bubble3D val="0"/>
            <c:spPr>
              <a:solidFill>
                <a:schemeClr val="accent2">
                  <a:lumMod val="60000"/>
                  <a:lumOff val="4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5-F8C9-41F8-BC7F-227ADD728EF5}"/>
              </c:ext>
            </c:extLst>
          </c:dPt>
          <c:dPt>
            <c:idx val="3"/>
            <c:bubble3D val="0"/>
            <c:spPr>
              <a:solidFill>
                <a:schemeClr val="bg2">
                  <a:lumMod val="20000"/>
                  <a:lumOff val="8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7-F8C9-41F8-BC7F-227ADD728EF5}"/>
              </c:ext>
            </c:extLst>
          </c:dPt>
          <c:dPt>
            <c:idx val="4"/>
            <c:bubble3D val="0"/>
            <c:spPr>
              <a:solidFill>
                <a:srgbClr val="99FF99"/>
              </a:solidFill>
              <a:ln w="25400">
                <a:solidFill>
                  <a:schemeClr val="lt1"/>
                </a:solidFill>
              </a:ln>
              <a:effectLst/>
              <a:sp3d contourW="25400">
                <a:contourClr>
                  <a:schemeClr val="lt1"/>
                </a:contourClr>
              </a:sp3d>
            </c:spPr>
            <c:extLst>
              <c:ext xmlns:c16="http://schemas.microsoft.com/office/drawing/2014/chart" uri="{C3380CC4-5D6E-409C-BE32-E72D297353CC}">
                <c16:uniqueId val="{00000009-F8C9-41F8-BC7F-227ADD728EF5}"/>
              </c:ext>
            </c:extLst>
          </c:dPt>
          <c:dPt>
            <c:idx val="5"/>
            <c:bubble3D val="0"/>
            <c:spPr>
              <a:solidFill>
                <a:srgbClr val="C7C7D7"/>
              </a:solidFill>
              <a:ln w="25400">
                <a:solidFill>
                  <a:schemeClr val="lt1"/>
                </a:solidFill>
              </a:ln>
              <a:effectLst/>
              <a:sp3d contourW="25400">
                <a:contourClr>
                  <a:schemeClr val="lt1"/>
                </a:contourClr>
              </a:sp3d>
            </c:spPr>
            <c:extLst>
              <c:ext xmlns:c16="http://schemas.microsoft.com/office/drawing/2014/chart" uri="{C3380CC4-5D6E-409C-BE32-E72D297353CC}">
                <c16:uniqueId val="{0000000B-F8C9-41F8-BC7F-227ADD728EF5}"/>
              </c:ext>
            </c:extLst>
          </c:dPt>
          <c:dPt>
            <c:idx val="6"/>
            <c:bubble3D val="0"/>
            <c:spPr>
              <a:solidFill>
                <a:schemeClr val="accent2">
                  <a:lumMod val="60000"/>
                  <a:lumOff val="4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D-F8C9-41F8-BC7F-227ADD728EF5}"/>
              </c:ext>
            </c:extLst>
          </c:dPt>
          <c:dPt>
            <c:idx val="7"/>
            <c:bubble3D val="0"/>
            <c:spPr>
              <a:solidFill>
                <a:schemeClr val="bg2">
                  <a:lumMod val="20000"/>
                  <a:lumOff val="8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F-F8C9-41F8-BC7F-227ADD728EF5}"/>
              </c:ext>
            </c:extLst>
          </c:dPt>
          <c:dPt>
            <c:idx val="8"/>
            <c:bubble3D val="0"/>
            <c:spPr>
              <a:solidFill>
                <a:schemeClr val="bg2">
                  <a:lumMod val="20000"/>
                  <a:lumOff val="8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1-F8C9-41F8-BC7F-227ADD728EF5}"/>
              </c:ext>
            </c:extLst>
          </c:dPt>
          <c:dPt>
            <c:idx val="9"/>
            <c:bubble3D val="0"/>
            <c:spPr>
              <a:solidFill>
                <a:srgbClr val="C7C7D7"/>
              </a:solidFill>
              <a:ln w="25400">
                <a:solidFill>
                  <a:schemeClr val="lt1"/>
                </a:solidFill>
              </a:ln>
              <a:effectLst/>
              <a:sp3d contourW="25400">
                <a:contourClr>
                  <a:schemeClr val="lt1"/>
                </a:contourClr>
              </a:sp3d>
            </c:spPr>
            <c:extLst>
              <c:ext xmlns:c16="http://schemas.microsoft.com/office/drawing/2014/chart" uri="{C3380CC4-5D6E-409C-BE32-E72D297353CC}">
                <c16:uniqueId val="{00000013-F8C9-41F8-BC7F-227ADD728EF5}"/>
              </c:ext>
            </c:extLst>
          </c:dPt>
          <c:dPt>
            <c:idx val="10"/>
            <c:bubble3D val="0"/>
            <c:spPr>
              <a:solidFill>
                <a:srgbClr val="C7C7D7"/>
              </a:solidFill>
              <a:ln w="25400">
                <a:solidFill>
                  <a:schemeClr val="lt1"/>
                </a:solidFill>
              </a:ln>
              <a:effectLst/>
              <a:sp3d contourW="25400">
                <a:contourClr>
                  <a:schemeClr val="lt1"/>
                </a:contourClr>
              </a:sp3d>
            </c:spPr>
            <c:extLst>
              <c:ext xmlns:c16="http://schemas.microsoft.com/office/drawing/2014/chart" uri="{C3380CC4-5D6E-409C-BE32-E72D297353CC}">
                <c16:uniqueId val="{00000015-F8C9-41F8-BC7F-227ADD728EF5}"/>
              </c:ext>
            </c:extLst>
          </c:dPt>
          <c:dPt>
            <c:idx val="11"/>
            <c:bubble3D val="0"/>
            <c:spPr>
              <a:solidFill>
                <a:schemeClr val="bg2">
                  <a:lumMod val="20000"/>
                  <a:lumOff val="8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7-F8C9-41F8-BC7F-227ADD728EF5}"/>
              </c:ext>
            </c:extLst>
          </c:dPt>
          <c:dPt>
            <c:idx val="12"/>
            <c:bubble3D val="0"/>
            <c:spPr>
              <a:solidFill>
                <a:schemeClr val="bg2">
                  <a:lumMod val="20000"/>
                  <a:lumOff val="8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9-F8C9-41F8-BC7F-227ADD728EF5}"/>
              </c:ext>
            </c:extLst>
          </c:dPt>
          <c:dPt>
            <c:idx val="13"/>
            <c:bubble3D val="0"/>
            <c:spPr>
              <a:solidFill>
                <a:schemeClr val="bg2">
                  <a:lumMod val="20000"/>
                  <a:lumOff val="8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B-F8C9-41F8-BC7F-227ADD728EF5}"/>
              </c:ext>
            </c:extLst>
          </c:dPt>
          <c:dPt>
            <c:idx val="14"/>
            <c:bubble3D val="0"/>
            <c:spPr>
              <a:solidFill>
                <a:srgbClr val="C7C7D7"/>
              </a:solidFill>
              <a:ln w="25400">
                <a:solidFill>
                  <a:schemeClr val="lt1"/>
                </a:solidFill>
              </a:ln>
              <a:effectLst/>
              <a:sp3d contourW="25400">
                <a:contourClr>
                  <a:schemeClr val="lt1"/>
                </a:contourClr>
              </a:sp3d>
            </c:spPr>
            <c:extLst>
              <c:ext xmlns:c16="http://schemas.microsoft.com/office/drawing/2014/chart" uri="{C3380CC4-5D6E-409C-BE32-E72D297353CC}">
                <c16:uniqueId val="{0000001D-F8C9-41F8-BC7F-227ADD728EF5}"/>
              </c:ext>
            </c:extLst>
          </c:dPt>
          <c:dPt>
            <c:idx val="15"/>
            <c:bubble3D val="0"/>
            <c:spPr>
              <a:solidFill>
                <a:schemeClr val="bg2">
                  <a:lumMod val="20000"/>
                  <a:lumOff val="8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F-F8C9-41F8-BC7F-227ADD728EF5}"/>
              </c:ext>
            </c:extLst>
          </c:dPt>
          <c:dPt>
            <c:idx val="16"/>
            <c:bubble3D val="0"/>
            <c:spPr>
              <a:solidFill>
                <a:schemeClr val="bg2">
                  <a:lumMod val="20000"/>
                  <a:lumOff val="8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21-F8C9-41F8-BC7F-227ADD728EF5}"/>
              </c:ext>
            </c:extLst>
          </c:dPt>
          <c:dPt>
            <c:idx val="17"/>
            <c:bubble3D val="0"/>
            <c:spPr>
              <a:solidFill>
                <a:srgbClr val="C7C7D7"/>
              </a:solidFill>
              <a:ln w="25400">
                <a:solidFill>
                  <a:schemeClr val="lt1"/>
                </a:solidFill>
              </a:ln>
              <a:effectLst/>
              <a:sp3d contourW="25400">
                <a:contourClr>
                  <a:schemeClr val="lt1"/>
                </a:contourClr>
              </a:sp3d>
            </c:spPr>
            <c:extLst>
              <c:ext xmlns:c16="http://schemas.microsoft.com/office/drawing/2014/chart" uri="{C3380CC4-5D6E-409C-BE32-E72D297353CC}">
                <c16:uniqueId val="{00000023-F8C9-41F8-BC7F-227ADD728EF5}"/>
              </c:ext>
            </c:extLst>
          </c:dPt>
          <c:dPt>
            <c:idx val="18"/>
            <c:bubble3D val="0"/>
            <c:spPr>
              <a:solidFill>
                <a:schemeClr val="accent2">
                  <a:lumMod val="5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25-F8C9-41F8-BC7F-227ADD728EF5}"/>
              </c:ext>
            </c:extLst>
          </c:dPt>
          <c:dPt>
            <c:idx val="19"/>
            <c:bubble3D val="0"/>
            <c:spPr>
              <a:solidFill>
                <a:srgbClr val="99FF99"/>
              </a:solidFill>
              <a:ln w="25400">
                <a:solidFill>
                  <a:schemeClr val="lt1"/>
                </a:solidFill>
              </a:ln>
              <a:effectLst/>
              <a:sp3d contourW="25400">
                <a:contourClr>
                  <a:schemeClr val="lt1"/>
                </a:contourClr>
              </a:sp3d>
            </c:spPr>
            <c:extLst>
              <c:ext xmlns:c16="http://schemas.microsoft.com/office/drawing/2014/chart" uri="{C3380CC4-5D6E-409C-BE32-E72D297353CC}">
                <c16:uniqueId val="{00000027-F8C9-41F8-BC7F-227ADD728EF5}"/>
              </c:ext>
            </c:extLst>
          </c:dPt>
          <c:dPt>
            <c:idx val="20"/>
            <c:bubble3D val="0"/>
            <c:spPr>
              <a:solidFill>
                <a:srgbClr val="C7C7D7"/>
              </a:solidFill>
              <a:ln w="25400">
                <a:solidFill>
                  <a:schemeClr val="lt1"/>
                </a:solidFill>
              </a:ln>
              <a:effectLst/>
              <a:sp3d contourW="25400">
                <a:contourClr>
                  <a:schemeClr val="lt1"/>
                </a:contourClr>
              </a:sp3d>
            </c:spPr>
            <c:extLst>
              <c:ext xmlns:c16="http://schemas.microsoft.com/office/drawing/2014/chart" uri="{C3380CC4-5D6E-409C-BE32-E72D297353CC}">
                <c16:uniqueId val="{00000029-F8C9-41F8-BC7F-227ADD728EF5}"/>
              </c:ext>
            </c:extLst>
          </c:dPt>
          <c:dLbls>
            <c:dLbl>
              <c:idx val="0"/>
              <c:layout>
                <c:manualLayout>
                  <c:x val="8.4634889388826393E-2"/>
                  <c:y val="-7.1122505035707745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8C9-41F8-BC7F-227ADD728EF5}"/>
                </c:ext>
              </c:extLst>
            </c:dLbl>
            <c:dLbl>
              <c:idx val="1"/>
              <c:layout>
                <c:manualLayout>
                  <c:x val="9.7176134233220843E-2"/>
                  <c:y val="-3.1221578770676921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8C9-41F8-BC7F-227ADD728EF5}"/>
                </c:ext>
              </c:extLst>
            </c:dLbl>
            <c:dLbl>
              <c:idx val="2"/>
              <c:layout>
                <c:manualLayout>
                  <c:x val="5.9725581177352834E-2"/>
                  <c:y val="-9.9097959775376915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8C9-41F8-BC7F-227ADD728EF5}"/>
                </c:ext>
              </c:extLst>
            </c:dLbl>
            <c:dLbl>
              <c:idx val="3"/>
              <c:layout>
                <c:manualLayout>
                  <c:x val="4.9272708098987629E-2"/>
                  <c:y val="-5.9473615943355915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8C9-41F8-BC7F-227ADD728EF5}"/>
                </c:ext>
              </c:extLst>
            </c:dLbl>
            <c:dLbl>
              <c:idx val="4"/>
              <c:layout>
                <c:manualLayout>
                  <c:x val="5.4470261529808772E-2"/>
                  <c:y val="-2.1825405908563845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F8C9-41F8-BC7F-227ADD728EF5}"/>
                </c:ext>
              </c:extLst>
            </c:dLbl>
            <c:dLbl>
              <c:idx val="5"/>
              <c:layout>
                <c:manualLayout>
                  <c:x val="0.11993625796775392"/>
                  <c:y val="2.0864615760239274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F8C9-41F8-BC7F-227ADD728EF5}"/>
                </c:ext>
              </c:extLst>
            </c:dLbl>
            <c:dLbl>
              <c:idx val="6"/>
              <c:layout>
                <c:manualLayout>
                  <c:x val="0.11438993953880765"/>
                  <c:y val="3.1200405908562868E-3"/>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F8C9-41F8-BC7F-227ADD728EF5}"/>
                </c:ext>
              </c:extLst>
            </c:dLbl>
            <c:dLbl>
              <c:idx val="7"/>
              <c:layout>
                <c:manualLayout>
                  <c:x val="0.18216664323209589"/>
                  <c:y val="4.5918406274797043E-3"/>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F-F8C9-41F8-BC7F-227ADD728EF5}"/>
                </c:ext>
              </c:extLst>
            </c:dLbl>
            <c:dLbl>
              <c:idx val="18"/>
              <c:layout>
                <c:manualLayout>
                  <c:x val="-5.841875234345708E-2"/>
                  <c:y val="-8.8153306781419763E-2"/>
                </c:manualLayout>
              </c:layout>
              <c:tx>
                <c:rich>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fld id="{3E7C134F-535F-4DCE-BE09-41149F32D6E2}" type="CATEGORYNAME">
                      <a:rPr lang="en-US" sz="1100"/>
                      <a:pPr>
                        <a:defRPr sz="1000" b="1"/>
                      </a:pPr>
                      <a:t>[NOME CATEGORIA]</a:t>
                    </a:fld>
                    <a:endParaRPr lang="it-IT"/>
                  </a:p>
                </c:rich>
              </c:tx>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it-IT"/>
                </a:p>
              </c:txPr>
              <c:showLegendKey val="0"/>
              <c:showVal val="0"/>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5-F8C9-41F8-BC7F-227ADD728EF5}"/>
                </c:ext>
              </c:extLst>
            </c:dLbl>
            <c:dLbl>
              <c:idx val="19"/>
              <c:layout>
                <c:manualLayout>
                  <c:x val="-7.6691507311586055E-2"/>
                  <c:y val="-0.13834634224501011"/>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27-F8C9-41F8-BC7F-227ADD728EF5}"/>
                </c:ext>
              </c:extLst>
            </c:dLbl>
            <c:dLbl>
              <c:idx val="20"/>
              <c:layout>
                <c:manualLayout>
                  <c:x val="1.209024653168354E-2"/>
                  <c:y val="-0.1147271561984984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29-F8C9-41F8-BC7F-227ADD728EF5}"/>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Foglio1!$A$2:$A$22</c:f>
              <c:strCache>
                <c:ptCount val="21"/>
                <c:pt idx="0">
                  <c:v>020101</c:v>
                </c:pt>
                <c:pt idx="1">
                  <c:v>020201</c:v>
                </c:pt>
                <c:pt idx="2">
                  <c:v>020204</c:v>
                </c:pt>
                <c:pt idx="3">
                  <c:v>020301</c:v>
                </c:pt>
                <c:pt idx="4">
                  <c:v>020305</c:v>
                </c:pt>
                <c:pt idx="5">
                  <c:v>020403</c:v>
                </c:pt>
                <c:pt idx="6">
                  <c:v>020502</c:v>
                </c:pt>
                <c:pt idx="7">
                  <c:v>020603</c:v>
                </c:pt>
                <c:pt idx="8">
                  <c:v>020705</c:v>
                </c:pt>
                <c:pt idx="9">
                  <c:v>030311</c:v>
                </c:pt>
                <c:pt idx="10">
                  <c:v>040107</c:v>
                </c:pt>
                <c:pt idx="11">
                  <c:v>040220</c:v>
                </c:pt>
                <c:pt idx="12">
                  <c:v>070112</c:v>
                </c:pt>
                <c:pt idx="13">
                  <c:v>070212</c:v>
                </c:pt>
                <c:pt idx="14">
                  <c:v>070312</c:v>
                </c:pt>
                <c:pt idx="15">
                  <c:v>070612</c:v>
                </c:pt>
                <c:pt idx="16">
                  <c:v>070712</c:v>
                </c:pt>
                <c:pt idx="17">
                  <c:v>100121</c:v>
                </c:pt>
                <c:pt idx="18">
                  <c:v>190805</c:v>
                </c:pt>
                <c:pt idx="19">
                  <c:v>190812</c:v>
                </c:pt>
                <c:pt idx="20">
                  <c:v>191106</c:v>
                </c:pt>
              </c:strCache>
            </c:strRef>
          </c:cat>
          <c:val>
            <c:numRef>
              <c:f>Foglio1!$B$2:$B$22</c:f>
              <c:numCache>
                <c:formatCode>_-* #,##0_-;\-* #,##0_-;_-* "-"??_-;_-@_-</c:formatCode>
                <c:ptCount val="21"/>
                <c:pt idx="0">
                  <c:v>168.28</c:v>
                </c:pt>
                <c:pt idx="1">
                  <c:v>37825.445</c:v>
                </c:pt>
                <c:pt idx="2">
                  <c:v>78825.774000000005</c:v>
                </c:pt>
                <c:pt idx="3">
                  <c:v>10469.419</c:v>
                </c:pt>
                <c:pt idx="4">
                  <c:v>25712.1119</c:v>
                </c:pt>
                <c:pt idx="5">
                  <c:v>1145.0899999999999</c:v>
                </c:pt>
                <c:pt idx="6">
                  <c:v>67503.906599999988</c:v>
                </c:pt>
                <c:pt idx="7">
                  <c:v>9102.4500000000007</c:v>
                </c:pt>
                <c:pt idx="8">
                  <c:v>7439.0889999999999</c:v>
                </c:pt>
                <c:pt idx="9">
                  <c:v>1062.56</c:v>
                </c:pt>
                <c:pt idx="11">
                  <c:v>10666.205699999999</c:v>
                </c:pt>
                <c:pt idx="12">
                  <c:v>6384.6009999999997</c:v>
                </c:pt>
                <c:pt idx="13">
                  <c:v>10091.083500000001</c:v>
                </c:pt>
                <c:pt idx="14">
                  <c:v>929.00900000000001</c:v>
                </c:pt>
                <c:pt idx="15">
                  <c:v>11711.92859</c:v>
                </c:pt>
                <c:pt idx="16">
                  <c:v>7122.83</c:v>
                </c:pt>
                <c:pt idx="17">
                  <c:v>978.7</c:v>
                </c:pt>
                <c:pt idx="18">
                  <c:v>481239.06599999999</c:v>
                </c:pt>
                <c:pt idx="19">
                  <c:v>28886.427</c:v>
                </c:pt>
                <c:pt idx="20">
                  <c:v>686.04</c:v>
                </c:pt>
              </c:numCache>
            </c:numRef>
          </c:val>
          <c:extLst>
            <c:ext xmlns:c16="http://schemas.microsoft.com/office/drawing/2014/chart" uri="{C3380CC4-5D6E-409C-BE32-E72D297353CC}">
              <c16:uniqueId val="{0000002A-F8C9-41F8-BC7F-227ADD728EF5}"/>
            </c:ext>
          </c:extLst>
        </c:ser>
        <c:dLbls>
          <c:showLegendKey val="0"/>
          <c:showVal val="0"/>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withinLinearReversed" id="22">
  <a:schemeClr val="accent2"/>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0.00942</cdr:x>
      <cdr:y>0.21056</cdr:y>
    </cdr:from>
    <cdr:to>
      <cdr:x>0.11911</cdr:x>
      <cdr:y>0.2758</cdr:y>
    </cdr:to>
    <cdr:sp macro="" textlink="">
      <cdr:nvSpPr>
        <cdr:cNvPr id="2" name="Ovale 1">
          <a:extLst xmlns:a="http://schemas.openxmlformats.org/drawingml/2006/main">
            <a:ext uri="{FF2B5EF4-FFF2-40B4-BE49-F238E27FC236}">
              <a16:creationId xmlns:a16="http://schemas.microsoft.com/office/drawing/2014/main" id="{DE08FE73-2D07-49EE-93A5-ACDAED3D5F94}"/>
            </a:ext>
          </a:extLst>
        </cdr:cNvPr>
        <cdr:cNvSpPr/>
      </cdr:nvSpPr>
      <cdr:spPr>
        <a:xfrm xmlns:a="http://schemas.openxmlformats.org/drawingml/2006/main">
          <a:off x="62220" y="997520"/>
          <a:ext cx="724645" cy="309072"/>
        </a:xfrm>
        <a:prstGeom xmlns:a="http://schemas.openxmlformats.org/drawingml/2006/main" prst="ellipse">
          <a:avLst/>
        </a:prstGeom>
        <a:noFill xmlns:a="http://schemas.openxmlformats.org/drawingml/2006/main"/>
        <a:ln xmlns:a="http://schemas.openxmlformats.org/drawingml/2006/main" w="28575">
          <a:solidFill>
            <a:srgbClr val="FF0000"/>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it-IT"/>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endParaRPr lang="it-IT"/>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DF6573B-891A-034A-90F2-75FB118B58AE}" type="datetimeFigureOut">
              <a:rPr lang="it-IT" smtClean="0"/>
              <a:t>24/10/2019</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07101B0-0C72-4A4A-82FF-C6C658C2AE28}" type="slidenum">
              <a:rPr lang="it-IT" smtClean="0"/>
              <a:t>‹N›</a:t>
            </a:fld>
            <a:endParaRPr lang="it-IT"/>
          </a:p>
        </p:txBody>
      </p:sp>
    </p:spTree>
    <p:extLst>
      <p:ext uri="{BB962C8B-B14F-4D97-AF65-F5344CB8AC3E}">
        <p14:creationId xmlns:p14="http://schemas.microsoft.com/office/powerpoint/2010/main" val="6643632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571B3E-FE16-4D72-96D2-23A4D04E23C2}" type="datetimeFigureOut">
              <a:rPr lang="it-IT" smtClean="0"/>
              <a:t>24/10/2019</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E5054E-4634-481B-B139-5E80175FBAB4}" type="slidenum">
              <a:rPr lang="it-IT" smtClean="0"/>
              <a:t>‹N›</a:t>
            </a:fld>
            <a:endParaRPr lang="it-IT"/>
          </a:p>
        </p:txBody>
      </p:sp>
    </p:spTree>
    <p:extLst>
      <p:ext uri="{BB962C8B-B14F-4D97-AF65-F5344CB8AC3E}">
        <p14:creationId xmlns:p14="http://schemas.microsoft.com/office/powerpoint/2010/main" val="2144298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L_copertina">
    <p:spTree>
      <p:nvGrpSpPr>
        <p:cNvPr id="1" name=""/>
        <p:cNvGrpSpPr/>
        <p:nvPr/>
      </p:nvGrpSpPr>
      <p:grpSpPr>
        <a:xfrm>
          <a:off x="0" y="0"/>
          <a:ext cx="0" cy="0"/>
          <a:chOff x="0" y="0"/>
          <a:chExt cx="0" cy="0"/>
        </a:xfrm>
      </p:grpSpPr>
      <p:sp>
        <p:nvSpPr>
          <p:cNvPr id="6" name="Segnaposto titolo 1"/>
          <p:cNvSpPr>
            <a:spLocks noGrp="1"/>
          </p:cNvSpPr>
          <p:nvPr>
            <p:ph type="title" hasCustomPrompt="1"/>
          </p:nvPr>
        </p:nvSpPr>
        <p:spPr>
          <a:xfrm>
            <a:off x="0" y="302381"/>
            <a:ext cx="9144000" cy="4293809"/>
          </a:xfrm>
          <a:prstGeom prst="rect">
            <a:avLst/>
          </a:prstGeom>
        </p:spPr>
        <p:txBody>
          <a:bodyPr vert="horz" lIns="91440" tIns="45720" rIns="91440" bIns="45720" rtlCol="0" anchor="ctr">
            <a:normAutofit/>
          </a:bodyPr>
          <a:lstStyle>
            <a:lvl1pPr>
              <a:defRPr sz="4400"/>
            </a:lvl1pPr>
          </a:lstStyle>
          <a:p>
            <a:r>
              <a:rPr lang="it-IT" dirty="0"/>
              <a:t>Titolo presentazione</a:t>
            </a:r>
          </a:p>
        </p:txBody>
      </p:sp>
    </p:spTree>
    <p:extLst>
      <p:ext uri="{BB962C8B-B14F-4D97-AF65-F5344CB8AC3E}">
        <p14:creationId xmlns:p14="http://schemas.microsoft.com/office/powerpoint/2010/main" val="987019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7" name="Immagin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olo 1"/>
          <p:cNvSpPr>
            <a:spLocks noGrp="1"/>
          </p:cNvSpPr>
          <p:nvPr>
            <p:ph type="ctrTitle" hasCustomPrompt="1"/>
          </p:nvPr>
        </p:nvSpPr>
        <p:spPr>
          <a:xfrm>
            <a:off x="685800" y="662064"/>
            <a:ext cx="7772400" cy="753080"/>
          </a:xfrm>
        </p:spPr>
        <p:txBody>
          <a:bodyPr>
            <a:normAutofit/>
          </a:bodyPr>
          <a:lstStyle>
            <a:lvl1pPr algn="l">
              <a:defRPr sz="3000"/>
            </a:lvl1pPr>
          </a:lstStyle>
          <a:p>
            <a:r>
              <a:rPr lang="it-IT" dirty="0"/>
              <a:t>Titolo</a:t>
            </a:r>
          </a:p>
        </p:txBody>
      </p:sp>
      <p:sp>
        <p:nvSpPr>
          <p:cNvPr id="3" name="Sottotitolo 2"/>
          <p:cNvSpPr>
            <a:spLocks noGrp="1"/>
          </p:cNvSpPr>
          <p:nvPr>
            <p:ph type="subTitle" idx="1" hasCustomPrompt="1"/>
          </p:nvPr>
        </p:nvSpPr>
        <p:spPr>
          <a:xfrm>
            <a:off x="685800" y="1874762"/>
            <a:ext cx="7772400" cy="3764038"/>
          </a:xfrm>
          <a:prstGeom prst="rect">
            <a:avLst/>
          </a:prstGeom>
        </p:spPr>
        <p:txBody>
          <a:bodyPr/>
          <a:lstStyle>
            <a:lvl1pPr marL="0" indent="0" algn="l">
              <a:buNone/>
              <a:defRPr sz="1800">
                <a:solidFill>
                  <a:schemeClr val="tx1"/>
                </a:solidFill>
                <a:latin typeface="Helvetica"/>
                <a:cs typeface="Helvetic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a:t>Testo</a:t>
            </a:r>
          </a:p>
        </p:txBody>
      </p:sp>
    </p:spTree>
    <p:extLst>
      <p:ext uri="{BB962C8B-B14F-4D97-AF65-F5344CB8AC3E}">
        <p14:creationId xmlns:p14="http://schemas.microsoft.com/office/powerpoint/2010/main" val="1209941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FFE050-1CAF-4D12-9AEA-4C5C3A06B84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E6E0C06-107E-4780-8DBC-EE69C021978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91A991E-55A2-4E03-96AE-72E86C99BF7B}"/>
              </a:ext>
            </a:extLst>
          </p:cNvPr>
          <p:cNvSpPr>
            <a:spLocks noGrp="1"/>
          </p:cNvSpPr>
          <p:nvPr>
            <p:ph type="dt" sz="half" idx="10"/>
          </p:nvPr>
        </p:nvSpPr>
        <p:spPr/>
        <p:txBody>
          <a:bodyPr/>
          <a:lstStyle/>
          <a:p>
            <a:fld id="{00ADB27A-2AF6-40B0-BE38-233F1F263A73}" type="datetimeFigureOut">
              <a:rPr lang="it-IT" smtClean="0"/>
              <a:t>24/10/2019</a:t>
            </a:fld>
            <a:endParaRPr lang="it-IT"/>
          </a:p>
        </p:txBody>
      </p:sp>
      <p:sp>
        <p:nvSpPr>
          <p:cNvPr id="5" name="Segnaposto piè di pagina 4">
            <a:extLst>
              <a:ext uri="{FF2B5EF4-FFF2-40B4-BE49-F238E27FC236}">
                <a16:creationId xmlns:a16="http://schemas.microsoft.com/office/drawing/2014/main" id="{A72BF667-B2AA-4822-9367-286694DDB87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B9C9AB9-0E88-4C71-82BE-18E7D6DA391F}"/>
              </a:ext>
            </a:extLst>
          </p:cNvPr>
          <p:cNvSpPr>
            <a:spLocks noGrp="1"/>
          </p:cNvSpPr>
          <p:nvPr>
            <p:ph type="sldNum" sz="quarter" idx="12"/>
          </p:nvPr>
        </p:nvSpPr>
        <p:spPr/>
        <p:txBody>
          <a:bodyPr/>
          <a:lstStyle/>
          <a:p>
            <a:fld id="{87166B70-A69E-4A16-BEA2-C78AA59500F7}" type="slidenum">
              <a:rPr lang="it-IT" smtClean="0"/>
              <a:t>‹N›</a:t>
            </a:fld>
            <a:endParaRPr lang="it-IT"/>
          </a:p>
        </p:txBody>
      </p:sp>
    </p:spTree>
    <p:extLst>
      <p:ext uri="{BB962C8B-B14F-4D97-AF65-F5344CB8AC3E}">
        <p14:creationId xmlns:p14="http://schemas.microsoft.com/office/powerpoint/2010/main" val="21492033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magin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Segnaposto titolo 1"/>
          <p:cNvSpPr>
            <a:spLocks noGrp="1"/>
          </p:cNvSpPr>
          <p:nvPr>
            <p:ph type="title"/>
          </p:nvPr>
        </p:nvSpPr>
        <p:spPr>
          <a:xfrm>
            <a:off x="0" y="1"/>
            <a:ext cx="9144000" cy="6858000"/>
          </a:xfrm>
          <a:prstGeom prst="rect">
            <a:avLst/>
          </a:prstGeom>
        </p:spPr>
        <p:txBody>
          <a:bodyPr vert="horz" lIns="91440" tIns="45720" rIns="91440" bIns="45720" rtlCol="0" anchor="ctr">
            <a:normAutofit/>
          </a:bodyPr>
          <a:lstStyle/>
          <a:p>
            <a:r>
              <a:rPr lang="it-IT" dirty="0"/>
              <a:t>Titolo presentazione</a:t>
            </a:r>
          </a:p>
        </p:txBody>
      </p:sp>
    </p:spTree>
    <p:extLst>
      <p:ext uri="{BB962C8B-B14F-4D97-AF65-F5344CB8AC3E}">
        <p14:creationId xmlns:p14="http://schemas.microsoft.com/office/powerpoint/2010/main" val="962957057"/>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Lst>
  <p:txStyles>
    <p:titleStyle>
      <a:lvl1pPr algn="ctr" defTabSz="457200" rtl="0" eaLnBrk="1" latinLnBrk="0" hangingPunct="1">
        <a:spcBef>
          <a:spcPct val="0"/>
        </a:spcBef>
        <a:buNone/>
        <a:defRPr sz="4000" b="1" kern="1200">
          <a:solidFill>
            <a:srgbClr val="007239"/>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A21FF8AC-F77D-4585-B8BA-4751C9861213}"/>
              </a:ext>
            </a:extLst>
          </p:cNvPr>
          <p:cNvSpPr txBox="1">
            <a:spLocks/>
          </p:cNvSpPr>
          <p:nvPr/>
        </p:nvSpPr>
        <p:spPr>
          <a:xfrm>
            <a:off x="671785" y="1273215"/>
            <a:ext cx="7800430" cy="318748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2"/>
                </a:solidFill>
                <a:latin typeface="+mj-lt"/>
                <a:ea typeface="+mj-ea"/>
                <a:cs typeface="+mj-cs"/>
              </a:defRPr>
            </a:lvl1pPr>
          </a:lstStyle>
          <a:p>
            <a:r>
              <a:rPr lang="it-IT" sz="2400" b="1" dirty="0">
                <a:solidFill>
                  <a:srgbClr val="006600"/>
                </a:solidFill>
                <a:latin typeface="Helvetica" panose="020B0604020202020204" pitchFamily="34" charset="0"/>
                <a:ea typeface="MS PGothic" pitchFamily="34" charset="-128"/>
                <a:cs typeface="Helvetica" panose="020B0604020202020204" pitchFamily="34" charset="0"/>
              </a:rPr>
              <a:t>QUADRO NORMATIVO GESTIONE FANGHI</a:t>
            </a:r>
          </a:p>
          <a:p>
            <a:r>
              <a:rPr lang="it-IT" sz="2400" b="1" dirty="0">
                <a:solidFill>
                  <a:srgbClr val="006600"/>
                </a:solidFill>
                <a:latin typeface="Helvetica" panose="020B0604020202020204" pitchFamily="34" charset="0"/>
                <a:ea typeface="MS PGothic" pitchFamily="34" charset="-128"/>
                <a:cs typeface="Helvetica" panose="020B0604020202020204" pitchFamily="34" charset="0"/>
              </a:rPr>
              <a:t>DALLA NORMATIVA REGIONALE</a:t>
            </a:r>
          </a:p>
          <a:p>
            <a:r>
              <a:rPr lang="it-IT" sz="2400" b="1" dirty="0">
                <a:solidFill>
                  <a:srgbClr val="006600"/>
                </a:solidFill>
                <a:latin typeface="Helvetica" panose="020B0604020202020204" pitchFamily="34" charset="0"/>
                <a:ea typeface="MS PGothic" pitchFamily="34" charset="-128"/>
                <a:cs typeface="Helvetica" panose="020B0604020202020204" pitchFamily="34" charset="0"/>
              </a:rPr>
              <a:t>AGLI INDIRIZZI NAZIONALI ED EUROPEI</a:t>
            </a:r>
            <a:endParaRPr kumimoji="0" lang="fr-FR" sz="2400" i="0" u="none" strike="noStrike" kern="1200" cap="none" spc="0" normalizeH="0" baseline="0" noProof="0" dirty="0">
              <a:ln>
                <a:noFill/>
              </a:ln>
              <a:solidFill>
                <a:schemeClr val="tx1"/>
              </a:solidFill>
              <a:effectLst/>
              <a:uLnTx/>
              <a:uFillTx/>
              <a:latin typeface="Helvetica" panose="020B0604020202020204" pitchFamily="34" charset="0"/>
              <a:cs typeface="Helvetica" panose="020B0604020202020204"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fr-FR" sz="2400" dirty="0">
              <a:solidFill>
                <a:schemeClr val="tx1"/>
              </a:solidFill>
              <a:latin typeface="Helvetica" panose="020B0604020202020204" pitchFamily="34" charset="0"/>
              <a:cs typeface="Helvetica" panose="020B0604020202020204"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400" i="0" u="none" strike="noStrike" kern="1200" cap="none" spc="0" normalizeH="0" baseline="0" noProof="0" dirty="0">
                <a:ln>
                  <a:noFill/>
                </a:ln>
                <a:solidFill>
                  <a:schemeClr val="tx1"/>
                </a:solidFill>
                <a:effectLst/>
                <a:uLnTx/>
                <a:uFillTx/>
                <a:latin typeface="Helvetica" panose="020B0604020202020204" pitchFamily="34" charset="0"/>
                <a:cs typeface="Helvetica" panose="020B0604020202020204" pitchFamily="34" charset="0"/>
              </a:rPr>
              <a:t>Giorgio Gallina</a:t>
            </a:r>
          </a:p>
          <a:p>
            <a:pPr marL="0" marR="0" lvl="0" indent="0" algn="ctr" defTabSz="914400" rtl="0" eaLnBrk="1" fontAlgn="auto" latinLnBrk="0" hangingPunct="1">
              <a:lnSpc>
                <a:spcPct val="100000"/>
              </a:lnSpc>
              <a:spcBef>
                <a:spcPct val="0"/>
              </a:spcBef>
              <a:spcAft>
                <a:spcPts val="0"/>
              </a:spcAft>
              <a:buClrTx/>
              <a:buSzTx/>
              <a:buFontTx/>
              <a:buNone/>
              <a:tabLst/>
              <a:defRPr/>
            </a:pPr>
            <a:r>
              <a:rPr lang="fr-FR" sz="2000" dirty="0">
                <a:solidFill>
                  <a:schemeClr val="tx1"/>
                </a:solidFill>
                <a:latin typeface="Helvetica" panose="020B0604020202020204" pitchFamily="34" charset="0"/>
                <a:cs typeface="Helvetica" panose="020B0604020202020204" pitchFamily="34" charset="0"/>
              </a:rPr>
              <a:t>D.G. </a:t>
            </a:r>
            <a:r>
              <a:rPr lang="fr-FR" sz="2000" dirty="0" err="1">
                <a:solidFill>
                  <a:schemeClr val="tx1"/>
                </a:solidFill>
                <a:latin typeface="Helvetica" panose="020B0604020202020204" pitchFamily="34" charset="0"/>
                <a:cs typeface="Helvetica" panose="020B0604020202020204" pitchFamily="34" charset="0"/>
              </a:rPr>
              <a:t>Ambiente</a:t>
            </a:r>
            <a:r>
              <a:rPr lang="fr-FR" sz="2000" dirty="0">
                <a:solidFill>
                  <a:schemeClr val="tx1"/>
                </a:solidFill>
                <a:latin typeface="Helvetica" panose="020B0604020202020204" pitchFamily="34" charset="0"/>
                <a:cs typeface="Helvetica" panose="020B0604020202020204" pitchFamily="34" charset="0"/>
              </a:rPr>
              <a:t> e </a:t>
            </a:r>
            <a:r>
              <a:rPr lang="fr-FR" sz="2000" dirty="0" err="1">
                <a:solidFill>
                  <a:schemeClr val="tx1"/>
                </a:solidFill>
                <a:latin typeface="Helvetica" panose="020B0604020202020204" pitchFamily="34" charset="0"/>
                <a:cs typeface="Helvetica" panose="020B0604020202020204" pitchFamily="34" charset="0"/>
              </a:rPr>
              <a:t>Clima</a:t>
            </a:r>
            <a:endParaRPr lang="fr-FR" sz="2000" dirty="0">
              <a:solidFill>
                <a:schemeClr val="tx1"/>
              </a:solidFill>
              <a:latin typeface="Helvetica" panose="020B0604020202020204" pitchFamily="34" charset="0"/>
              <a:cs typeface="Helvetica" panose="020B0604020202020204"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i="0" u="none" strike="noStrike" kern="1200" cap="none" spc="0" normalizeH="0" baseline="0" noProof="0" dirty="0">
                <a:ln>
                  <a:noFill/>
                </a:ln>
                <a:solidFill>
                  <a:schemeClr val="tx1"/>
                </a:solidFill>
                <a:effectLst/>
                <a:uLnTx/>
                <a:uFillTx/>
                <a:latin typeface="Helvetica" panose="020B0604020202020204" pitchFamily="34" charset="0"/>
                <a:cs typeface="Helvetica" panose="020B0604020202020204" pitchFamily="34" charset="0"/>
              </a:rPr>
              <a:t>U.O. </a:t>
            </a:r>
            <a:r>
              <a:rPr kumimoji="0" lang="fr-FR" sz="2000" i="0" u="none" strike="noStrike" kern="1200" cap="none" spc="0" normalizeH="0" baseline="0" noProof="0" dirty="0" err="1">
                <a:ln>
                  <a:noFill/>
                </a:ln>
                <a:solidFill>
                  <a:schemeClr val="tx1"/>
                </a:solidFill>
                <a:effectLst/>
                <a:uLnTx/>
                <a:uFillTx/>
                <a:latin typeface="Helvetica" panose="020B0604020202020204" pitchFamily="34" charset="0"/>
                <a:cs typeface="Helvetica" panose="020B0604020202020204" pitchFamily="34" charset="0"/>
              </a:rPr>
              <a:t>Economia</a:t>
            </a:r>
            <a:r>
              <a:rPr kumimoji="0" lang="fr-FR" sz="2000" i="0" u="none" strike="noStrike" kern="1200" cap="none" spc="0" normalizeH="0" baseline="0" noProof="0" dirty="0">
                <a:ln>
                  <a:noFill/>
                </a:ln>
                <a:solidFill>
                  <a:schemeClr val="tx1"/>
                </a:solidFill>
                <a:effectLst/>
                <a:uLnTx/>
                <a:uFillTx/>
                <a:latin typeface="Helvetica" panose="020B0604020202020204" pitchFamily="34" charset="0"/>
                <a:cs typeface="Helvetica" panose="020B0604020202020204" pitchFamily="34" charset="0"/>
              </a:rPr>
              <a:t> </a:t>
            </a:r>
            <a:r>
              <a:rPr kumimoji="0" lang="fr-FR" sz="2000" i="0" u="none" strike="noStrike" kern="1200" cap="none" spc="0" normalizeH="0" baseline="0" noProof="0" dirty="0" err="1">
                <a:ln>
                  <a:noFill/>
                </a:ln>
                <a:solidFill>
                  <a:schemeClr val="tx1"/>
                </a:solidFill>
                <a:effectLst/>
                <a:uLnTx/>
                <a:uFillTx/>
                <a:latin typeface="Helvetica" panose="020B0604020202020204" pitchFamily="34" charset="0"/>
                <a:cs typeface="Helvetica" panose="020B0604020202020204" pitchFamily="34" charset="0"/>
              </a:rPr>
              <a:t>Circolare</a:t>
            </a:r>
            <a:r>
              <a:rPr kumimoji="0" lang="fr-FR" sz="2000" i="0" u="none" strike="noStrike" kern="1200" cap="none" spc="0" normalizeH="0" baseline="0" noProof="0" dirty="0">
                <a:ln>
                  <a:noFill/>
                </a:ln>
                <a:solidFill>
                  <a:schemeClr val="tx1"/>
                </a:solidFill>
                <a:effectLst/>
                <a:uLnTx/>
                <a:uFillTx/>
                <a:latin typeface="Helvetica" panose="020B0604020202020204" pitchFamily="34" charset="0"/>
                <a:cs typeface="Helvetica" panose="020B0604020202020204" pitchFamily="34" charset="0"/>
              </a:rPr>
              <a:t>, </a:t>
            </a:r>
            <a:r>
              <a:rPr kumimoji="0" lang="fr-FR" sz="2000" i="0" u="none" strike="noStrike" kern="1200" cap="none" spc="0" normalizeH="0" baseline="0" noProof="0" dirty="0" err="1">
                <a:ln>
                  <a:noFill/>
                </a:ln>
                <a:solidFill>
                  <a:schemeClr val="tx1"/>
                </a:solidFill>
                <a:effectLst/>
                <a:uLnTx/>
                <a:uFillTx/>
                <a:latin typeface="Helvetica" panose="020B0604020202020204" pitchFamily="34" charset="0"/>
                <a:cs typeface="Helvetica" panose="020B0604020202020204" pitchFamily="34" charset="0"/>
              </a:rPr>
              <a:t>Usi</a:t>
            </a:r>
            <a:r>
              <a:rPr kumimoji="0" lang="fr-FR" sz="2000" i="0" u="none" strike="noStrike" kern="1200" cap="none" spc="0" normalizeH="0" baseline="0" noProof="0" dirty="0">
                <a:ln>
                  <a:noFill/>
                </a:ln>
                <a:solidFill>
                  <a:schemeClr val="tx1"/>
                </a:solidFill>
                <a:effectLst/>
                <a:uLnTx/>
                <a:uFillTx/>
                <a:latin typeface="Helvetica" panose="020B0604020202020204" pitchFamily="34" charset="0"/>
                <a:cs typeface="Helvetica" panose="020B0604020202020204" pitchFamily="34" charset="0"/>
              </a:rPr>
              <a:t> </a:t>
            </a:r>
            <a:r>
              <a:rPr kumimoji="0" lang="fr-FR" sz="2000" i="0" u="none" strike="noStrike" kern="1200" cap="none" spc="0" normalizeH="0" baseline="0" noProof="0" dirty="0" err="1">
                <a:ln>
                  <a:noFill/>
                </a:ln>
                <a:solidFill>
                  <a:schemeClr val="tx1"/>
                </a:solidFill>
                <a:effectLst/>
                <a:uLnTx/>
                <a:uFillTx/>
                <a:latin typeface="Helvetica" panose="020B0604020202020204" pitchFamily="34" charset="0"/>
                <a:cs typeface="Helvetica" panose="020B0604020202020204" pitchFamily="34" charset="0"/>
              </a:rPr>
              <a:t>della</a:t>
            </a:r>
            <a:r>
              <a:rPr kumimoji="0" lang="fr-FR" sz="2000" i="0" u="none" strike="noStrike" kern="1200" cap="none" spc="0" normalizeH="0" baseline="0" noProof="0" dirty="0">
                <a:ln>
                  <a:noFill/>
                </a:ln>
                <a:solidFill>
                  <a:schemeClr val="tx1"/>
                </a:solidFill>
                <a:effectLst/>
                <a:uLnTx/>
                <a:uFillTx/>
                <a:latin typeface="Helvetica" panose="020B0604020202020204" pitchFamily="34" charset="0"/>
                <a:cs typeface="Helvetica" panose="020B0604020202020204" pitchFamily="34" charset="0"/>
              </a:rPr>
              <a:t> Materia e </a:t>
            </a:r>
            <a:r>
              <a:rPr kumimoji="0" lang="fr-FR" sz="2000" i="0" u="none" strike="noStrike" kern="1200" cap="none" spc="0" normalizeH="0" baseline="0" noProof="0" dirty="0" err="1">
                <a:ln>
                  <a:noFill/>
                </a:ln>
                <a:solidFill>
                  <a:schemeClr val="tx1"/>
                </a:solidFill>
                <a:effectLst/>
                <a:uLnTx/>
                <a:uFillTx/>
                <a:latin typeface="Helvetica" panose="020B0604020202020204" pitchFamily="34" charset="0"/>
                <a:cs typeface="Helvetica" panose="020B0604020202020204" pitchFamily="34" charset="0"/>
              </a:rPr>
              <a:t>Bonifiche</a:t>
            </a:r>
            <a:endParaRPr kumimoji="0" lang="fr-FR" sz="2000" i="0" u="none" strike="noStrike" kern="1200" cap="none" spc="0" normalizeH="0" baseline="0" noProof="0" dirty="0">
              <a:ln>
                <a:noFill/>
              </a:ln>
              <a:solidFill>
                <a:schemeClr val="tx1"/>
              </a:solidFill>
              <a:effectLst/>
              <a:uLnTx/>
              <a:uFillTx/>
              <a:latin typeface="Helvetica" panose="020B0604020202020204" pitchFamily="34" charset="0"/>
              <a:cs typeface="Helvetica" panose="020B0604020202020204"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fr-FR" sz="2000" dirty="0">
              <a:solidFill>
                <a:schemeClr val="tx1"/>
              </a:solidFill>
              <a:latin typeface="Helvetica" panose="020B0604020202020204" pitchFamily="34" charset="0"/>
              <a:cs typeface="Helvetica" panose="020B0604020202020204"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i="1" u="none" strike="noStrike" kern="1200" cap="none" spc="0" normalizeH="0" baseline="0" noProof="0" dirty="0" err="1">
                <a:ln>
                  <a:noFill/>
                </a:ln>
                <a:solidFill>
                  <a:schemeClr val="tx1"/>
                </a:solidFill>
                <a:effectLst/>
                <a:uLnTx/>
                <a:uFillTx/>
                <a:latin typeface="Helvetica" panose="020B0604020202020204" pitchFamily="34" charset="0"/>
                <a:cs typeface="Helvetica" panose="020B0604020202020204" pitchFamily="34" charset="0"/>
              </a:rPr>
              <a:t>Lomazzo</a:t>
            </a:r>
            <a:r>
              <a:rPr kumimoji="0" lang="fr-FR" sz="2000" i="1" u="none" strike="noStrike" kern="1200" cap="none" spc="0" normalizeH="0" baseline="0" noProof="0" dirty="0">
                <a:ln>
                  <a:noFill/>
                </a:ln>
                <a:solidFill>
                  <a:schemeClr val="tx1"/>
                </a:solidFill>
                <a:effectLst/>
                <a:uLnTx/>
                <a:uFillTx/>
                <a:latin typeface="Helvetica" panose="020B0604020202020204" pitchFamily="34" charset="0"/>
                <a:cs typeface="Helvetica" panose="020B0604020202020204" pitchFamily="34" charset="0"/>
              </a:rPr>
              <a:t> (CO), 25 </a:t>
            </a:r>
            <a:r>
              <a:rPr kumimoji="0" lang="fr-FR" sz="2000" i="1" u="none" strike="noStrike" kern="1200" cap="none" spc="0" normalizeH="0" baseline="0" noProof="0" dirty="0" err="1">
                <a:ln>
                  <a:noFill/>
                </a:ln>
                <a:solidFill>
                  <a:schemeClr val="tx1"/>
                </a:solidFill>
                <a:effectLst/>
                <a:uLnTx/>
                <a:uFillTx/>
                <a:latin typeface="Helvetica" panose="020B0604020202020204" pitchFamily="34" charset="0"/>
                <a:cs typeface="Helvetica" panose="020B0604020202020204" pitchFamily="34" charset="0"/>
              </a:rPr>
              <a:t>ottobre</a:t>
            </a:r>
            <a:r>
              <a:rPr kumimoji="0" lang="fr-FR" sz="2000" i="1" u="none" strike="noStrike" kern="1200" cap="none" spc="0" normalizeH="0" baseline="0" noProof="0" dirty="0">
                <a:ln>
                  <a:noFill/>
                </a:ln>
                <a:solidFill>
                  <a:schemeClr val="tx1"/>
                </a:solidFill>
                <a:effectLst/>
                <a:uLnTx/>
                <a:uFillTx/>
                <a:latin typeface="Helvetica" panose="020B0604020202020204" pitchFamily="34" charset="0"/>
                <a:cs typeface="Helvetica" panose="020B0604020202020204" pitchFamily="34" charset="0"/>
              </a:rPr>
              <a:t> 2019</a:t>
            </a:r>
          </a:p>
        </p:txBody>
      </p:sp>
    </p:spTree>
    <p:extLst>
      <p:ext uri="{BB962C8B-B14F-4D97-AF65-F5344CB8AC3E}">
        <p14:creationId xmlns:p14="http://schemas.microsoft.com/office/powerpoint/2010/main" val="723520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noAutofit/>
          </a:bodyPr>
          <a:lstStyle/>
          <a:p>
            <a:pPr algn="ctr"/>
            <a:r>
              <a:rPr lang="it-IT" sz="3200" dirty="0"/>
              <a:t>Gessi di defecazione da fanghi</a:t>
            </a:r>
            <a:endParaRPr lang="it-IT" dirty="0"/>
          </a:p>
        </p:txBody>
      </p:sp>
      <p:sp>
        <p:nvSpPr>
          <p:cNvPr id="3" name="Sottotitolo 2"/>
          <p:cNvSpPr>
            <a:spLocks noGrp="1"/>
          </p:cNvSpPr>
          <p:nvPr>
            <p:ph type="subTitle" idx="1"/>
          </p:nvPr>
        </p:nvSpPr>
        <p:spPr>
          <a:xfrm>
            <a:off x="685800" y="1302589"/>
            <a:ext cx="7772400" cy="3552326"/>
          </a:xfrm>
        </p:spPr>
        <p:txBody>
          <a:bodyPr/>
          <a:lstStyle/>
          <a:p>
            <a:pPr algn="ctr"/>
            <a:r>
              <a:rPr lang="it-IT" sz="2400" b="1" dirty="0"/>
              <a:t>Rifiuto vs Prodotto</a:t>
            </a:r>
            <a:endParaRPr lang="it-IT" sz="2400" u="sng" dirty="0"/>
          </a:p>
          <a:p>
            <a:pPr lvl="0"/>
            <a:r>
              <a:rPr lang="it-IT" sz="2400" u="sng" dirty="0"/>
              <a:t>Possibili analogie con i fanghi:</a:t>
            </a:r>
          </a:p>
          <a:p>
            <a:pPr marL="342900" lvl="0" indent="-342900">
              <a:buFont typeface="Wingdings" panose="05000000000000000000" pitchFamily="2" charset="2"/>
              <a:buChar char="§"/>
            </a:pPr>
            <a:r>
              <a:rPr lang="it-IT" sz="2400" dirty="0"/>
              <a:t>Problematiche analoghe (in particolare odori)</a:t>
            </a:r>
          </a:p>
          <a:p>
            <a:pPr marL="342900" lvl="0" indent="-342900">
              <a:buFont typeface="Wingdings" panose="05000000000000000000" pitchFamily="2" charset="2"/>
              <a:buChar char="§"/>
            </a:pPr>
            <a:r>
              <a:rPr lang="it-IT" sz="2400" dirty="0"/>
              <a:t>Riferimento normativo (</a:t>
            </a:r>
            <a:r>
              <a:rPr lang="it-IT" sz="2400" dirty="0" err="1"/>
              <a:t>d.lgs</a:t>
            </a:r>
            <a:r>
              <a:rPr lang="it-IT" sz="2400" dirty="0"/>
              <a:t> 75/2010) relativo a gessi di defecazione da fanghi: «Per «fanghi» si intendono quelli di cui al </a:t>
            </a:r>
            <a:r>
              <a:rPr lang="it-IT" sz="2400" dirty="0" err="1"/>
              <a:t>d.lgs</a:t>
            </a:r>
            <a:r>
              <a:rPr lang="it-IT" sz="2400" dirty="0"/>
              <a:t> 27 gennaio 1992, n. 99»</a:t>
            </a:r>
          </a:p>
          <a:p>
            <a:pPr marL="342900" lvl="0" indent="-342900">
              <a:buFont typeface="Wingdings" panose="05000000000000000000" pitchFamily="2" charset="2"/>
              <a:buChar char="§"/>
            </a:pPr>
            <a:r>
              <a:rPr lang="it-IT" sz="2400" dirty="0"/>
              <a:t>La cittadinanza li considera tutt’uno (questione accettabilità sociale)</a:t>
            </a:r>
          </a:p>
          <a:p>
            <a:pPr marL="342900" lvl="0" indent="-342900">
              <a:buFont typeface="Wingdings" panose="05000000000000000000" pitchFamily="2" charset="2"/>
              <a:buChar char="§"/>
            </a:pPr>
            <a:endParaRPr lang="it-IT" sz="2400" dirty="0"/>
          </a:p>
          <a:p>
            <a:pPr lvl="0"/>
            <a:r>
              <a:rPr lang="it-IT" sz="2400" u="sng" dirty="0"/>
              <a:t>Possibili differenze con i fanghi:</a:t>
            </a:r>
          </a:p>
          <a:p>
            <a:pPr marL="342900" lvl="0" indent="-342900">
              <a:buFont typeface="Wingdings" panose="05000000000000000000" pitchFamily="2" charset="2"/>
              <a:buChar char="§"/>
            </a:pPr>
            <a:r>
              <a:rPr lang="it-IT" sz="2400" dirty="0"/>
              <a:t>Problematiche diverse</a:t>
            </a:r>
          </a:p>
          <a:p>
            <a:pPr marL="342900" lvl="0" indent="-342900">
              <a:buFont typeface="Wingdings" panose="05000000000000000000" pitchFamily="2" charset="2"/>
              <a:buChar char="§"/>
            </a:pPr>
            <a:r>
              <a:rPr lang="it-IT" sz="2400" dirty="0"/>
              <a:t>Finalità agronomiche diverse?</a:t>
            </a:r>
          </a:p>
          <a:p>
            <a:pPr marL="342900" lvl="0" indent="-342900">
              <a:buFont typeface="Wingdings" panose="05000000000000000000" pitchFamily="2" charset="2"/>
              <a:buChar char="§"/>
            </a:pPr>
            <a:endParaRPr lang="it-IT" sz="2000" dirty="0"/>
          </a:p>
          <a:p>
            <a:pPr lvl="0"/>
            <a:endParaRPr lang="it-IT" sz="2000" dirty="0"/>
          </a:p>
          <a:p>
            <a:pPr lvl="0"/>
            <a:endParaRPr lang="it-IT" sz="2000" dirty="0"/>
          </a:p>
          <a:p>
            <a:endParaRPr lang="it-IT" sz="2000" dirty="0"/>
          </a:p>
          <a:p>
            <a:endParaRPr lang="it-IT" sz="2000" dirty="0"/>
          </a:p>
          <a:p>
            <a:endParaRPr lang="it-IT" sz="1400" dirty="0"/>
          </a:p>
          <a:p>
            <a:pPr marL="285750" lvl="0" indent="-285750">
              <a:buFont typeface="Arial" panose="020B0604020202020204" pitchFamily="34" charset="0"/>
              <a:buChar char="•"/>
            </a:pPr>
            <a:endParaRPr lang="it-IT" dirty="0"/>
          </a:p>
          <a:p>
            <a:pPr lvl="0"/>
            <a:r>
              <a:rPr lang="it-IT" dirty="0"/>
              <a:t>	</a:t>
            </a:r>
          </a:p>
          <a:p>
            <a:pPr lvl="0"/>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p:txBody>
      </p:sp>
    </p:spTree>
    <p:extLst>
      <p:ext uri="{BB962C8B-B14F-4D97-AF65-F5344CB8AC3E}">
        <p14:creationId xmlns:p14="http://schemas.microsoft.com/office/powerpoint/2010/main" val="1527884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L’Osservatorio</a:t>
            </a:r>
          </a:p>
        </p:txBody>
      </p:sp>
      <p:sp>
        <p:nvSpPr>
          <p:cNvPr id="3" name="Sottotitolo 2"/>
          <p:cNvSpPr>
            <a:spLocks noGrp="1"/>
          </p:cNvSpPr>
          <p:nvPr>
            <p:ph type="subTitle" idx="1"/>
          </p:nvPr>
        </p:nvSpPr>
        <p:spPr>
          <a:xfrm>
            <a:off x="685800" y="1038604"/>
            <a:ext cx="7772400" cy="3816311"/>
          </a:xfrm>
        </p:spPr>
        <p:txBody>
          <a:bodyPr/>
          <a:lstStyle/>
          <a:p>
            <a:pPr algn="just"/>
            <a:r>
              <a:rPr lang="it-IT" sz="2400" dirty="0"/>
              <a:t>Nell’ambito dell’Osservatorio Regionale sull’Economia Circolare e la Transizione Energetica è stato istituito un </a:t>
            </a:r>
            <a:r>
              <a:rPr lang="it-IT" sz="2400" b="1" dirty="0"/>
              <a:t>tavolo tecnico «Fanghi da depurazione» </a:t>
            </a:r>
            <a:r>
              <a:rPr lang="it-IT" sz="2400" dirty="0"/>
              <a:t>a cui partecipano i diversi stakeholder (Regione, gestori </a:t>
            </a:r>
            <a:r>
              <a:rPr lang="it-IT" sz="2400" dirty="0" err="1"/>
              <a:t>SII,impianti</a:t>
            </a:r>
            <a:r>
              <a:rPr lang="it-IT" sz="2400" dirty="0"/>
              <a:t> di recupero fanghi, ANCI, UPL, Associazioni di categoria agricoltori, Associazione ambientaliste, ARPA,…)</a:t>
            </a:r>
          </a:p>
          <a:p>
            <a:pPr algn="just"/>
            <a:endParaRPr lang="it-IT" sz="2400" dirty="0"/>
          </a:p>
          <a:p>
            <a:pPr marL="285750" indent="-285750" algn="just">
              <a:buFont typeface="Wingdings" panose="05000000000000000000" pitchFamily="2" charset="2"/>
              <a:buChar char="§"/>
            </a:pPr>
            <a:r>
              <a:rPr lang="it-IT" sz="2400" dirty="0"/>
              <a:t>Superare la gestione emergenziale</a:t>
            </a:r>
          </a:p>
          <a:p>
            <a:pPr marL="285750" indent="-285750" algn="just">
              <a:buFont typeface="Wingdings" panose="05000000000000000000" pitchFamily="2" charset="2"/>
              <a:buChar char="§"/>
            </a:pPr>
            <a:r>
              <a:rPr lang="it-IT" sz="2400" dirty="0"/>
              <a:t>Avere quadro di riferimento ed obiettivi condivisi</a:t>
            </a:r>
          </a:p>
          <a:p>
            <a:pPr marL="285750" indent="-285750" algn="just">
              <a:buFont typeface="Wingdings" panose="05000000000000000000" pitchFamily="2" charset="2"/>
              <a:buChar char="§"/>
            </a:pPr>
            <a:r>
              <a:rPr lang="it-IT" sz="2400" dirty="0"/>
              <a:t>Confronto</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Tree>
    <p:extLst>
      <p:ext uri="{BB962C8B-B14F-4D97-AF65-F5344CB8AC3E}">
        <p14:creationId xmlns:p14="http://schemas.microsoft.com/office/powerpoint/2010/main" val="1898438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normAutofit/>
          </a:bodyPr>
          <a:lstStyle/>
          <a:p>
            <a:pPr algn="ctr"/>
            <a:r>
              <a:rPr lang="it-IT" dirty="0"/>
              <a:t>Gli obiettivi generali di Regione</a:t>
            </a:r>
          </a:p>
        </p:txBody>
      </p:sp>
      <p:sp>
        <p:nvSpPr>
          <p:cNvPr id="3" name="Sottotitolo 2"/>
          <p:cNvSpPr>
            <a:spLocks noGrp="1"/>
          </p:cNvSpPr>
          <p:nvPr>
            <p:ph type="subTitle" idx="1"/>
          </p:nvPr>
        </p:nvSpPr>
        <p:spPr>
          <a:xfrm>
            <a:off x="685800" y="1038604"/>
            <a:ext cx="7772400" cy="3816311"/>
          </a:xfrm>
        </p:spPr>
        <p:txBody>
          <a:bodyPr/>
          <a:lstStyle/>
          <a:p>
            <a:pPr marL="285750" indent="-285750" algn="just">
              <a:buFont typeface="Wingdings" panose="05000000000000000000" pitchFamily="2" charset="2"/>
              <a:buChar char="§"/>
            </a:pPr>
            <a:r>
              <a:rPr lang="it-IT" sz="2800" dirty="0"/>
              <a:t>Tutela ambiente e salute</a:t>
            </a:r>
          </a:p>
          <a:p>
            <a:pPr marL="285750" indent="-285750" algn="just">
              <a:buFont typeface="Wingdings" panose="05000000000000000000" pitchFamily="2" charset="2"/>
              <a:buChar char="§"/>
            </a:pPr>
            <a:r>
              <a:rPr lang="it-IT" sz="2800" dirty="0"/>
              <a:t>Gestione più «circolare» possibile dei fanghi</a:t>
            </a:r>
          </a:p>
          <a:p>
            <a:pPr marL="285750" indent="-285750" algn="just">
              <a:buFont typeface="Wingdings" panose="05000000000000000000" pitchFamily="2" charset="2"/>
              <a:buChar char="§"/>
            </a:pPr>
            <a:r>
              <a:rPr lang="it-IT" sz="2800" dirty="0"/>
              <a:t>Utilizzare in agricoltura fanghi di migliore qualità</a:t>
            </a:r>
          </a:p>
          <a:p>
            <a:pPr marL="285750" indent="-285750" algn="just">
              <a:buFont typeface="Wingdings" panose="05000000000000000000" pitchFamily="2" charset="2"/>
              <a:buChar char="§"/>
            </a:pPr>
            <a:r>
              <a:rPr lang="it-IT" sz="2800" dirty="0"/>
              <a:t>Innovazione per possibili diversi recuperi (importanza del fosforo!)</a:t>
            </a:r>
          </a:p>
          <a:p>
            <a:pPr marL="285750" indent="-285750" algn="just">
              <a:buFont typeface="Wingdings" panose="05000000000000000000" pitchFamily="2" charset="2"/>
              <a:buChar char="§"/>
            </a:pPr>
            <a:r>
              <a:rPr lang="it-IT" sz="2800" dirty="0"/>
              <a:t>Stabilità sistema e prezzi ridotti</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Tree>
    <p:extLst>
      <p:ext uri="{BB962C8B-B14F-4D97-AF65-F5344CB8AC3E}">
        <p14:creationId xmlns:p14="http://schemas.microsoft.com/office/powerpoint/2010/main" val="434383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44501"/>
            <a:ext cx="7772400" cy="753080"/>
          </a:xfrm>
        </p:spPr>
        <p:txBody>
          <a:bodyPr/>
          <a:lstStyle/>
          <a:p>
            <a:pPr algn="ctr"/>
            <a:r>
              <a:rPr lang="it-IT" dirty="0"/>
              <a:t>I fanghi utilizzabili in agricoltura</a:t>
            </a:r>
          </a:p>
        </p:txBody>
      </p:sp>
      <p:sp>
        <p:nvSpPr>
          <p:cNvPr id="3" name="Sottotitolo 2"/>
          <p:cNvSpPr>
            <a:spLocks noGrp="1"/>
          </p:cNvSpPr>
          <p:nvPr>
            <p:ph type="subTitle" idx="1"/>
          </p:nvPr>
        </p:nvSpPr>
        <p:spPr>
          <a:xfrm>
            <a:off x="685800" y="1038604"/>
            <a:ext cx="7772400" cy="3816311"/>
          </a:xfrm>
        </p:spPr>
        <p:txBody>
          <a:bodyPr/>
          <a:lstStyle/>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pic>
        <p:nvPicPr>
          <p:cNvPr id="5" name="Immagine 4">
            <a:extLst>
              <a:ext uri="{FF2B5EF4-FFF2-40B4-BE49-F238E27FC236}">
                <a16:creationId xmlns:a16="http://schemas.microsoft.com/office/drawing/2014/main" id="{87CEEB66-54D6-4295-8114-F7B108F8B1CF}"/>
              </a:ext>
            </a:extLst>
          </p:cNvPr>
          <p:cNvPicPr>
            <a:picLocks noChangeAspect="1"/>
          </p:cNvPicPr>
          <p:nvPr/>
        </p:nvPicPr>
        <p:blipFill>
          <a:blip r:embed="rId2"/>
          <a:stretch>
            <a:fillRect/>
          </a:stretch>
        </p:blipFill>
        <p:spPr>
          <a:xfrm>
            <a:off x="384594" y="816244"/>
            <a:ext cx="5125585" cy="5540168"/>
          </a:xfrm>
          <a:prstGeom prst="rect">
            <a:avLst/>
          </a:prstGeom>
        </p:spPr>
      </p:pic>
      <p:sp>
        <p:nvSpPr>
          <p:cNvPr id="6" name="Rettangolo arrotondato 4">
            <a:extLst>
              <a:ext uri="{FF2B5EF4-FFF2-40B4-BE49-F238E27FC236}">
                <a16:creationId xmlns:a16="http://schemas.microsoft.com/office/drawing/2014/main" id="{636B0C48-3370-4B76-B76E-06C6AD19F2A7}"/>
              </a:ext>
            </a:extLst>
          </p:cNvPr>
          <p:cNvSpPr/>
          <p:nvPr/>
        </p:nvSpPr>
        <p:spPr>
          <a:xfrm>
            <a:off x="5728567" y="972859"/>
            <a:ext cx="3209026" cy="136047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200" dirty="0"/>
              <a:t>Stralciati fanghi industriali pari a circa 3% dei fanghi lombardi in agricoltura</a:t>
            </a:r>
          </a:p>
        </p:txBody>
      </p:sp>
      <p:sp>
        <p:nvSpPr>
          <p:cNvPr id="7" name="Rettangolo arrotondato 4">
            <a:extLst>
              <a:ext uri="{FF2B5EF4-FFF2-40B4-BE49-F238E27FC236}">
                <a16:creationId xmlns:a16="http://schemas.microsoft.com/office/drawing/2014/main" id="{9AD34E62-C365-4A74-BB4C-92ACCACDDDB0}"/>
              </a:ext>
            </a:extLst>
          </p:cNvPr>
          <p:cNvSpPr/>
          <p:nvPr/>
        </p:nvSpPr>
        <p:spPr>
          <a:xfrm>
            <a:off x="5728567" y="2480719"/>
            <a:ext cx="3209026" cy="105995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200" dirty="0"/>
              <a:t>Applicazione codici </a:t>
            </a:r>
            <a:r>
              <a:rPr lang="it-IT" sz="2200" dirty="0" err="1"/>
              <a:t>d.g.r</a:t>
            </a:r>
            <a:r>
              <a:rPr lang="it-IT" sz="2200" dirty="0"/>
              <a:t>. n. 1777/2019 dal </a:t>
            </a:r>
            <a:r>
              <a:rPr lang="it-IT" sz="2200" b="1" dirty="0"/>
              <a:t>20/06/2020</a:t>
            </a:r>
          </a:p>
        </p:txBody>
      </p:sp>
    </p:spTree>
    <p:extLst>
      <p:ext uri="{BB962C8B-B14F-4D97-AF65-F5344CB8AC3E}">
        <p14:creationId xmlns:p14="http://schemas.microsoft.com/office/powerpoint/2010/main" val="153796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noAutofit/>
          </a:bodyPr>
          <a:lstStyle/>
          <a:p>
            <a:pPr algn="ctr"/>
            <a:r>
              <a:rPr lang="it-IT" sz="3200" dirty="0"/>
              <a:t>Limiti per lo spandimento in agricoltura</a:t>
            </a:r>
            <a:endParaRPr lang="it-IT" dirty="0"/>
          </a:p>
        </p:txBody>
      </p:sp>
      <p:sp>
        <p:nvSpPr>
          <p:cNvPr id="3" name="Sottotitolo 2"/>
          <p:cNvSpPr>
            <a:spLocks noGrp="1"/>
          </p:cNvSpPr>
          <p:nvPr>
            <p:ph type="subTitle" idx="1"/>
          </p:nvPr>
        </p:nvSpPr>
        <p:spPr>
          <a:xfrm>
            <a:off x="685800" y="1302589"/>
            <a:ext cx="7772400" cy="3552326"/>
          </a:xfrm>
        </p:spPr>
        <p:txBody>
          <a:bodyPr/>
          <a:lstStyle/>
          <a:p>
            <a:pPr lvl="0"/>
            <a:endParaRPr lang="it-IT" sz="2000" i="1" dirty="0"/>
          </a:p>
          <a:p>
            <a:endParaRPr lang="it-IT" sz="2000" i="1" dirty="0"/>
          </a:p>
          <a:p>
            <a:endParaRPr lang="it-IT" sz="2000" i="1" dirty="0"/>
          </a:p>
          <a:p>
            <a:endParaRPr lang="it-IT" sz="1400" dirty="0"/>
          </a:p>
          <a:p>
            <a:pPr marL="285750" lvl="0" indent="-285750">
              <a:buFont typeface="Arial" panose="020B0604020202020204" pitchFamily="34" charset="0"/>
              <a:buChar char="•"/>
            </a:pPr>
            <a:endParaRPr lang="it-IT" dirty="0"/>
          </a:p>
          <a:p>
            <a:pPr lvl="0"/>
            <a:r>
              <a:rPr lang="it-IT" dirty="0"/>
              <a:t>	</a:t>
            </a:r>
          </a:p>
          <a:p>
            <a:pPr lvl="0"/>
            <a:endParaRPr lang="it-IT" b="1" dirty="0"/>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
        <p:nvSpPr>
          <p:cNvPr id="4" name="Rettangolo arrotondato 3"/>
          <p:cNvSpPr/>
          <p:nvPr/>
        </p:nvSpPr>
        <p:spPr>
          <a:xfrm>
            <a:off x="310549" y="1384314"/>
            <a:ext cx="3528205" cy="177616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200" dirty="0" err="1"/>
              <a:t>D.Lgs</a:t>
            </a:r>
            <a:r>
              <a:rPr lang="it-IT" sz="2200" dirty="0"/>
              <a:t> 99/92 come modificato da l. n. 130/2018 di conversione del </a:t>
            </a:r>
            <a:r>
              <a:rPr lang="it-IT" sz="2200" dirty="0" err="1"/>
              <a:t>d.l.</a:t>
            </a:r>
            <a:r>
              <a:rPr lang="it-IT" sz="2200" dirty="0"/>
              <a:t> «emergenze» n. 109/2018 (art. 41)</a:t>
            </a:r>
          </a:p>
        </p:txBody>
      </p:sp>
      <p:sp>
        <p:nvSpPr>
          <p:cNvPr id="6" name="Rettangolo arrotondato 5"/>
          <p:cNvSpPr/>
          <p:nvPr/>
        </p:nvSpPr>
        <p:spPr>
          <a:xfrm>
            <a:off x="4552408" y="1466040"/>
            <a:ext cx="1719534" cy="16127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200" dirty="0" err="1"/>
              <a:t>D.g.r</a:t>
            </a:r>
            <a:r>
              <a:rPr lang="it-IT" sz="2200" dirty="0"/>
              <a:t>. n. 2031/2014 e </a:t>
            </a:r>
            <a:r>
              <a:rPr lang="it-IT" sz="2200" dirty="0" err="1"/>
              <a:t>s.m.i.</a:t>
            </a:r>
            <a:r>
              <a:rPr lang="it-IT" sz="2200" dirty="0"/>
              <a:t> </a:t>
            </a:r>
          </a:p>
        </p:txBody>
      </p:sp>
      <p:sp>
        <p:nvSpPr>
          <p:cNvPr id="7" name="Rettangolo arrotondato 6"/>
          <p:cNvSpPr/>
          <p:nvPr/>
        </p:nvSpPr>
        <p:spPr>
          <a:xfrm>
            <a:off x="7033760" y="1466040"/>
            <a:ext cx="1719534" cy="16127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200" dirty="0"/>
              <a:t>Sentenza TAR n. 1782/2018 </a:t>
            </a:r>
          </a:p>
        </p:txBody>
      </p:sp>
      <p:sp>
        <p:nvSpPr>
          <p:cNvPr id="8" name="Croce 7"/>
          <p:cNvSpPr/>
          <p:nvPr/>
        </p:nvSpPr>
        <p:spPr>
          <a:xfrm>
            <a:off x="3995827" y="2108494"/>
            <a:ext cx="319177" cy="327804"/>
          </a:xfrm>
          <a:prstGeom prst="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9" name="Croce 8"/>
          <p:cNvSpPr/>
          <p:nvPr/>
        </p:nvSpPr>
        <p:spPr>
          <a:xfrm>
            <a:off x="6487604" y="2108494"/>
            <a:ext cx="319177" cy="327804"/>
          </a:xfrm>
          <a:prstGeom prst="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Rettangolo arrotondato 3">
            <a:extLst>
              <a:ext uri="{FF2B5EF4-FFF2-40B4-BE49-F238E27FC236}">
                <a16:creationId xmlns:a16="http://schemas.microsoft.com/office/drawing/2014/main" id="{73E0F7AC-56F3-4BD7-81C9-07326A4B2E12}"/>
              </a:ext>
            </a:extLst>
          </p:cNvPr>
          <p:cNvSpPr/>
          <p:nvPr/>
        </p:nvSpPr>
        <p:spPr>
          <a:xfrm>
            <a:off x="2550901" y="4130284"/>
            <a:ext cx="3528205" cy="161271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it-IT" sz="2400" dirty="0" err="1"/>
              <a:t>D.d.u.o</a:t>
            </a:r>
            <a:r>
              <a:rPr lang="it-IT" sz="2400" dirty="0"/>
              <a:t>. n. 6665 del 14/05/2019</a:t>
            </a:r>
          </a:p>
          <a:p>
            <a:pPr algn="ctr"/>
            <a:r>
              <a:rPr lang="it-IT" sz="2400" dirty="0"/>
              <a:t>(maggiore tutela)</a:t>
            </a:r>
          </a:p>
        </p:txBody>
      </p:sp>
      <p:sp>
        <p:nvSpPr>
          <p:cNvPr id="11" name="Freccia in giù 10">
            <a:extLst>
              <a:ext uri="{FF2B5EF4-FFF2-40B4-BE49-F238E27FC236}">
                <a16:creationId xmlns:a16="http://schemas.microsoft.com/office/drawing/2014/main" id="{49AF72ED-2A61-446A-903B-4D95DF5088D8}"/>
              </a:ext>
            </a:extLst>
          </p:cNvPr>
          <p:cNvSpPr/>
          <p:nvPr/>
        </p:nvSpPr>
        <p:spPr>
          <a:xfrm>
            <a:off x="4066761" y="3271055"/>
            <a:ext cx="496484" cy="63250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Rettangolo arrotondato 6">
            <a:extLst>
              <a:ext uri="{FF2B5EF4-FFF2-40B4-BE49-F238E27FC236}">
                <a16:creationId xmlns:a16="http://schemas.microsoft.com/office/drawing/2014/main" id="{090DC468-EBE0-45CB-84B7-DC5A7743E59B}"/>
              </a:ext>
            </a:extLst>
          </p:cNvPr>
          <p:cNvSpPr/>
          <p:nvPr/>
        </p:nvSpPr>
        <p:spPr>
          <a:xfrm>
            <a:off x="6806781" y="3803243"/>
            <a:ext cx="2261602" cy="16127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200" dirty="0"/>
              <a:t>Aggiornamento metodiche analitiche</a:t>
            </a:r>
          </a:p>
        </p:txBody>
      </p:sp>
      <p:sp>
        <p:nvSpPr>
          <p:cNvPr id="13" name="Croce 12">
            <a:extLst>
              <a:ext uri="{FF2B5EF4-FFF2-40B4-BE49-F238E27FC236}">
                <a16:creationId xmlns:a16="http://schemas.microsoft.com/office/drawing/2014/main" id="{485FCA8E-8EE1-4113-8093-084E0B9C03DB}"/>
              </a:ext>
            </a:extLst>
          </p:cNvPr>
          <p:cNvSpPr/>
          <p:nvPr/>
        </p:nvSpPr>
        <p:spPr>
          <a:xfrm>
            <a:off x="7847829" y="3265098"/>
            <a:ext cx="319177" cy="327804"/>
          </a:xfrm>
          <a:prstGeom prst="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571108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noAutofit/>
          </a:bodyPr>
          <a:lstStyle/>
          <a:p>
            <a:pPr algn="ctr"/>
            <a:r>
              <a:rPr lang="it-IT" sz="3200" dirty="0"/>
              <a:t>La lettura coordinata dei limiti</a:t>
            </a:r>
            <a:endParaRPr lang="it-IT" dirty="0"/>
          </a:p>
        </p:txBody>
      </p:sp>
      <p:sp>
        <p:nvSpPr>
          <p:cNvPr id="3" name="Sottotitolo 2"/>
          <p:cNvSpPr>
            <a:spLocks noGrp="1"/>
          </p:cNvSpPr>
          <p:nvPr>
            <p:ph type="subTitle" idx="1"/>
          </p:nvPr>
        </p:nvSpPr>
        <p:spPr>
          <a:xfrm>
            <a:off x="591532" y="906664"/>
            <a:ext cx="7772400" cy="3552326"/>
          </a:xfrm>
        </p:spPr>
        <p:txBody>
          <a:bodyPr/>
          <a:lstStyle/>
          <a:p>
            <a:r>
              <a:rPr lang="it-IT" dirty="0"/>
              <a:t>	</a:t>
            </a:r>
          </a:p>
          <a:p>
            <a:pPr lvl="0"/>
            <a:endParaRPr lang="it-IT" b="1" dirty="0"/>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pic>
        <p:nvPicPr>
          <p:cNvPr id="4" name="Immagine 3">
            <a:extLst>
              <a:ext uri="{FF2B5EF4-FFF2-40B4-BE49-F238E27FC236}">
                <a16:creationId xmlns:a16="http://schemas.microsoft.com/office/drawing/2014/main" id="{DEBF9863-BA3F-4D8C-A220-030A55A7CC8A}"/>
              </a:ext>
            </a:extLst>
          </p:cNvPr>
          <p:cNvPicPr>
            <a:picLocks noChangeAspect="1"/>
          </p:cNvPicPr>
          <p:nvPr/>
        </p:nvPicPr>
        <p:blipFill>
          <a:blip r:embed="rId2"/>
          <a:stretch>
            <a:fillRect/>
          </a:stretch>
        </p:blipFill>
        <p:spPr>
          <a:xfrm>
            <a:off x="0" y="1038604"/>
            <a:ext cx="9144000" cy="2260987"/>
          </a:xfrm>
          <a:prstGeom prst="rect">
            <a:avLst/>
          </a:prstGeom>
        </p:spPr>
      </p:pic>
      <p:sp>
        <p:nvSpPr>
          <p:cNvPr id="5" name="Ovale 4">
            <a:extLst>
              <a:ext uri="{FF2B5EF4-FFF2-40B4-BE49-F238E27FC236}">
                <a16:creationId xmlns:a16="http://schemas.microsoft.com/office/drawing/2014/main" id="{1C3E79C7-DB65-4127-8FFD-6138297B5AF0}"/>
              </a:ext>
            </a:extLst>
          </p:cNvPr>
          <p:cNvSpPr/>
          <p:nvPr/>
        </p:nvSpPr>
        <p:spPr>
          <a:xfrm>
            <a:off x="99874" y="2990477"/>
            <a:ext cx="823404" cy="30911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Rettangolo 5">
            <a:extLst>
              <a:ext uri="{FF2B5EF4-FFF2-40B4-BE49-F238E27FC236}">
                <a16:creationId xmlns:a16="http://schemas.microsoft.com/office/drawing/2014/main" id="{89292A79-364B-4E09-B977-3FCCEE9438AD}"/>
              </a:ext>
            </a:extLst>
          </p:cNvPr>
          <p:cNvSpPr/>
          <p:nvPr/>
        </p:nvSpPr>
        <p:spPr>
          <a:xfrm>
            <a:off x="1038687" y="3429000"/>
            <a:ext cx="2636668" cy="1029990"/>
          </a:xfrm>
          <a:prstGeom prst="rect">
            <a:avLst/>
          </a:prstGeom>
          <a:solidFill>
            <a:schemeClr val="bg1"/>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200" dirty="0">
                <a:solidFill>
                  <a:schemeClr val="tx1"/>
                </a:solidFill>
              </a:rPr>
              <a:t>Aspetto odorigeno considerato solo in norma lombarda</a:t>
            </a:r>
            <a:r>
              <a:rPr lang="it-IT" sz="2200" dirty="0"/>
              <a:t> </a:t>
            </a:r>
          </a:p>
        </p:txBody>
      </p:sp>
    </p:spTree>
    <p:extLst>
      <p:ext uri="{BB962C8B-B14F-4D97-AF65-F5344CB8AC3E}">
        <p14:creationId xmlns:p14="http://schemas.microsoft.com/office/powerpoint/2010/main" val="3156934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noAutofit/>
          </a:bodyPr>
          <a:lstStyle/>
          <a:p>
            <a:pPr algn="ctr"/>
            <a:r>
              <a:rPr lang="it-IT" sz="3200" dirty="0"/>
              <a:t>La lettura coordinata dei limiti</a:t>
            </a:r>
            <a:endParaRPr lang="it-IT" dirty="0"/>
          </a:p>
        </p:txBody>
      </p:sp>
      <p:sp>
        <p:nvSpPr>
          <p:cNvPr id="3" name="Sottotitolo 2"/>
          <p:cNvSpPr>
            <a:spLocks noGrp="1"/>
          </p:cNvSpPr>
          <p:nvPr>
            <p:ph type="subTitle" idx="1"/>
          </p:nvPr>
        </p:nvSpPr>
        <p:spPr>
          <a:xfrm>
            <a:off x="591532" y="906664"/>
            <a:ext cx="7772400" cy="3552326"/>
          </a:xfrm>
        </p:spPr>
        <p:txBody>
          <a:bodyPr/>
          <a:lstStyle/>
          <a:p>
            <a:r>
              <a:rPr lang="it-IT" dirty="0"/>
              <a:t>	</a:t>
            </a:r>
          </a:p>
          <a:p>
            <a:pPr lvl="0"/>
            <a:endParaRPr lang="it-IT" b="1" dirty="0"/>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pic>
        <p:nvPicPr>
          <p:cNvPr id="5" name="Immagine 4">
            <a:extLst>
              <a:ext uri="{FF2B5EF4-FFF2-40B4-BE49-F238E27FC236}">
                <a16:creationId xmlns:a16="http://schemas.microsoft.com/office/drawing/2014/main" id="{0A40D769-5359-4218-B178-EDEE3AA050A3}"/>
              </a:ext>
            </a:extLst>
          </p:cNvPr>
          <p:cNvPicPr>
            <a:picLocks noChangeAspect="1"/>
          </p:cNvPicPr>
          <p:nvPr/>
        </p:nvPicPr>
        <p:blipFill>
          <a:blip r:embed="rId2"/>
          <a:stretch>
            <a:fillRect/>
          </a:stretch>
        </p:blipFill>
        <p:spPr>
          <a:xfrm>
            <a:off x="0" y="1038604"/>
            <a:ext cx="9144000" cy="2764731"/>
          </a:xfrm>
          <a:prstGeom prst="rect">
            <a:avLst/>
          </a:prstGeom>
        </p:spPr>
      </p:pic>
      <p:sp>
        <p:nvSpPr>
          <p:cNvPr id="6" name="Ovale 5">
            <a:extLst>
              <a:ext uri="{FF2B5EF4-FFF2-40B4-BE49-F238E27FC236}">
                <a16:creationId xmlns:a16="http://schemas.microsoft.com/office/drawing/2014/main" id="{9AFCF3B5-F84C-4C91-BA7D-319B4909428A}"/>
              </a:ext>
            </a:extLst>
          </p:cNvPr>
          <p:cNvSpPr/>
          <p:nvPr/>
        </p:nvSpPr>
        <p:spPr>
          <a:xfrm>
            <a:off x="-42170" y="1736813"/>
            <a:ext cx="912181" cy="30911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Ovale 6">
            <a:extLst>
              <a:ext uri="{FF2B5EF4-FFF2-40B4-BE49-F238E27FC236}">
                <a16:creationId xmlns:a16="http://schemas.microsoft.com/office/drawing/2014/main" id="{9D83ABB1-D980-447C-8451-3FADD083C89D}"/>
              </a:ext>
            </a:extLst>
          </p:cNvPr>
          <p:cNvSpPr/>
          <p:nvPr/>
        </p:nvSpPr>
        <p:spPr>
          <a:xfrm>
            <a:off x="-132113" y="3274443"/>
            <a:ext cx="912181" cy="52889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054EE7C4-730C-439B-BB18-A5470D4F165C}"/>
              </a:ext>
            </a:extLst>
          </p:cNvPr>
          <p:cNvSpPr/>
          <p:nvPr/>
        </p:nvSpPr>
        <p:spPr>
          <a:xfrm>
            <a:off x="1038687" y="4070115"/>
            <a:ext cx="2636668" cy="1029990"/>
          </a:xfrm>
          <a:prstGeom prst="rect">
            <a:avLst/>
          </a:prstGeom>
          <a:solidFill>
            <a:schemeClr val="bg1"/>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200" dirty="0">
                <a:solidFill>
                  <a:schemeClr val="tx1"/>
                </a:solidFill>
              </a:rPr>
              <a:t>Nuovi parametri da </a:t>
            </a:r>
            <a:r>
              <a:rPr lang="it-IT" sz="2200" dirty="0" err="1">
                <a:solidFill>
                  <a:schemeClr val="tx1"/>
                </a:solidFill>
              </a:rPr>
              <a:t>d.l.</a:t>
            </a:r>
            <a:r>
              <a:rPr lang="it-IT" sz="2200" dirty="0">
                <a:solidFill>
                  <a:schemeClr val="tx1"/>
                </a:solidFill>
              </a:rPr>
              <a:t> «Genova»</a:t>
            </a:r>
            <a:endParaRPr lang="it-IT" sz="2200" dirty="0"/>
          </a:p>
        </p:txBody>
      </p:sp>
    </p:spTree>
    <p:extLst>
      <p:ext uri="{BB962C8B-B14F-4D97-AF65-F5344CB8AC3E}">
        <p14:creationId xmlns:p14="http://schemas.microsoft.com/office/powerpoint/2010/main" val="2684806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noAutofit/>
          </a:bodyPr>
          <a:lstStyle/>
          <a:p>
            <a:pPr algn="ctr"/>
            <a:r>
              <a:rPr lang="it-IT" sz="3200" dirty="0"/>
              <a:t>La lettura coordinata dei limiti</a:t>
            </a:r>
            <a:endParaRPr lang="it-IT" dirty="0"/>
          </a:p>
        </p:txBody>
      </p:sp>
      <p:sp>
        <p:nvSpPr>
          <p:cNvPr id="3" name="Sottotitolo 2"/>
          <p:cNvSpPr>
            <a:spLocks noGrp="1"/>
          </p:cNvSpPr>
          <p:nvPr>
            <p:ph type="subTitle" idx="1"/>
          </p:nvPr>
        </p:nvSpPr>
        <p:spPr>
          <a:xfrm>
            <a:off x="591532" y="906664"/>
            <a:ext cx="7772400" cy="3552326"/>
          </a:xfrm>
        </p:spPr>
        <p:txBody>
          <a:bodyPr/>
          <a:lstStyle/>
          <a:p>
            <a:r>
              <a:rPr lang="it-IT" dirty="0"/>
              <a:t>	</a:t>
            </a:r>
          </a:p>
          <a:p>
            <a:pPr lvl="0"/>
            <a:endParaRPr lang="it-IT" b="1" dirty="0"/>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pic>
        <p:nvPicPr>
          <p:cNvPr id="4" name="Immagine 3">
            <a:extLst>
              <a:ext uri="{FF2B5EF4-FFF2-40B4-BE49-F238E27FC236}">
                <a16:creationId xmlns:a16="http://schemas.microsoft.com/office/drawing/2014/main" id="{03366676-DD1B-4442-954C-6916938199CE}"/>
              </a:ext>
            </a:extLst>
          </p:cNvPr>
          <p:cNvPicPr>
            <a:picLocks noChangeAspect="1"/>
          </p:cNvPicPr>
          <p:nvPr/>
        </p:nvPicPr>
        <p:blipFill>
          <a:blip r:embed="rId2"/>
          <a:stretch>
            <a:fillRect/>
          </a:stretch>
        </p:blipFill>
        <p:spPr>
          <a:xfrm>
            <a:off x="0" y="1038604"/>
            <a:ext cx="9144000" cy="1419363"/>
          </a:xfrm>
          <a:prstGeom prst="rect">
            <a:avLst/>
          </a:prstGeom>
        </p:spPr>
      </p:pic>
    </p:spTree>
    <p:extLst>
      <p:ext uri="{BB962C8B-B14F-4D97-AF65-F5344CB8AC3E}">
        <p14:creationId xmlns:p14="http://schemas.microsoft.com/office/powerpoint/2010/main" val="2018454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noAutofit/>
          </a:bodyPr>
          <a:lstStyle/>
          <a:p>
            <a:pPr algn="ctr"/>
            <a:r>
              <a:rPr lang="it-IT" sz="3200" dirty="0"/>
              <a:t>La lettura coordinata dei limiti</a:t>
            </a:r>
            <a:endParaRPr lang="it-IT" dirty="0"/>
          </a:p>
        </p:txBody>
      </p:sp>
      <p:sp>
        <p:nvSpPr>
          <p:cNvPr id="3" name="Sottotitolo 2"/>
          <p:cNvSpPr>
            <a:spLocks noGrp="1"/>
          </p:cNvSpPr>
          <p:nvPr>
            <p:ph type="subTitle" idx="1"/>
          </p:nvPr>
        </p:nvSpPr>
        <p:spPr>
          <a:xfrm>
            <a:off x="591532" y="906664"/>
            <a:ext cx="7772400" cy="3552326"/>
          </a:xfrm>
        </p:spPr>
        <p:txBody>
          <a:bodyPr/>
          <a:lstStyle/>
          <a:p>
            <a:r>
              <a:rPr lang="it-IT" dirty="0"/>
              <a:t>	</a:t>
            </a:r>
          </a:p>
          <a:p>
            <a:pPr lvl="0"/>
            <a:endParaRPr lang="it-IT" b="1" dirty="0"/>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pic>
        <p:nvPicPr>
          <p:cNvPr id="5" name="Immagine 4">
            <a:extLst>
              <a:ext uri="{FF2B5EF4-FFF2-40B4-BE49-F238E27FC236}">
                <a16:creationId xmlns:a16="http://schemas.microsoft.com/office/drawing/2014/main" id="{F3829582-B975-470D-AF75-85ABC5517D4B}"/>
              </a:ext>
            </a:extLst>
          </p:cNvPr>
          <p:cNvPicPr>
            <a:picLocks noChangeAspect="1"/>
          </p:cNvPicPr>
          <p:nvPr/>
        </p:nvPicPr>
        <p:blipFill>
          <a:blip r:embed="rId2"/>
          <a:stretch>
            <a:fillRect/>
          </a:stretch>
        </p:blipFill>
        <p:spPr>
          <a:xfrm>
            <a:off x="0" y="906664"/>
            <a:ext cx="9144000" cy="5287296"/>
          </a:xfrm>
          <a:prstGeom prst="rect">
            <a:avLst/>
          </a:prstGeom>
        </p:spPr>
      </p:pic>
      <p:sp>
        <p:nvSpPr>
          <p:cNvPr id="7" name="Ovale 6">
            <a:extLst>
              <a:ext uri="{FF2B5EF4-FFF2-40B4-BE49-F238E27FC236}">
                <a16:creationId xmlns:a16="http://schemas.microsoft.com/office/drawing/2014/main" id="{8901146E-AC31-4E15-97D8-CB6A5FA2FC02}"/>
              </a:ext>
            </a:extLst>
          </p:cNvPr>
          <p:cNvSpPr/>
          <p:nvPr/>
        </p:nvSpPr>
        <p:spPr>
          <a:xfrm>
            <a:off x="870012" y="4458990"/>
            <a:ext cx="2104007" cy="108067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Ovale 7">
            <a:extLst>
              <a:ext uri="{FF2B5EF4-FFF2-40B4-BE49-F238E27FC236}">
                <a16:creationId xmlns:a16="http://schemas.microsoft.com/office/drawing/2014/main" id="{8764877A-BC5B-49E6-95C0-7E37CF57BDB5}"/>
              </a:ext>
            </a:extLst>
          </p:cNvPr>
          <p:cNvSpPr/>
          <p:nvPr/>
        </p:nvSpPr>
        <p:spPr>
          <a:xfrm>
            <a:off x="-18808" y="5539666"/>
            <a:ext cx="2104007" cy="74572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781398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noAutofit/>
          </a:bodyPr>
          <a:lstStyle/>
          <a:p>
            <a:pPr algn="ctr"/>
            <a:r>
              <a:rPr lang="it-IT" sz="3200" dirty="0"/>
              <a:t>La lettura coordinata dei limiti</a:t>
            </a:r>
            <a:endParaRPr lang="it-IT" dirty="0"/>
          </a:p>
        </p:txBody>
      </p:sp>
      <p:sp>
        <p:nvSpPr>
          <p:cNvPr id="3" name="Sottotitolo 2"/>
          <p:cNvSpPr>
            <a:spLocks noGrp="1"/>
          </p:cNvSpPr>
          <p:nvPr>
            <p:ph type="subTitle" idx="1"/>
          </p:nvPr>
        </p:nvSpPr>
        <p:spPr>
          <a:xfrm>
            <a:off x="591532" y="906664"/>
            <a:ext cx="7772400" cy="3552326"/>
          </a:xfrm>
        </p:spPr>
        <p:txBody>
          <a:bodyPr/>
          <a:lstStyle/>
          <a:p>
            <a:r>
              <a:rPr lang="it-IT" dirty="0"/>
              <a:t>	</a:t>
            </a:r>
          </a:p>
          <a:p>
            <a:pPr lvl="0"/>
            <a:endParaRPr lang="it-IT" b="1" dirty="0"/>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pic>
        <p:nvPicPr>
          <p:cNvPr id="4" name="Immagine 3">
            <a:extLst>
              <a:ext uri="{FF2B5EF4-FFF2-40B4-BE49-F238E27FC236}">
                <a16:creationId xmlns:a16="http://schemas.microsoft.com/office/drawing/2014/main" id="{35963146-989A-42A1-B1E0-ED5CA6FD94BF}"/>
              </a:ext>
            </a:extLst>
          </p:cNvPr>
          <p:cNvPicPr>
            <a:picLocks noChangeAspect="1"/>
          </p:cNvPicPr>
          <p:nvPr/>
        </p:nvPicPr>
        <p:blipFill>
          <a:blip r:embed="rId2"/>
          <a:stretch>
            <a:fillRect/>
          </a:stretch>
        </p:blipFill>
        <p:spPr>
          <a:xfrm>
            <a:off x="0" y="1038604"/>
            <a:ext cx="9144000" cy="1890242"/>
          </a:xfrm>
          <a:prstGeom prst="rect">
            <a:avLst/>
          </a:prstGeom>
        </p:spPr>
      </p:pic>
      <p:pic>
        <p:nvPicPr>
          <p:cNvPr id="5" name="Immagine 4">
            <a:extLst>
              <a:ext uri="{FF2B5EF4-FFF2-40B4-BE49-F238E27FC236}">
                <a16:creationId xmlns:a16="http://schemas.microsoft.com/office/drawing/2014/main" id="{029CA397-D8EF-4207-AB61-51D4FB15A142}"/>
              </a:ext>
            </a:extLst>
          </p:cNvPr>
          <p:cNvPicPr>
            <a:picLocks noChangeAspect="1"/>
          </p:cNvPicPr>
          <p:nvPr/>
        </p:nvPicPr>
        <p:blipFill>
          <a:blip r:embed="rId3"/>
          <a:stretch>
            <a:fillRect/>
          </a:stretch>
        </p:blipFill>
        <p:spPr>
          <a:xfrm>
            <a:off x="0" y="2928846"/>
            <a:ext cx="9144000" cy="2784912"/>
          </a:xfrm>
          <a:prstGeom prst="rect">
            <a:avLst/>
          </a:prstGeom>
        </p:spPr>
      </p:pic>
      <p:sp>
        <p:nvSpPr>
          <p:cNvPr id="6" name="Ovale 5">
            <a:extLst>
              <a:ext uri="{FF2B5EF4-FFF2-40B4-BE49-F238E27FC236}">
                <a16:creationId xmlns:a16="http://schemas.microsoft.com/office/drawing/2014/main" id="{3F65EB48-F78C-42D1-BFD8-3C6CAE02329B}"/>
              </a:ext>
            </a:extLst>
          </p:cNvPr>
          <p:cNvSpPr/>
          <p:nvPr/>
        </p:nvSpPr>
        <p:spPr>
          <a:xfrm>
            <a:off x="-1065320" y="865749"/>
            <a:ext cx="4065972" cy="2880628"/>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Ovale 6">
            <a:extLst>
              <a:ext uri="{FF2B5EF4-FFF2-40B4-BE49-F238E27FC236}">
                <a16:creationId xmlns:a16="http://schemas.microsoft.com/office/drawing/2014/main" id="{20F0F287-F28F-43B0-B10A-5F9CBF000421}"/>
              </a:ext>
            </a:extLst>
          </p:cNvPr>
          <p:cNvSpPr/>
          <p:nvPr/>
        </p:nvSpPr>
        <p:spPr>
          <a:xfrm>
            <a:off x="-46667" y="5080130"/>
            <a:ext cx="1573626" cy="52889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42207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AAF972-D61A-4B42-A399-8DF342E41BB8}"/>
              </a:ext>
            </a:extLst>
          </p:cNvPr>
          <p:cNvSpPr>
            <a:spLocks noGrp="1"/>
          </p:cNvSpPr>
          <p:nvPr>
            <p:ph type="ctrTitle"/>
          </p:nvPr>
        </p:nvSpPr>
        <p:spPr>
          <a:xfrm>
            <a:off x="685800" y="190803"/>
            <a:ext cx="7772400" cy="753080"/>
          </a:xfrm>
        </p:spPr>
        <p:txBody>
          <a:bodyPr/>
          <a:lstStyle/>
          <a:p>
            <a:pPr algn="ctr"/>
            <a:r>
              <a:rPr lang="it-IT" dirty="0"/>
              <a:t>Produzione fanghi in Lombardia</a:t>
            </a:r>
          </a:p>
        </p:txBody>
      </p:sp>
      <p:sp>
        <p:nvSpPr>
          <p:cNvPr id="3" name="Sottotitolo 2">
            <a:extLst>
              <a:ext uri="{FF2B5EF4-FFF2-40B4-BE49-F238E27FC236}">
                <a16:creationId xmlns:a16="http://schemas.microsoft.com/office/drawing/2014/main" id="{165363E8-4B2E-4B46-9B8C-527C60AFC1ED}"/>
              </a:ext>
            </a:extLst>
          </p:cNvPr>
          <p:cNvSpPr>
            <a:spLocks noGrp="1"/>
          </p:cNvSpPr>
          <p:nvPr>
            <p:ph type="subTitle" idx="1"/>
          </p:nvPr>
        </p:nvSpPr>
        <p:spPr/>
        <p:txBody>
          <a:bodyPr/>
          <a:lstStyle/>
          <a:p>
            <a:endParaRPr lang="it-IT" dirty="0"/>
          </a:p>
        </p:txBody>
      </p:sp>
      <p:graphicFrame>
        <p:nvGraphicFramePr>
          <p:cNvPr id="4" name="Grafico 3">
            <a:extLst>
              <a:ext uri="{FF2B5EF4-FFF2-40B4-BE49-F238E27FC236}">
                <a16:creationId xmlns:a16="http://schemas.microsoft.com/office/drawing/2014/main" id="{C89F4D4F-9FC7-4F97-8973-E5336C8413C4}"/>
              </a:ext>
            </a:extLst>
          </p:cNvPr>
          <p:cNvGraphicFramePr/>
          <p:nvPr>
            <p:extLst>
              <p:ext uri="{D42A27DB-BD31-4B8C-83A1-F6EECF244321}">
                <p14:modId xmlns:p14="http://schemas.microsoft.com/office/powerpoint/2010/main" val="2740993554"/>
              </p:ext>
            </p:extLst>
          </p:nvPr>
        </p:nvGraphicFramePr>
        <p:xfrm>
          <a:off x="2429690" y="943884"/>
          <a:ext cx="6714310" cy="48538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ella 4">
            <a:extLst>
              <a:ext uri="{FF2B5EF4-FFF2-40B4-BE49-F238E27FC236}">
                <a16:creationId xmlns:a16="http://schemas.microsoft.com/office/drawing/2014/main" id="{C0461080-913F-4774-80BA-13A08709A8F4}"/>
              </a:ext>
            </a:extLst>
          </p:cNvPr>
          <p:cNvGraphicFramePr>
            <a:graphicFrameLocks noGrp="1"/>
          </p:cNvGraphicFramePr>
          <p:nvPr>
            <p:extLst>
              <p:ext uri="{D42A27DB-BD31-4B8C-83A1-F6EECF244321}">
                <p14:modId xmlns:p14="http://schemas.microsoft.com/office/powerpoint/2010/main" val="1675359769"/>
              </p:ext>
            </p:extLst>
          </p:nvPr>
        </p:nvGraphicFramePr>
        <p:xfrm>
          <a:off x="261257" y="1102814"/>
          <a:ext cx="2168433" cy="5211213"/>
        </p:xfrm>
        <a:graphic>
          <a:graphicData uri="http://schemas.openxmlformats.org/drawingml/2006/table">
            <a:tbl>
              <a:tblPr/>
              <a:tblGrid>
                <a:gridCol w="722811">
                  <a:extLst>
                    <a:ext uri="{9D8B030D-6E8A-4147-A177-3AD203B41FA5}">
                      <a16:colId xmlns:a16="http://schemas.microsoft.com/office/drawing/2014/main" val="3385516150"/>
                    </a:ext>
                  </a:extLst>
                </a:gridCol>
                <a:gridCol w="722811">
                  <a:extLst>
                    <a:ext uri="{9D8B030D-6E8A-4147-A177-3AD203B41FA5}">
                      <a16:colId xmlns:a16="http://schemas.microsoft.com/office/drawing/2014/main" val="2329261043"/>
                    </a:ext>
                  </a:extLst>
                </a:gridCol>
                <a:gridCol w="722811">
                  <a:extLst>
                    <a:ext uri="{9D8B030D-6E8A-4147-A177-3AD203B41FA5}">
                      <a16:colId xmlns:a16="http://schemas.microsoft.com/office/drawing/2014/main" val="1171832697"/>
                    </a:ext>
                  </a:extLst>
                </a:gridCol>
              </a:tblGrid>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000" b="1" u="none" strike="noStrike" dirty="0">
                          <a:effectLst/>
                          <a:latin typeface="Arial" panose="020B0604020202020204" pitchFamily="34" charset="0"/>
                          <a:cs typeface="Arial" panose="020B0604020202020204" pitchFamily="34" charset="0"/>
                        </a:rPr>
                        <a:t>Codice Rifiuto</a:t>
                      </a:r>
                      <a:endParaRPr lang="it-IT" sz="1000" b="1"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000" b="1" u="none" strike="noStrike">
                          <a:effectLst/>
                          <a:latin typeface="Arial" panose="020B0604020202020204" pitchFamily="34" charset="0"/>
                          <a:cs typeface="Arial" panose="020B0604020202020204" pitchFamily="34" charset="0"/>
                        </a:rPr>
                        <a:t>Prod InUL (t)</a:t>
                      </a:r>
                      <a:endParaRPr lang="it-IT" sz="1000" b="1" i="0" u="none" strike="noStrike">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000" b="1" i="0" u="none" strike="noStrike" dirty="0">
                          <a:solidFill>
                            <a:srgbClr val="000000"/>
                          </a:solidFill>
                          <a:effectLst/>
                          <a:latin typeface="Arial" panose="020B0604020202020204" pitchFamily="34" charset="0"/>
                          <a:cs typeface="Arial" panose="020B0604020202020204" pitchFamily="34" charset="0"/>
                        </a:rPr>
                        <a:t>%</a:t>
                      </a: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783247162"/>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020101</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168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0,02%</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3275044359"/>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020201</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37.825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4,74%</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FF99"/>
                    </a:solidFill>
                  </a:tcPr>
                </a:tc>
                <a:extLst>
                  <a:ext uri="{0D108BD9-81ED-4DB2-BD59-A6C34878D82A}">
                    <a16:rowId xmlns:a16="http://schemas.microsoft.com/office/drawing/2014/main" val="3144412348"/>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020204</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78.826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9,88%</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extLst>
                  <a:ext uri="{0D108BD9-81ED-4DB2-BD59-A6C34878D82A}">
                    <a16:rowId xmlns:a16="http://schemas.microsoft.com/office/drawing/2014/main" val="2019338128"/>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020301</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10.469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1,31%</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281896614"/>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020305</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25.712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3,22%</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FF99"/>
                    </a:solidFill>
                  </a:tcPr>
                </a:tc>
                <a:extLst>
                  <a:ext uri="{0D108BD9-81ED-4DB2-BD59-A6C34878D82A}">
                    <a16:rowId xmlns:a16="http://schemas.microsoft.com/office/drawing/2014/main" val="2115928947"/>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020403</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1.145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0,14%</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1130128670"/>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020502</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67.504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8,46%</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extLst>
                  <a:ext uri="{0D108BD9-81ED-4DB2-BD59-A6C34878D82A}">
                    <a16:rowId xmlns:a16="http://schemas.microsoft.com/office/drawing/2014/main" val="169470845"/>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020603</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9.102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1,14%</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2087829887"/>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020705</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99"/>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7.439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0,93%</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1367918459"/>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a:effectLst/>
                          <a:latin typeface="Arial" panose="020B0604020202020204" pitchFamily="34" charset="0"/>
                          <a:cs typeface="Arial" panose="020B0604020202020204" pitchFamily="34" charset="0"/>
                        </a:rPr>
                        <a:t>030311</a:t>
                      </a:r>
                      <a:endParaRPr lang="it-IT" sz="1400" b="0" i="0" u="none" strike="noStrike">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FFFF"/>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1.063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0,13%</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3184641961"/>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a:effectLst/>
                          <a:latin typeface="Arial" panose="020B0604020202020204" pitchFamily="34" charset="0"/>
                          <a:cs typeface="Arial" panose="020B0604020202020204" pitchFamily="34" charset="0"/>
                        </a:rPr>
                        <a:t>040107</a:t>
                      </a:r>
                      <a:endParaRPr lang="it-IT" sz="1400" b="0" i="0" u="none" strike="noStrike">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FFFF"/>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0,00%</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4051967477"/>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a:effectLst/>
                          <a:latin typeface="Arial" panose="020B0604020202020204" pitchFamily="34" charset="0"/>
                          <a:cs typeface="Arial" panose="020B0604020202020204" pitchFamily="34" charset="0"/>
                        </a:rPr>
                        <a:t>040220</a:t>
                      </a:r>
                      <a:endParaRPr lang="it-IT" sz="1400" b="0" i="0" u="none" strike="noStrike">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FFFF"/>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10.666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1,34%</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3768184191"/>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a:effectLst/>
                          <a:latin typeface="Arial" panose="020B0604020202020204" pitchFamily="34" charset="0"/>
                          <a:cs typeface="Arial" panose="020B0604020202020204" pitchFamily="34" charset="0"/>
                        </a:rPr>
                        <a:t>070112</a:t>
                      </a:r>
                      <a:endParaRPr lang="it-IT" sz="1400" b="0" i="0" u="none" strike="noStrike">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FFFF"/>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6.385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0,80%</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1677040193"/>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a:effectLst/>
                          <a:latin typeface="Arial" panose="020B0604020202020204" pitchFamily="34" charset="0"/>
                          <a:cs typeface="Arial" panose="020B0604020202020204" pitchFamily="34" charset="0"/>
                        </a:rPr>
                        <a:t>070212</a:t>
                      </a:r>
                      <a:endParaRPr lang="it-IT" sz="1400" b="0" i="0" u="none" strike="noStrike">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FFFF"/>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10.091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1,26%</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126350472"/>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a:effectLst/>
                          <a:latin typeface="Arial" panose="020B0604020202020204" pitchFamily="34" charset="0"/>
                          <a:cs typeface="Arial" panose="020B0604020202020204" pitchFamily="34" charset="0"/>
                        </a:rPr>
                        <a:t>070312</a:t>
                      </a:r>
                      <a:endParaRPr lang="it-IT" sz="1400" b="0" i="0" u="none" strike="noStrike">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FFFF"/>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929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0,12%</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3680589073"/>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a:effectLst/>
                          <a:latin typeface="Arial" panose="020B0604020202020204" pitchFamily="34" charset="0"/>
                          <a:cs typeface="Arial" panose="020B0604020202020204" pitchFamily="34" charset="0"/>
                        </a:rPr>
                        <a:t>070612</a:t>
                      </a:r>
                      <a:endParaRPr lang="it-IT" sz="1400" b="0" i="0" u="none" strike="noStrike">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FFFF"/>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11.712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1,47%</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2706510933"/>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a:effectLst/>
                          <a:latin typeface="Arial" panose="020B0604020202020204" pitchFamily="34" charset="0"/>
                          <a:cs typeface="Arial" panose="020B0604020202020204" pitchFamily="34" charset="0"/>
                        </a:rPr>
                        <a:t>070712</a:t>
                      </a:r>
                      <a:endParaRPr lang="it-IT" sz="1400" b="0" i="0" u="none" strike="noStrike">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FFFF"/>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7.123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0,89%</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2645126057"/>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100121</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FFFF"/>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979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0,12%</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3770864559"/>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190805</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CC99"/>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481.239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bg1"/>
                          </a:solidFill>
                          <a:effectLst/>
                          <a:latin typeface="Arial" panose="020B0604020202020204" pitchFamily="34" charset="0"/>
                          <a:ea typeface="+mn-ea"/>
                          <a:cs typeface="Arial" panose="020B0604020202020204" pitchFamily="34" charset="0"/>
                        </a:rPr>
                        <a:t>60,31%</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50000"/>
                      </a:srgbClr>
                    </a:solidFill>
                  </a:tcPr>
                </a:tc>
                <a:extLst>
                  <a:ext uri="{0D108BD9-81ED-4DB2-BD59-A6C34878D82A}">
                    <a16:rowId xmlns:a16="http://schemas.microsoft.com/office/drawing/2014/main" val="955853098"/>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a:effectLst/>
                          <a:latin typeface="Arial" panose="020B0604020202020204" pitchFamily="34" charset="0"/>
                          <a:cs typeface="Arial" panose="020B0604020202020204" pitchFamily="34" charset="0"/>
                        </a:rPr>
                        <a:t>190812</a:t>
                      </a:r>
                      <a:endParaRPr lang="it-IT" sz="1400" b="0" i="0" u="none" strike="noStrike">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FFFF"/>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28.886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3,62%</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FF99"/>
                    </a:solidFill>
                  </a:tcPr>
                </a:tc>
                <a:extLst>
                  <a:ext uri="{0D108BD9-81ED-4DB2-BD59-A6C34878D82A}">
                    <a16:rowId xmlns:a16="http://schemas.microsoft.com/office/drawing/2014/main" val="574020205"/>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191106</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CFFFF"/>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686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marL="0" algn="ctr" defTabSz="914400" rtl="0" eaLnBrk="1" fontAlgn="b" latinLnBrk="0" hangingPunct="1"/>
                      <a:r>
                        <a:rPr lang="it-IT" sz="1400" b="0" u="none" strike="noStrike" kern="1200" dirty="0">
                          <a:solidFill>
                            <a:schemeClr val="dk1"/>
                          </a:solidFill>
                          <a:effectLst/>
                          <a:latin typeface="Arial" panose="020B0604020202020204" pitchFamily="34" charset="0"/>
                          <a:ea typeface="+mn-ea"/>
                          <a:cs typeface="Arial" panose="020B0604020202020204" pitchFamily="34" charset="0"/>
                        </a:rPr>
                        <a:t>0,09%</a:t>
                      </a:r>
                    </a:p>
                  </a:txBody>
                  <a:tcPr marL="9525" marR="9525" marT="9525"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2451372900"/>
                  </a:ext>
                </a:extLst>
              </a:tr>
              <a:tr h="216338">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endParaRPr lang="it-IT" sz="1400" b="1" i="0" u="none" strike="noStrike">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r>
                        <a:rPr lang="it-IT" sz="1400" b="0" u="none" strike="noStrike" dirty="0">
                          <a:effectLst/>
                          <a:latin typeface="Arial" panose="020B0604020202020204" pitchFamily="34" charset="0"/>
                          <a:cs typeface="Arial" panose="020B0604020202020204" pitchFamily="34" charset="0"/>
                        </a:rPr>
                        <a:t> 797.950 </a:t>
                      </a:r>
                      <a:endParaRPr lang="it-IT" sz="1400" b="0"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tc>
                  <a:txBody>
                    <a:bodyPr/>
                    <a:lstStyle>
                      <a:lvl1pPr marL="0" algn="l" defTabSz="457200" rtl="0" eaLnBrk="1" latinLnBrk="0" hangingPunct="1">
                        <a:defRPr sz="1800" kern="1200">
                          <a:solidFill>
                            <a:schemeClr val="dk1"/>
                          </a:solidFill>
                          <a:latin typeface="Verdana"/>
                        </a:defRPr>
                      </a:lvl1pPr>
                      <a:lvl2pPr marL="457200" algn="l" defTabSz="457200" rtl="0" eaLnBrk="1" latinLnBrk="0" hangingPunct="1">
                        <a:defRPr sz="1800" kern="1200">
                          <a:solidFill>
                            <a:schemeClr val="dk1"/>
                          </a:solidFill>
                          <a:latin typeface="Verdana"/>
                        </a:defRPr>
                      </a:lvl2pPr>
                      <a:lvl3pPr marL="914400" algn="l" defTabSz="457200" rtl="0" eaLnBrk="1" latinLnBrk="0" hangingPunct="1">
                        <a:defRPr sz="1800" kern="1200">
                          <a:solidFill>
                            <a:schemeClr val="dk1"/>
                          </a:solidFill>
                          <a:latin typeface="Verdana"/>
                        </a:defRPr>
                      </a:lvl3pPr>
                      <a:lvl4pPr marL="1371600" algn="l" defTabSz="457200" rtl="0" eaLnBrk="1" latinLnBrk="0" hangingPunct="1">
                        <a:defRPr sz="1800" kern="1200">
                          <a:solidFill>
                            <a:schemeClr val="dk1"/>
                          </a:solidFill>
                          <a:latin typeface="Verdana"/>
                        </a:defRPr>
                      </a:lvl4pPr>
                      <a:lvl5pPr marL="1828800" algn="l" defTabSz="457200" rtl="0" eaLnBrk="1" latinLnBrk="0" hangingPunct="1">
                        <a:defRPr sz="1800" kern="1200">
                          <a:solidFill>
                            <a:schemeClr val="dk1"/>
                          </a:solidFill>
                          <a:latin typeface="Verdana"/>
                        </a:defRPr>
                      </a:lvl5pPr>
                      <a:lvl6pPr marL="2286000" algn="l" defTabSz="457200" rtl="0" eaLnBrk="1" latinLnBrk="0" hangingPunct="1">
                        <a:defRPr sz="1800" kern="1200">
                          <a:solidFill>
                            <a:schemeClr val="dk1"/>
                          </a:solidFill>
                          <a:latin typeface="Verdana"/>
                        </a:defRPr>
                      </a:lvl6pPr>
                      <a:lvl7pPr marL="2743200" algn="l" defTabSz="457200" rtl="0" eaLnBrk="1" latinLnBrk="0" hangingPunct="1">
                        <a:defRPr sz="1800" kern="1200">
                          <a:solidFill>
                            <a:schemeClr val="dk1"/>
                          </a:solidFill>
                          <a:latin typeface="Verdana"/>
                        </a:defRPr>
                      </a:lvl7pPr>
                      <a:lvl8pPr marL="3200400" algn="l" defTabSz="457200" rtl="0" eaLnBrk="1" latinLnBrk="0" hangingPunct="1">
                        <a:defRPr sz="1800" kern="1200">
                          <a:solidFill>
                            <a:schemeClr val="dk1"/>
                          </a:solidFill>
                          <a:latin typeface="Verdana"/>
                        </a:defRPr>
                      </a:lvl8pPr>
                      <a:lvl9pPr marL="3657600" algn="l" defTabSz="457200" rtl="0" eaLnBrk="1" latinLnBrk="0" hangingPunct="1">
                        <a:defRPr sz="1800" kern="1200">
                          <a:solidFill>
                            <a:schemeClr val="dk1"/>
                          </a:solidFill>
                          <a:latin typeface="Verdana"/>
                        </a:defRPr>
                      </a:lvl9pPr>
                    </a:lstStyle>
                    <a:p>
                      <a:pPr algn="ctr" fontAlgn="b"/>
                      <a:endParaRPr lang="it-IT" sz="1400" b="1" i="0" u="none" strike="noStrike" dirty="0">
                        <a:solidFill>
                          <a:srgbClr val="000000"/>
                        </a:solidFill>
                        <a:effectLst/>
                        <a:latin typeface="Arial" panose="020B0604020202020204" pitchFamily="34" charset="0"/>
                        <a:cs typeface="Arial" panose="020B0604020202020204" pitchFamily="34" charset="0"/>
                      </a:endParaRPr>
                    </a:p>
                  </a:txBody>
                  <a:tcPr marL="6234" marR="6234" marT="6234"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tint val="20000"/>
                      </a:srgbClr>
                    </a:solidFill>
                  </a:tcPr>
                </a:tc>
                <a:extLst>
                  <a:ext uri="{0D108BD9-81ED-4DB2-BD59-A6C34878D82A}">
                    <a16:rowId xmlns:a16="http://schemas.microsoft.com/office/drawing/2014/main" val="3053152605"/>
                  </a:ext>
                </a:extLst>
              </a:tr>
            </a:tbl>
          </a:graphicData>
        </a:graphic>
      </p:graphicFrame>
      <p:sp>
        <p:nvSpPr>
          <p:cNvPr id="6" name="CasellaDiTesto 5">
            <a:extLst>
              <a:ext uri="{FF2B5EF4-FFF2-40B4-BE49-F238E27FC236}">
                <a16:creationId xmlns:a16="http://schemas.microsoft.com/office/drawing/2014/main" id="{1C99A1A7-70C2-445C-94D7-F637F8F2002D}"/>
              </a:ext>
            </a:extLst>
          </p:cNvPr>
          <p:cNvSpPr txBox="1"/>
          <p:nvPr/>
        </p:nvSpPr>
        <p:spPr>
          <a:xfrm>
            <a:off x="7588189" y="5797731"/>
            <a:ext cx="870011" cy="369332"/>
          </a:xfrm>
          <a:prstGeom prst="rect">
            <a:avLst/>
          </a:prstGeom>
          <a:noFill/>
        </p:spPr>
        <p:txBody>
          <a:bodyPr wrap="square" rtlCol="0">
            <a:spAutoFit/>
          </a:bodyPr>
          <a:lstStyle/>
          <a:p>
            <a:r>
              <a:rPr lang="it-IT" dirty="0"/>
              <a:t>2017</a:t>
            </a:r>
          </a:p>
        </p:txBody>
      </p:sp>
      <p:sp>
        <p:nvSpPr>
          <p:cNvPr id="7" name="Ovale 6">
            <a:extLst>
              <a:ext uri="{FF2B5EF4-FFF2-40B4-BE49-F238E27FC236}">
                <a16:creationId xmlns:a16="http://schemas.microsoft.com/office/drawing/2014/main" id="{78CABD84-4F51-40DB-9C20-19DD11A3854B}"/>
              </a:ext>
            </a:extLst>
          </p:cNvPr>
          <p:cNvSpPr/>
          <p:nvPr/>
        </p:nvSpPr>
        <p:spPr>
          <a:xfrm>
            <a:off x="1686757" y="5409152"/>
            <a:ext cx="742933" cy="30911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607003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Revisione norma nazionale</a:t>
            </a:r>
          </a:p>
        </p:txBody>
      </p:sp>
      <p:sp>
        <p:nvSpPr>
          <p:cNvPr id="3" name="Sottotitolo 2"/>
          <p:cNvSpPr>
            <a:spLocks noGrp="1"/>
          </p:cNvSpPr>
          <p:nvPr>
            <p:ph type="subTitle" idx="1"/>
          </p:nvPr>
        </p:nvSpPr>
        <p:spPr>
          <a:xfrm>
            <a:off x="685800" y="1038604"/>
            <a:ext cx="7772400" cy="3816311"/>
          </a:xfrm>
        </p:spPr>
        <p:txBody>
          <a:bodyPr/>
          <a:lstStyle/>
          <a:p>
            <a:pPr marL="342900" lvl="0" indent="-342900">
              <a:spcBef>
                <a:spcPts val="1200"/>
              </a:spcBef>
              <a:buFontTx/>
              <a:buChar char="-"/>
            </a:pPr>
            <a:r>
              <a:rPr lang="it-IT" sz="2400" dirty="0"/>
              <a:t>Bozza di revisione organica del </a:t>
            </a:r>
            <a:r>
              <a:rPr lang="it-IT" sz="2400" dirty="0" err="1"/>
              <a:t>d.lgs</a:t>
            </a:r>
            <a:r>
              <a:rPr lang="it-IT" sz="2400" dirty="0"/>
              <a:t> 99/92 presentata e discussa in riunione del 11/07/2019 con Regioni, Enti locali ed associazioni di categoria</a:t>
            </a:r>
          </a:p>
          <a:p>
            <a:pPr marL="342900" lvl="0" indent="-342900">
              <a:spcBef>
                <a:spcPts val="1200"/>
              </a:spcBef>
              <a:buFontTx/>
              <a:buChar char="-"/>
            </a:pPr>
            <a:r>
              <a:rPr lang="it-IT" sz="2400" dirty="0"/>
              <a:t>Coinvolgimento Tavolo fanghi dell’Osservatorio per le osservazioni</a:t>
            </a:r>
          </a:p>
          <a:p>
            <a:pPr marL="285750" lvl="0" indent="-285750">
              <a:spcBef>
                <a:spcPts val="1200"/>
              </a:spcBef>
              <a:buFontTx/>
              <a:buChar char="-"/>
            </a:pPr>
            <a:r>
              <a:rPr lang="it-IT" sz="2400" dirty="0"/>
              <a:t>Osservazioni Regione Lombardia inviate al MATTM il 22/07/2019</a:t>
            </a:r>
          </a:p>
          <a:p>
            <a:pPr marL="285750" lvl="0" indent="-285750">
              <a:spcBef>
                <a:spcPts val="1200"/>
              </a:spcBef>
              <a:buFontTx/>
              <a:buChar char="-"/>
            </a:pPr>
            <a:r>
              <a:rPr lang="it-IT" sz="2400" dirty="0"/>
              <a:t>Nuova scadenza del MATTM per invio osservazioni: 11/10/2019</a:t>
            </a:r>
          </a:p>
          <a:p>
            <a:pPr lvl="0"/>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
        <p:nvSpPr>
          <p:cNvPr id="4" name="Rettangolo arrotondato 4">
            <a:extLst>
              <a:ext uri="{FF2B5EF4-FFF2-40B4-BE49-F238E27FC236}">
                <a16:creationId xmlns:a16="http://schemas.microsoft.com/office/drawing/2014/main" id="{97812A2C-C8AE-4E44-ABAB-4FAEDE522BE3}"/>
              </a:ext>
            </a:extLst>
          </p:cNvPr>
          <p:cNvSpPr/>
          <p:nvPr/>
        </p:nvSpPr>
        <p:spPr>
          <a:xfrm>
            <a:off x="5249174" y="4759443"/>
            <a:ext cx="3209026" cy="105995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200" dirty="0"/>
              <a:t>L’ambizione di una norma complessiva per la gestione dei fanghi</a:t>
            </a:r>
          </a:p>
        </p:txBody>
      </p:sp>
    </p:spTree>
    <p:extLst>
      <p:ext uri="{BB962C8B-B14F-4D97-AF65-F5344CB8AC3E}">
        <p14:creationId xmlns:p14="http://schemas.microsoft.com/office/powerpoint/2010/main" val="8481527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Revisione norma nazionale</a:t>
            </a:r>
          </a:p>
        </p:txBody>
      </p:sp>
      <p:sp>
        <p:nvSpPr>
          <p:cNvPr id="3" name="Sottotitolo 2"/>
          <p:cNvSpPr>
            <a:spLocks noGrp="1"/>
          </p:cNvSpPr>
          <p:nvPr>
            <p:ph type="subTitle" idx="1"/>
          </p:nvPr>
        </p:nvSpPr>
        <p:spPr>
          <a:xfrm>
            <a:off x="685800" y="1038604"/>
            <a:ext cx="7772400" cy="3816311"/>
          </a:xfrm>
        </p:spPr>
        <p:txBody>
          <a:bodyPr/>
          <a:lstStyle/>
          <a:p>
            <a:pPr lvl="0">
              <a:spcBef>
                <a:spcPts val="1200"/>
              </a:spcBef>
            </a:pPr>
            <a:r>
              <a:rPr lang="it-IT" b="1" dirty="0"/>
              <a:t>INDICE:</a:t>
            </a:r>
          </a:p>
          <a:p>
            <a:pPr lvl="0">
              <a:spcBef>
                <a:spcPts val="1200"/>
              </a:spcBef>
            </a:pPr>
            <a:endParaRPr lang="it-IT" b="1" dirty="0"/>
          </a:p>
          <a:p>
            <a:r>
              <a:rPr lang="it-IT" dirty="0"/>
              <a:t>Articolo 1 Finalità</a:t>
            </a:r>
          </a:p>
          <a:p>
            <a:r>
              <a:rPr lang="it-IT" dirty="0"/>
              <a:t>Articolo 2 Ambito di applicazione</a:t>
            </a:r>
          </a:p>
          <a:p>
            <a:r>
              <a:rPr lang="it-IT" dirty="0"/>
              <a:t>Articolo 3 Definizioni</a:t>
            </a:r>
          </a:p>
          <a:p>
            <a:endParaRPr lang="it-IT" dirty="0"/>
          </a:p>
          <a:p>
            <a:endParaRPr lang="it-IT" dirty="0"/>
          </a:p>
          <a:p>
            <a:endParaRPr lang="it-IT" dirty="0"/>
          </a:p>
          <a:p>
            <a:r>
              <a:rPr lang="it-IT" dirty="0"/>
              <a:t>TITOLO I - DISPOSIZIONI COMUNI</a:t>
            </a:r>
          </a:p>
          <a:p>
            <a:r>
              <a:rPr lang="it-IT" dirty="0"/>
              <a:t>Articolo 4 Obblighi dei produttori </a:t>
            </a:r>
          </a:p>
          <a:p>
            <a:r>
              <a:rPr lang="it-IT" dirty="0"/>
              <a:t>Articolo 5 Competenze dello Stato </a:t>
            </a:r>
          </a:p>
          <a:p>
            <a:r>
              <a:rPr lang="it-IT" dirty="0"/>
              <a:t>Articolo 6 Competenze delle Regioni</a:t>
            </a:r>
          </a:p>
          <a:p>
            <a:r>
              <a:rPr lang="it-IT" dirty="0"/>
              <a:t>Articolo 7 Competenze delle Province</a:t>
            </a:r>
          </a:p>
          <a:p>
            <a:r>
              <a:rPr lang="it-IT" dirty="0"/>
              <a:t>Articolo 8 Competenze di Ispra </a:t>
            </a:r>
          </a:p>
          <a:p>
            <a:r>
              <a:rPr lang="it-IT" dirty="0"/>
              <a:t>  </a:t>
            </a:r>
          </a:p>
          <a:p>
            <a:endParaRPr lang="it-IT" dirty="0"/>
          </a:p>
          <a:p>
            <a:pPr lvl="0">
              <a:spcBef>
                <a:spcPts val="1200"/>
              </a:spcBef>
            </a:pPr>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
        <p:nvSpPr>
          <p:cNvPr id="5" name="Rettangolo arrotondato 4">
            <a:extLst>
              <a:ext uri="{FF2B5EF4-FFF2-40B4-BE49-F238E27FC236}">
                <a16:creationId xmlns:a16="http://schemas.microsoft.com/office/drawing/2014/main" id="{5BD346A9-49F6-4E7C-984F-042E1A383A2A}"/>
              </a:ext>
            </a:extLst>
          </p:cNvPr>
          <p:cNvSpPr/>
          <p:nvPr/>
        </p:nvSpPr>
        <p:spPr>
          <a:xfrm>
            <a:off x="5299969" y="2114192"/>
            <a:ext cx="3735280" cy="82645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t-IT" sz="2000" dirty="0"/>
              <a:t>Non chiara distinzione tra chi produce il fango e chi lo tratta</a:t>
            </a:r>
          </a:p>
        </p:txBody>
      </p:sp>
      <p:sp>
        <p:nvSpPr>
          <p:cNvPr id="6" name="Rettangolo arrotondato 4">
            <a:extLst>
              <a:ext uri="{FF2B5EF4-FFF2-40B4-BE49-F238E27FC236}">
                <a16:creationId xmlns:a16="http://schemas.microsoft.com/office/drawing/2014/main" id="{83866D35-994C-4DBD-816D-18BA2C1F8D93}"/>
              </a:ext>
            </a:extLst>
          </p:cNvPr>
          <p:cNvSpPr/>
          <p:nvPr/>
        </p:nvSpPr>
        <p:spPr>
          <a:xfrm>
            <a:off x="4572000" y="3069666"/>
            <a:ext cx="3808520" cy="82645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Obbligo valutazione fattibilità recupero P (&gt; 100.000 ab </a:t>
            </a:r>
            <a:r>
              <a:rPr lang="it-IT" sz="2000" dirty="0" err="1"/>
              <a:t>eq</a:t>
            </a:r>
            <a:r>
              <a:rPr lang="it-IT" sz="2000" dirty="0"/>
              <a:t>)</a:t>
            </a:r>
          </a:p>
        </p:txBody>
      </p:sp>
      <p:sp>
        <p:nvSpPr>
          <p:cNvPr id="7" name="Rettangolo arrotondato 4">
            <a:extLst>
              <a:ext uri="{FF2B5EF4-FFF2-40B4-BE49-F238E27FC236}">
                <a16:creationId xmlns:a16="http://schemas.microsoft.com/office/drawing/2014/main" id="{9C018876-DABC-4B8A-B7F6-190E575C6C18}"/>
              </a:ext>
            </a:extLst>
          </p:cNvPr>
          <p:cNvSpPr/>
          <p:nvPr/>
        </p:nvSpPr>
        <p:spPr>
          <a:xfrm>
            <a:off x="4985802" y="4005450"/>
            <a:ext cx="3578930" cy="1250131"/>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Regioni: «Piano fanghi» e entro 6 anni valutano utilizzo fanghi prevalentemente in loro territorio</a:t>
            </a:r>
          </a:p>
        </p:txBody>
      </p:sp>
      <p:sp>
        <p:nvSpPr>
          <p:cNvPr id="8" name="Rettangolo arrotondato 4">
            <a:extLst>
              <a:ext uri="{FF2B5EF4-FFF2-40B4-BE49-F238E27FC236}">
                <a16:creationId xmlns:a16="http://schemas.microsoft.com/office/drawing/2014/main" id="{EDB0C812-D118-45F1-AB0C-F29BBA5C85D2}"/>
              </a:ext>
            </a:extLst>
          </p:cNvPr>
          <p:cNvSpPr/>
          <p:nvPr/>
        </p:nvSpPr>
        <p:spPr>
          <a:xfrm>
            <a:off x="2740005" y="1013318"/>
            <a:ext cx="1697839" cy="82645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Elenco codici EER</a:t>
            </a:r>
          </a:p>
        </p:txBody>
      </p:sp>
    </p:spTree>
    <p:extLst>
      <p:ext uri="{BB962C8B-B14F-4D97-AF65-F5344CB8AC3E}">
        <p14:creationId xmlns:p14="http://schemas.microsoft.com/office/powerpoint/2010/main" val="1701337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Revisione norma nazionale</a:t>
            </a:r>
          </a:p>
        </p:txBody>
      </p:sp>
      <p:sp>
        <p:nvSpPr>
          <p:cNvPr id="3" name="Sottotitolo 2"/>
          <p:cNvSpPr>
            <a:spLocks noGrp="1"/>
          </p:cNvSpPr>
          <p:nvPr>
            <p:ph type="subTitle" idx="1"/>
          </p:nvPr>
        </p:nvSpPr>
        <p:spPr>
          <a:xfrm>
            <a:off x="685800" y="1038604"/>
            <a:ext cx="7772400" cy="3816311"/>
          </a:xfrm>
        </p:spPr>
        <p:txBody>
          <a:bodyPr/>
          <a:lstStyle/>
          <a:p>
            <a:r>
              <a:rPr lang="it-IT" dirty="0"/>
              <a:t>TITOLO II - UTILIZZO FOSFORO DA RECUPERO</a:t>
            </a:r>
          </a:p>
          <a:p>
            <a:r>
              <a:rPr lang="it-IT" dirty="0"/>
              <a:t>Articolo 9 Cessazione della qualifica di rifiuto del fosforo prodotto dal trattamento dei fanghi</a:t>
            </a:r>
          </a:p>
          <a:p>
            <a:r>
              <a:rPr lang="it-IT" dirty="0"/>
              <a:t>Articolo 10 Cessazione della qualifica di rifiuto del fosforo prodotto dal trattamento delle ceneri da fanghi</a:t>
            </a:r>
          </a:p>
          <a:p>
            <a:r>
              <a:rPr lang="it-IT" dirty="0"/>
              <a:t>Articolo 11 Dichiarazione di conformità e modalità di detenzione del campione</a:t>
            </a:r>
          </a:p>
          <a:p>
            <a:r>
              <a:rPr lang="it-IT" dirty="0"/>
              <a:t>Articolo 12 Sistema di gestione ambientale</a:t>
            </a:r>
          </a:p>
          <a:p>
            <a:endParaRPr lang="it-IT" dirty="0"/>
          </a:p>
          <a:p>
            <a:r>
              <a:rPr lang="it-IT" dirty="0"/>
              <a:t>  </a:t>
            </a:r>
          </a:p>
          <a:p>
            <a:endParaRPr lang="it-IT" dirty="0"/>
          </a:p>
          <a:p>
            <a:pPr lvl="0">
              <a:spcBef>
                <a:spcPts val="1200"/>
              </a:spcBef>
            </a:pPr>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
        <p:nvSpPr>
          <p:cNvPr id="5" name="Rettangolo arrotondato 4">
            <a:extLst>
              <a:ext uri="{FF2B5EF4-FFF2-40B4-BE49-F238E27FC236}">
                <a16:creationId xmlns:a16="http://schemas.microsoft.com/office/drawing/2014/main" id="{F843B0AC-5F9B-45A8-BB3F-A801D1737CCB}"/>
              </a:ext>
            </a:extLst>
          </p:cNvPr>
          <p:cNvSpPr/>
          <p:nvPr/>
        </p:nvSpPr>
        <p:spPr>
          <a:xfrm>
            <a:off x="5320195" y="3302493"/>
            <a:ext cx="3209026" cy="157329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Recupero P da fanghi (</a:t>
            </a:r>
            <a:r>
              <a:rPr lang="it-IT" sz="2000" dirty="0" err="1"/>
              <a:t>struvite</a:t>
            </a:r>
            <a:r>
              <a:rPr lang="it-IT" sz="2000" dirty="0"/>
              <a:t>, HAP, fosfato di calcio, acido fosforico) e da ceneri di fanghi – registrazione Reach</a:t>
            </a:r>
          </a:p>
        </p:txBody>
      </p:sp>
      <p:sp>
        <p:nvSpPr>
          <p:cNvPr id="6" name="Rettangolo arrotondato 4">
            <a:extLst>
              <a:ext uri="{FF2B5EF4-FFF2-40B4-BE49-F238E27FC236}">
                <a16:creationId xmlns:a16="http://schemas.microsoft.com/office/drawing/2014/main" id="{A245AC6B-6B04-4F0A-8F2E-4F9F04B1D153}"/>
              </a:ext>
            </a:extLst>
          </p:cNvPr>
          <p:cNvSpPr/>
          <p:nvPr/>
        </p:nvSpPr>
        <p:spPr>
          <a:xfrm>
            <a:off x="1459888" y="3901185"/>
            <a:ext cx="2543941" cy="95372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Possibile «end of </a:t>
            </a:r>
            <a:r>
              <a:rPr lang="it-IT" sz="2000" dirty="0" err="1"/>
              <a:t>waste</a:t>
            </a:r>
            <a:r>
              <a:rPr lang="it-IT" sz="2000" dirty="0"/>
              <a:t>» caso per caso</a:t>
            </a:r>
          </a:p>
        </p:txBody>
      </p:sp>
      <p:sp>
        <p:nvSpPr>
          <p:cNvPr id="7" name="Rettangolo arrotondato 4">
            <a:extLst>
              <a:ext uri="{FF2B5EF4-FFF2-40B4-BE49-F238E27FC236}">
                <a16:creationId xmlns:a16="http://schemas.microsoft.com/office/drawing/2014/main" id="{8E16AD4B-BD1F-4EE0-9B99-7E83EF1527AE}"/>
              </a:ext>
            </a:extLst>
          </p:cNvPr>
          <p:cNvSpPr/>
          <p:nvPr/>
        </p:nvSpPr>
        <p:spPr>
          <a:xfrm>
            <a:off x="4425031" y="5194766"/>
            <a:ext cx="3023334" cy="82645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t-IT" sz="2000" dirty="0"/>
              <a:t>Recupero da ceneri solo da </a:t>
            </a:r>
            <a:r>
              <a:rPr lang="it-IT" sz="2000" dirty="0" err="1"/>
              <a:t>monocombustione</a:t>
            </a:r>
            <a:endParaRPr lang="it-IT" sz="2000" dirty="0"/>
          </a:p>
        </p:txBody>
      </p:sp>
      <p:sp>
        <p:nvSpPr>
          <p:cNvPr id="8" name="Rettangolo arrotondato 4">
            <a:extLst>
              <a:ext uri="{FF2B5EF4-FFF2-40B4-BE49-F238E27FC236}">
                <a16:creationId xmlns:a16="http://schemas.microsoft.com/office/drawing/2014/main" id="{B038488C-9FA7-4BCE-83CB-25EFA1ECEB27}"/>
              </a:ext>
            </a:extLst>
          </p:cNvPr>
          <p:cNvSpPr/>
          <p:nvPr/>
        </p:nvSpPr>
        <p:spPr>
          <a:xfrm>
            <a:off x="685800" y="5459767"/>
            <a:ext cx="3023334" cy="97468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t-IT" sz="2000" dirty="0"/>
              <a:t>Non si parla di altri possibili prodotti (es. N)</a:t>
            </a:r>
          </a:p>
        </p:txBody>
      </p:sp>
    </p:spTree>
    <p:extLst>
      <p:ext uri="{BB962C8B-B14F-4D97-AF65-F5344CB8AC3E}">
        <p14:creationId xmlns:p14="http://schemas.microsoft.com/office/powerpoint/2010/main" val="9107265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Revisione norma nazionale</a:t>
            </a:r>
          </a:p>
        </p:txBody>
      </p:sp>
      <p:sp>
        <p:nvSpPr>
          <p:cNvPr id="3" name="Sottotitolo 2"/>
          <p:cNvSpPr>
            <a:spLocks noGrp="1"/>
          </p:cNvSpPr>
          <p:nvPr>
            <p:ph type="subTitle" idx="1"/>
          </p:nvPr>
        </p:nvSpPr>
        <p:spPr>
          <a:xfrm>
            <a:off x="685800" y="1038604"/>
            <a:ext cx="7772400" cy="3816311"/>
          </a:xfrm>
        </p:spPr>
        <p:txBody>
          <a:bodyPr/>
          <a:lstStyle/>
          <a:p>
            <a:endParaRPr lang="it-IT" dirty="0"/>
          </a:p>
          <a:p>
            <a:r>
              <a:rPr lang="it-IT" dirty="0"/>
              <a:t>TITOLO III - UTILIZZO PER LA PREPARAZIONE DI FERTILIZZANTI</a:t>
            </a:r>
          </a:p>
          <a:p>
            <a:r>
              <a:rPr lang="it-IT" dirty="0"/>
              <a:t>Articolo 13 Cessazione della qualifica di rifiuto dei fanghi </a:t>
            </a:r>
          </a:p>
          <a:p>
            <a:r>
              <a:rPr lang="it-IT" dirty="0"/>
              <a:t>  </a:t>
            </a:r>
          </a:p>
          <a:p>
            <a:endParaRPr lang="it-IT" dirty="0"/>
          </a:p>
          <a:p>
            <a:pPr lvl="0">
              <a:spcBef>
                <a:spcPts val="1200"/>
              </a:spcBef>
            </a:pPr>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
        <p:nvSpPr>
          <p:cNvPr id="4" name="Rettangolo arrotondato 4">
            <a:extLst>
              <a:ext uri="{FF2B5EF4-FFF2-40B4-BE49-F238E27FC236}">
                <a16:creationId xmlns:a16="http://schemas.microsoft.com/office/drawing/2014/main" id="{AC326FBD-5BA1-4880-93FE-83AC785462D0}"/>
              </a:ext>
            </a:extLst>
          </p:cNvPr>
          <p:cNvSpPr/>
          <p:nvPr/>
        </p:nvSpPr>
        <p:spPr>
          <a:xfrm>
            <a:off x="5249174" y="2223364"/>
            <a:ext cx="3209026" cy="158515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Produzione ammendante compostato da fanghi (</a:t>
            </a:r>
            <a:r>
              <a:rPr lang="it-IT" sz="2000" dirty="0" err="1"/>
              <a:t>max</a:t>
            </a:r>
            <a:r>
              <a:rPr lang="it-IT" sz="2000" dirty="0"/>
              <a:t> 35% </a:t>
            </a:r>
            <a:r>
              <a:rPr lang="it-IT" sz="2000" dirty="0" err="1"/>
              <a:t>s.s.</a:t>
            </a:r>
            <a:r>
              <a:rPr lang="it-IT" sz="2000" dirty="0"/>
              <a:t> fanghi) con caratteristiche </a:t>
            </a:r>
            <a:r>
              <a:rPr lang="it-IT" sz="2000" dirty="0" err="1"/>
              <a:t>d.lgs</a:t>
            </a:r>
            <a:r>
              <a:rPr lang="it-IT" sz="2000" dirty="0"/>
              <a:t> 75/2010</a:t>
            </a:r>
          </a:p>
        </p:txBody>
      </p:sp>
      <p:sp>
        <p:nvSpPr>
          <p:cNvPr id="5" name="Rettangolo arrotondato 4">
            <a:extLst>
              <a:ext uri="{FF2B5EF4-FFF2-40B4-BE49-F238E27FC236}">
                <a16:creationId xmlns:a16="http://schemas.microsoft.com/office/drawing/2014/main" id="{9A4F2DD5-0FD3-4AF6-BE9D-076C23B7CA65}"/>
              </a:ext>
            </a:extLst>
          </p:cNvPr>
          <p:cNvSpPr/>
          <p:nvPr/>
        </p:nvSpPr>
        <p:spPr>
          <a:xfrm>
            <a:off x="5320195" y="5274665"/>
            <a:ext cx="2758485" cy="98409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t-IT" sz="2000" dirty="0"/>
              <a:t>Gli altri ammendanti e correttivi del </a:t>
            </a:r>
            <a:r>
              <a:rPr lang="it-IT" sz="2000" dirty="0" err="1"/>
              <a:t>D.lgs</a:t>
            </a:r>
            <a:r>
              <a:rPr lang="it-IT" sz="2000" dirty="0"/>
              <a:t> 75/2010?</a:t>
            </a:r>
          </a:p>
        </p:txBody>
      </p:sp>
      <p:sp>
        <p:nvSpPr>
          <p:cNvPr id="6" name="Rettangolo arrotondato 4">
            <a:extLst>
              <a:ext uri="{FF2B5EF4-FFF2-40B4-BE49-F238E27FC236}">
                <a16:creationId xmlns:a16="http://schemas.microsoft.com/office/drawing/2014/main" id="{F9987153-0730-4761-AA9B-9B966419C71E}"/>
              </a:ext>
            </a:extLst>
          </p:cNvPr>
          <p:cNvSpPr/>
          <p:nvPr/>
        </p:nvSpPr>
        <p:spPr>
          <a:xfrm>
            <a:off x="2960215" y="4340674"/>
            <a:ext cx="1718317" cy="82645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t-IT" sz="2000" dirty="0" err="1"/>
              <a:t>Digestato</a:t>
            </a:r>
            <a:r>
              <a:rPr lang="it-IT" sz="2000" dirty="0"/>
              <a:t> da fanghi?</a:t>
            </a:r>
          </a:p>
        </p:txBody>
      </p:sp>
      <p:sp>
        <p:nvSpPr>
          <p:cNvPr id="7" name="Rettangolo arrotondato 4">
            <a:extLst>
              <a:ext uri="{FF2B5EF4-FFF2-40B4-BE49-F238E27FC236}">
                <a16:creationId xmlns:a16="http://schemas.microsoft.com/office/drawing/2014/main" id="{2B03EFA7-8391-471A-B880-8F15AF873445}"/>
              </a:ext>
            </a:extLst>
          </p:cNvPr>
          <p:cNvSpPr/>
          <p:nvPr/>
        </p:nvSpPr>
        <p:spPr>
          <a:xfrm>
            <a:off x="953862" y="5479348"/>
            <a:ext cx="2272683" cy="95510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t-IT" sz="2000" dirty="0"/>
              <a:t>Non chiaro quando c’è «end of </a:t>
            </a:r>
            <a:r>
              <a:rPr lang="it-IT" sz="2000" dirty="0" err="1"/>
              <a:t>waste</a:t>
            </a:r>
            <a:r>
              <a:rPr lang="it-IT" sz="2000" dirty="0"/>
              <a:t>»</a:t>
            </a:r>
          </a:p>
        </p:txBody>
      </p:sp>
    </p:spTree>
    <p:extLst>
      <p:ext uri="{BB962C8B-B14F-4D97-AF65-F5344CB8AC3E}">
        <p14:creationId xmlns:p14="http://schemas.microsoft.com/office/powerpoint/2010/main" val="3539976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Revisione norma nazionale</a:t>
            </a:r>
          </a:p>
        </p:txBody>
      </p:sp>
      <p:sp>
        <p:nvSpPr>
          <p:cNvPr id="3" name="Sottotitolo 2"/>
          <p:cNvSpPr>
            <a:spLocks noGrp="1"/>
          </p:cNvSpPr>
          <p:nvPr>
            <p:ph type="subTitle" idx="1"/>
          </p:nvPr>
        </p:nvSpPr>
        <p:spPr>
          <a:xfrm>
            <a:off x="685800" y="1038604"/>
            <a:ext cx="7772400" cy="3816311"/>
          </a:xfrm>
        </p:spPr>
        <p:txBody>
          <a:bodyPr/>
          <a:lstStyle/>
          <a:p>
            <a:r>
              <a:rPr lang="it-IT" dirty="0"/>
              <a:t>TITOLO IV - UTILIZZO AGRONOMICO DEI FANGHI E DEI GESSI DI DEFECAZIONE</a:t>
            </a:r>
          </a:p>
          <a:p>
            <a:r>
              <a:rPr lang="it-IT" dirty="0"/>
              <a:t>Articolo 14 Disposizioni generali</a:t>
            </a:r>
          </a:p>
          <a:p>
            <a:r>
              <a:rPr lang="it-IT" dirty="0"/>
              <a:t>Articolo 15 Divieti</a:t>
            </a:r>
          </a:p>
          <a:p>
            <a:r>
              <a:rPr lang="it-IT" dirty="0"/>
              <a:t>Articolo 16 Competenze delle Regioni</a:t>
            </a:r>
          </a:p>
          <a:p>
            <a:r>
              <a:rPr lang="it-IT" dirty="0"/>
              <a:t>Articolo 17 Autorizzazione e condizioni per l’utilizzo</a:t>
            </a:r>
          </a:p>
          <a:p>
            <a:r>
              <a:rPr lang="it-IT" dirty="0"/>
              <a:t>Articolo 18 Analisi del terreno </a:t>
            </a:r>
          </a:p>
          <a:p>
            <a:r>
              <a:rPr lang="it-IT" dirty="0"/>
              <a:t>Articolo 19 Registri di carico e scarico </a:t>
            </a:r>
          </a:p>
          <a:p>
            <a:r>
              <a:rPr lang="it-IT" dirty="0"/>
              <a:t>Articolo 20 Registro di produzione e utilizzazione</a:t>
            </a:r>
          </a:p>
          <a:p>
            <a:r>
              <a:rPr lang="it-IT" dirty="0"/>
              <a:t>Articolo 21  Sanzioni </a:t>
            </a:r>
          </a:p>
          <a:p>
            <a:r>
              <a:rPr lang="it-IT" dirty="0"/>
              <a:t>  </a:t>
            </a:r>
          </a:p>
          <a:p>
            <a:endParaRPr lang="it-IT" dirty="0"/>
          </a:p>
          <a:p>
            <a:pPr lvl="0">
              <a:spcBef>
                <a:spcPts val="1200"/>
              </a:spcBef>
            </a:pPr>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
        <p:nvSpPr>
          <p:cNvPr id="4" name="Rettangolo arrotondato 4">
            <a:extLst>
              <a:ext uri="{FF2B5EF4-FFF2-40B4-BE49-F238E27FC236}">
                <a16:creationId xmlns:a16="http://schemas.microsoft.com/office/drawing/2014/main" id="{19A0C1A4-9997-4D99-B408-65AC0669B958}"/>
              </a:ext>
            </a:extLst>
          </p:cNvPr>
          <p:cNvSpPr/>
          <p:nvPr/>
        </p:nvSpPr>
        <p:spPr>
          <a:xfrm>
            <a:off x="6807451" y="2290227"/>
            <a:ext cx="2215466" cy="97675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t-IT" sz="2000" dirty="0"/>
              <a:t>Non chiaro limiti in ingresso vs uscita</a:t>
            </a:r>
          </a:p>
        </p:txBody>
      </p:sp>
      <p:sp>
        <p:nvSpPr>
          <p:cNvPr id="5" name="Rettangolo arrotondato 4">
            <a:extLst>
              <a:ext uri="{FF2B5EF4-FFF2-40B4-BE49-F238E27FC236}">
                <a16:creationId xmlns:a16="http://schemas.microsoft.com/office/drawing/2014/main" id="{70A3CF1A-4028-42C6-9DA9-B54AD5F14BB7}"/>
              </a:ext>
            </a:extLst>
          </p:cNvPr>
          <p:cNvSpPr/>
          <p:nvPr/>
        </p:nvSpPr>
        <p:spPr>
          <a:xfrm>
            <a:off x="5202937" y="1378455"/>
            <a:ext cx="3550445" cy="82645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I gessi di defecazione da fanghi sono considerati rifiuti</a:t>
            </a:r>
          </a:p>
        </p:txBody>
      </p:sp>
      <p:sp>
        <p:nvSpPr>
          <p:cNvPr id="6" name="Rettangolo arrotondato 4">
            <a:extLst>
              <a:ext uri="{FF2B5EF4-FFF2-40B4-BE49-F238E27FC236}">
                <a16:creationId xmlns:a16="http://schemas.microsoft.com/office/drawing/2014/main" id="{BCEE0DEC-8D22-4D57-8A7A-450E5BDFC97B}"/>
              </a:ext>
            </a:extLst>
          </p:cNvPr>
          <p:cNvSpPr/>
          <p:nvPr/>
        </p:nvSpPr>
        <p:spPr>
          <a:xfrm>
            <a:off x="6003408" y="4653087"/>
            <a:ext cx="1533734" cy="82645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Registro informatico</a:t>
            </a:r>
          </a:p>
        </p:txBody>
      </p:sp>
    </p:spTree>
    <p:extLst>
      <p:ext uri="{BB962C8B-B14F-4D97-AF65-F5344CB8AC3E}">
        <p14:creationId xmlns:p14="http://schemas.microsoft.com/office/powerpoint/2010/main" val="32327379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Revisione norma nazionale</a:t>
            </a:r>
          </a:p>
        </p:txBody>
      </p:sp>
      <p:sp>
        <p:nvSpPr>
          <p:cNvPr id="3" name="Sottotitolo 2"/>
          <p:cNvSpPr>
            <a:spLocks noGrp="1"/>
          </p:cNvSpPr>
          <p:nvPr>
            <p:ph type="subTitle" idx="1"/>
          </p:nvPr>
        </p:nvSpPr>
        <p:spPr>
          <a:xfrm>
            <a:off x="685800" y="1038604"/>
            <a:ext cx="7772400" cy="3816311"/>
          </a:xfrm>
        </p:spPr>
        <p:txBody>
          <a:bodyPr/>
          <a:lstStyle/>
          <a:p>
            <a:r>
              <a:rPr lang="it-IT" dirty="0"/>
              <a:t>TITOLO V - UTILIZZO IN RIPRISTINI AMBIENTALI</a:t>
            </a:r>
          </a:p>
          <a:p>
            <a:r>
              <a:rPr lang="it-IT" dirty="0"/>
              <a:t>Articolo 22 Disposizioni generali</a:t>
            </a:r>
          </a:p>
          <a:p>
            <a:r>
              <a:rPr lang="it-IT" dirty="0"/>
              <a:t>Articolo 23 Competenze delle Regioni</a:t>
            </a:r>
          </a:p>
          <a:p>
            <a:r>
              <a:rPr lang="it-IT" dirty="0"/>
              <a:t>Articolo 24  Sanzioni</a:t>
            </a:r>
          </a:p>
          <a:p>
            <a:endParaRPr lang="it-IT" dirty="0"/>
          </a:p>
          <a:p>
            <a:r>
              <a:rPr lang="it-IT" dirty="0"/>
              <a:t>TITOLO VI - ALTRE FORME DI GESTIONE  </a:t>
            </a:r>
          </a:p>
          <a:p>
            <a:r>
              <a:rPr lang="it-IT" dirty="0"/>
              <a:t>Articolo 25 Disposizioni generali</a:t>
            </a:r>
          </a:p>
          <a:p>
            <a:endParaRPr lang="it-IT" dirty="0"/>
          </a:p>
          <a:p>
            <a:r>
              <a:rPr lang="it-IT" dirty="0"/>
              <a:t>TITOLO VII - DISPOSIZIONI FINALI</a:t>
            </a:r>
          </a:p>
          <a:p>
            <a:r>
              <a:rPr lang="it-IT" dirty="0"/>
              <a:t>Articolo 26 Disposizioni transitorie </a:t>
            </a:r>
          </a:p>
          <a:p>
            <a:r>
              <a:rPr lang="it-IT" dirty="0"/>
              <a:t>Articolo 27 Abrogazioni</a:t>
            </a:r>
          </a:p>
          <a:p>
            <a:r>
              <a:rPr lang="it-IT" dirty="0"/>
              <a:t>  </a:t>
            </a:r>
          </a:p>
          <a:p>
            <a:endParaRPr lang="it-IT" dirty="0"/>
          </a:p>
          <a:p>
            <a:pPr lvl="0">
              <a:spcBef>
                <a:spcPts val="1200"/>
              </a:spcBef>
            </a:pPr>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
        <p:nvSpPr>
          <p:cNvPr id="4" name="Rettangolo arrotondato 4">
            <a:extLst>
              <a:ext uri="{FF2B5EF4-FFF2-40B4-BE49-F238E27FC236}">
                <a16:creationId xmlns:a16="http://schemas.microsoft.com/office/drawing/2014/main" id="{15294455-CCF4-4184-8960-A5DDA4CBFE89}"/>
              </a:ext>
            </a:extLst>
          </p:cNvPr>
          <p:cNvSpPr/>
          <p:nvPr/>
        </p:nvSpPr>
        <p:spPr>
          <a:xfrm>
            <a:off x="4776810" y="1618152"/>
            <a:ext cx="3209026" cy="82645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Mix con terreno vegetale (</a:t>
            </a:r>
            <a:r>
              <a:rPr lang="it-IT" sz="2000" dirty="0" err="1"/>
              <a:t>max</a:t>
            </a:r>
            <a:r>
              <a:rPr lang="it-IT" sz="2000" dirty="0"/>
              <a:t> 30% fango)</a:t>
            </a:r>
          </a:p>
        </p:txBody>
      </p:sp>
      <p:sp>
        <p:nvSpPr>
          <p:cNvPr id="5" name="Rettangolo arrotondato 4">
            <a:extLst>
              <a:ext uri="{FF2B5EF4-FFF2-40B4-BE49-F238E27FC236}">
                <a16:creationId xmlns:a16="http://schemas.microsoft.com/office/drawing/2014/main" id="{8CCDCA26-F21C-4EFB-8E52-CB66B2178F70}"/>
              </a:ext>
            </a:extLst>
          </p:cNvPr>
          <p:cNvSpPr/>
          <p:nvPr/>
        </p:nvSpPr>
        <p:spPr>
          <a:xfrm>
            <a:off x="7487825" y="729013"/>
            <a:ext cx="996021" cy="82645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t-IT" sz="2000" dirty="0"/>
              <a:t>CSC?</a:t>
            </a:r>
          </a:p>
        </p:txBody>
      </p:sp>
      <p:sp>
        <p:nvSpPr>
          <p:cNvPr id="6" name="Rettangolo arrotondato 4">
            <a:extLst>
              <a:ext uri="{FF2B5EF4-FFF2-40B4-BE49-F238E27FC236}">
                <a16:creationId xmlns:a16="http://schemas.microsoft.com/office/drawing/2014/main" id="{4F550A32-D34F-473B-A302-89DAC802854A}"/>
              </a:ext>
            </a:extLst>
          </p:cNvPr>
          <p:cNvSpPr/>
          <p:nvPr/>
        </p:nvSpPr>
        <p:spPr>
          <a:xfrm>
            <a:off x="5384934" y="2663945"/>
            <a:ext cx="3439470" cy="82645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Substrato colture floricole su bancali; materiali da costruzione; incenerimento</a:t>
            </a:r>
          </a:p>
        </p:txBody>
      </p:sp>
      <p:sp>
        <p:nvSpPr>
          <p:cNvPr id="7" name="Rettangolo arrotondato 4">
            <a:extLst>
              <a:ext uri="{FF2B5EF4-FFF2-40B4-BE49-F238E27FC236}">
                <a16:creationId xmlns:a16="http://schemas.microsoft.com/office/drawing/2014/main" id="{D8D69463-DF15-4392-B097-811F75C2343F}"/>
              </a:ext>
            </a:extLst>
          </p:cNvPr>
          <p:cNvSpPr/>
          <p:nvPr/>
        </p:nvSpPr>
        <p:spPr>
          <a:xfrm>
            <a:off x="6618553" y="3586933"/>
            <a:ext cx="2349263" cy="82645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t-IT" sz="2000" dirty="0"/>
              <a:t>Carenza di criteri e condizioni</a:t>
            </a:r>
          </a:p>
        </p:txBody>
      </p:sp>
      <p:sp>
        <p:nvSpPr>
          <p:cNvPr id="8" name="Rettangolo arrotondato 4">
            <a:extLst>
              <a:ext uri="{FF2B5EF4-FFF2-40B4-BE49-F238E27FC236}">
                <a16:creationId xmlns:a16="http://schemas.microsoft.com/office/drawing/2014/main" id="{CA55FFA2-B1C6-4FB9-811E-1CAA711E159A}"/>
              </a:ext>
            </a:extLst>
          </p:cNvPr>
          <p:cNvSpPr/>
          <p:nvPr/>
        </p:nvSpPr>
        <p:spPr>
          <a:xfrm>
            <a:off x="3704091" y="4413391"/>
            <a:ext cx="2599054" cy="82645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1 anno di transitorio per Titoli I e IV</a:t>
            </a:r>
          </a:p>
        </p:txBody>
      </p:sp>
      <p:sp>
        <p:nvSpPr>
          <p:cNvPr id="10" name="Rettangolo arrotondato 4">
            <a:extLst>
              <a:ext uri="{FF2B5EF4-FFF2-40B4-BE49-F238E27FC236}">
                <a16:creationId xmlns:a16="http://schemas.microsoft.com/office/drawing/2014/main" id="{FC56609D-524E-40D5-AE10-30ED92C6CF89}"/>
              </a:ext>
            </a:extLst>
          </p:cNvPr>
          <p:cNvSpPr/>
          <p:nvPr/>
        </p:nvSpPr>
        <p:spPr>
          <a:xfrm>
            <a:off x="179657" y="5055290"/>
            <a:ext cx="3209026" cy="92826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sz="2000" dirty="0"/>
              <a:t>Abrogati </a:t>
            </a:r>
            <a:r>
              <a:rPr lang="it-IT" sz="2000" dirty="0" err="1"/>
              <a:t>D.lgs</a:t>
            </a:r>
            <a:r>
              <a:rPr lang="it-IT" sz="2000" dirty="0"/>
              <a:t> 99/92 e gessi di defecazione da fanghi da </a:t>
            </a:r>
            <a:r>
              <a:rPr lang="it-IT" sz="2000" dirty="0" err="1"/>
              <a:t>D.lgs</a:t>
            </a:r>
            <a:r>
              <a:rPr lang="it-IT" sz="2000" dirty="0"/>
              <a:t> 75/2010</a:t>
            </a:r>
          </a:p>
        </p:txBody>
      </p:sp>
    </p:spTree>
    <p:extLst>
      <p:ext uri="{BB962C8B-B14F-4D97-AF65-F5344CB8AC3E}">
        <p14:creationId xmlns:p14="http://schemas.microsoft.com/office/powerpoint/2010/main" val="23589367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Revisione norma nazionale</a:t>
            </a:r>
          </a:p>
        </p:txBody>
      </p:sp>
      <p:sp>
        <p:nvSpPr>
          <p:cNvPr id="3" name="Sottotitolo 2"/>
          <p:cNvSpPr>
            <a:spLocks noGrp="1"/>
          </p:cNvSpPr>
          <p:nvPr>
            <p:ph type="subTitle" idx="1"/>
          </p:nvPr>
        </p:nvSpPr>
        <p:spPr>
          <a:xfrm>
            <a:off x="685800" y="1038604"/>
            <a:ext cx="7772400" cy="3816311"/>
          </a:xfrm>
        </p:spPr>
        <p:txBody>
          <a:bodyPr/>
          <a:lstStyle/>
          <a:p>
            <a:endParaRPr lang="it-IT" dirty="0"/>
          </a:p>
          <a:p>
            <a:r>
              <a:rPr lang="it-IT" dirty="0"/>
              <a:t>  </a:t>
            </a:r>
          </a:p>
          <a:p>
            <a:endParaRPr lang="it-IT" dirty="0"/>
          </a:p>
          <a:p>
            <a:pPr lvl="0">
              <a:spcBef>
                <a:spcPts val="1200"/>
              </a:spcBef>
            </a:pPr>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graphicFrame>
        <p:nvGraphicFramePr>
          <p:cNvPr id="6" name="Tabella 5">
            <a:extLst>
              <a:ext uri="{FF2B5EF4-FFF2-40B4-BE49-F238E27FC236}">
                <a16:creationId xmlns:a16="http://schemas.microsoft.com/office/drawing/2014/main" id="{D84FA7DB-7078-4D24-883B-4912B4304D00}"/>
              </a:ext>
            </a:extLst>
          </p:cNvPr>
          <p:cNvGraphicFramePr>
            <a:graphicFrameLocks noGrp="1"/>
          </p:cNvGraphicFramePr>
          <p:nvPr>
            <p:extLst>
              <p:ext uri="{D42A27DB-BD31-4B8C-83A1-F6EECF244321}">
                <p14:modId xmlns:p14="http://schemas.microsoft.com/office/powerpoint/2010/main" val="805273845"/>
              </p:ext>
            </p:extLst>
          </p:nvPr>
        </p:nvGraphicFramePr>
        <p:xfrm>
          <a:off x="603682" y="843380"/>
          <a:ext cx="7554898" cy="5521903"/>
        </p:xfrm>
        <a:graphic>
          <a:graphicData uri="http://schemas.openxmlformats.org/drawingml/2006/table">
            <a:tbl>
              <a:tblPr>
                <a:tableStyleId>{5C22544A-7EE6-4342-B048-85BDC9FD1C3A}</a:tableStyleId>
              </a:tblPr>
              <a:tblGrid>
                <a:gridCol w="2591598">
                  <a:extLst>
                    <a:ext uri="{9D8B030D-6E8A-4147-A177-3AD203B41FA5}">
                      <a16:colId xmlns:a16="http://schemas.microsoft.com/office/drawing/2014/main" val="968406625"/>
                    </a:ext>
                  </a:extLst>
                </a:gridCol>
                <a:gridCol w="1712023">
                  <a:extLst>
                    <a:ext uri="{9D8B030D-6E8A-4147-A177-3AD203B41FA5}">
                      <a16:colId xmlns:a16="http://schemas.microsoft.com/office/drawing/2014/main" val="2287645751"/>
                    </a:ext>
                  </a:extLst>
                </a:gridCol>
                <a:gridCol w="1680613">
                  <a:extLst>
                    <a:ext uri="{9D8B030D-6E8A-4147-A177-3AD203B41FA5}">
                      <a16:colId xmlns:a16="http://schemas.microsoft.com/office/drawing/2014/main" val="470998090"/>
                    </a:ext>
                  </a:extLst>
                </a:gridCol>
                <a:gridCol w="1570664">
                  <a:extLst>
                    <a:ext uri="{9D8B030D-6E8A-4147-A177-3AD203B41FA5}">
                      <a16:colId xmlns:a16="http://schemas.microsoft.com/office/drawing/2014/main" val="1515754024"/>
                    </a:ext>
                  </a:extLst>
                </a:gridCol>
              </a:tblGrid>
              <a:tr h="191106">
                <a:tc>
                  <a:txBody>
                    <a:bodyPr/>
                    <a:lstStyle/>
                    <a:p>
                      <a:pPr algn="l" fontAlgn="b"/>
                      <a:endParaRPr lang="it-IT" sz="1100" b="0" i="0" u="none" strike="noStrike" dirty="0">
                        <a:solidFill>
                          <a:srgbClr val="000000"/>
                        </a:solidFill>
                        <a:effectLst/>
                        <a:latin typeface="Calibri" panose="020F0502020204030204" pitchFamily="34" charset="0"/>
                      </a:endParaRPr>
                    </a:p>
                  </a:txBody>
                  <a:tcPr marL="6870" marR="6870" marT="6870" marB="0" anchor="b">
                    <a:solidFill>
                      <a:schemeClr val="accent1">
                        <a:lumMod val="20000"/>
                        <a:lumOff val="80000"/>
                      </a:schemeClr>
                    </a:solidFill>
                  </a:tcPr>
                </a:tc>
                <a:tc gridSpan="3">
                  <a:txBody>
                    <a:bodyPr/>
                    <a:lstStyle/>
                    <a:p>
                      <a:pPr algn="ctr" fontAlgn="b"/>
                      <a:r>
                        <a:rPr lang="it-IT" sz="1100" b="1" u="none" strike="noStrike" dirty="0">
                          <a:effectLst/>
                        </a:rPr>
                        <a:t>Valore limite (mg/kg SS)</a:t>
                      </a:r>
                      <a:endParaRPr lang="it-IT" sz="1100" b="1" i="0" u="none" strike="noStrike" dirty="0">
                        <a:solidFill>
                          <a:srgbClr val="000000"/>
                        </a:solidFill>
                        <a:effectLst/>
                        <a:latin typeface="Arial" panose="020B0604020202020204" pitchFamily="34" charset="0"/>
                      </a:endParaRPr>
                    </a:p>
                  </a:txBody>
                  <a:tcPr marL="6870" marR="6870" marT="6870" marB="0" anchor="b">
                    <a:solidFill>
                      <a:schemeClr val="accent1">
                        <a:lumMod val="20000"/>
                        <a:lumOff val="80000"/>
                      </a:schemeClr>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469155128"/>
                  </a:ext>
                </a:extLst>
              </a:tr>
              <a:tr h="374689">
                <a:tc>
                  <a:txBody>
                    <a:bodyPr/>
                    <a:lstStyle/>
                    <a:p>
                      <a:pPr algn="ctr" fontAlgn="ctr"/>
                      <a:r>
                        <a:rPr lang="it-IT" sz="1100" b="1" u="none" strike="noStrike" dirty="0">
                          <a:effectLst/>
                        </a:rPr>
                        <a:t>Elementi</a:t>
                      </a:r>
                      <a:endParaRPr lang="it-IT" sz="1100" b="1"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100" b="1" i="1" u="none" strike="noStrike" dirty="0">
                          <a:effectLst/>
                        </a:rPr>
                        <a:t>Ammendante compostato</a:t>
                      </a:r>
                      <a:endParaRPr lang="it-IT" sz="1100" b="1" i="1"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100" b="1" i="1" u="none" strike="noStrike" dirty="0">
                          <a:effectLst/>
                        </a:rPr>
                        <a:t>Fanghi in agricoltura</a:t>
                      </a:r>
                      <a:endParaRPr lang="it-IT" sz="1100" b="1" i="1"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100" b="1" i="1" u="none" strike="noStrike" dirty="0">
                          <a:effectLst/>
                        </a:rPr>
                        <a:t>Recuperi ambientali</a:t>
                      </a:r>
                      <a:endParaRPr lang="it-IT" sz="1100" b="1" i="1"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extLst>
                  <a:ext uri="{0D108BD9-81ED-4DB2-BD59-A6C34878D82A}">
                    <a16:rowId xmlns:a16="http://schemas.microsoft.com/office/drawing/2014/main" val="1881641127"/>
                  </a:ext>
                </a:extLst>
              </a:tr>
              <a:tr h="237267">
                <a:tc>
                  <a:txBody>
                    <a:bodyPr/>
                    <a:lstStyle/>
                    <a:p>
                      <a:pPr algn="ctr" fontAlgn="ctr"/>
                      <a:r>
                        <a:rPr lang="it-IT" sz="1200" u="none" strike="noStrike" dirty="0">
                          <a:effectLst/>
                        </a:rPr>
                        <a:t>Cadmio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5</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5</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20</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extLst>
                  <a:ext uri="{0D108BD9-81ED-4DB2-BD59-A6C34878D82A}">
                    <a16:rowId xmlns:a16="http://schemas.microsoft.com/office/drawing/2014/main" val="3122097050"/>
                  </a:ext>
                </a:extLst>
              </a:tr>
              <a:tr h="191106">
                <a:tc>
                  <a:txBody>
                    <a:bodyPr/>
                    <a:lstStyle/>
                    <a:p>
                      <a:pPr algn="ctr" fontAlgn="ctr"/>
                      <a:r>
                        <a:rPr lang="it-IT" sz="1200" u="none" strike="noStrike" dirty="0">
                          <a:effectLst/>
                        </a:rPr>
                        <a:t>Cromo totale</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200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200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 </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extLst>
                  <a:ext uri="{0D108BD9-81ED-4DB2-BD59-A6C34878D82A}">
                    <a16:rowId xmlns:a16="http://schemas.microsoft.com/office/drawing/2014/main" val="553061700"/>
                  </a:ext>
                </a:extLst>
              </a:tr>
              <a:tr h="191106">
                <a:tc>
                  <a:txBody>
                    <a:bodyPr/>
                    <a:lstStyle/>
                    <a:p>
                      <a:pPr algn="ctr" fontAlgn="ctr"/>
                      <a:r>
                        <a:rPr lang="it-IT" sz="1200" u="none" strike="noStrike" kern="1200" dirty="0">
                          <a:solidFill>
                            <a:schemeClr val="dk1"/>
                          </a:solidFill>
                          <a:effectLst/>
                          <a:latin typeface="+mn-lt"/>
                          <a:ea typeface="+mn-ea"/>
                          <a:cs typeface="+mn-cs"/>
                        </a:rPr>
                        <a:t>Cromo V</a:t>
                      </a:r>
                      <a:r>
                        <a:rPr lang="it-IT" sz="1200" u="none" strike="noStrike" dirty="0">
                          <a:effectLst/>
                        </a:rPr>
                        <a:t>I</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2</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2</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 </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extLst>
                  <a:ext uri="{0D108BD9-81ED-4DB2-BD59-A6C34878D82A}">
                    <a16:rowId xmlns:a16="http://schemas.microsoft.com/office/drawing/2014/main" val="3783337484"/>
                  </a:ext>
                </a:extLst>
              </a:tr>
              <a:tr h="191106">
                <a:tc>
                  <a:txBody>
                    <a:bodyPr/>
                    <a:lstStyle/>
                    <a:p>
                      <a:pPr marL="0" algn="ctr" defTabSz="457200" rtl="0" eaLnBrk="1" fontAlgn="ctr" latinLnBrk="0" hangingPunct="1"/>
                      <a:r>
                        <a:rPr lang="it-IT" sz="1200" u="none" strike="noStrike" kern="1200" dirty="0">
                          <a:solidFill>
                            <a:schemeClr val="dk1"/>
                          </a:solidFill>
                          <a:effectLst/>
                          <a:latin typeface="+mn-lt"/>
                          <a:ea typeface="+mn-ea"/>
                          <a:cs typeface="+mn-cs"/>
                        </a:rPr>
                        <a:t>Mercurio</a:t>
                      </a:r>
                    </a:p>
                  </a:txBody>
                  <a:tcPr marL="6870" marR="6870" marT="6870" marB="0" anchor="ctr">
                    <a:solidFill>
                      <a:schemeClr val="accent1">
                        <a:lumMod val="20000"/>
                        <a:lumOff val="80000"/>
                      </a:schemeClr>
                    </a:solidFill>
                  </a:tcPr>
                </a:tc>
                <a:tc>
                  <a:txBody>
                    <a:bodyPr/>
                    <a:lstStyle/>
                    <a:p>
                      <a:pPr marL="0" algn="ctr" defTabSz="457200" rtl="0" eaLnBrk="1" fontAlgn="ctr" latinLnBrk="0" hangingPunct="1"/>
                      <a:r>
                        <a:rPr lang="it-IT" sz="1200" u="none" strike="noStrike" kern="1200" dirty="0">
                          <a:solidFill>
                            <a:schemeClr val="dk1"/>
                          </a:solidFill>
                          <a:effectLst/>
                          <a:latin typeface="+mn-lt"/>
                          <a:ea typeface="+mn-ea"/>
                          <a:cs typeface="+mn-cs"/>
                        </a:rPr>
                        <a:t>3</a:t>
                      </a:r>
                    </a:p>
                  </a:txBody>
                  <a:tcPr marL="6870" marR="6870" marT="6870" marB="0" anchor="ctr">
                    <a:solidFill>
                      <a:schemeClr val="accent1">
                        <a:lumMod val="20000"/>
                        <a:lumOff val="80000"/>
                      </a:schemeClr>
                    </a:solidFill>
                  </a:tcPr>
                </a:tc>
                <a:tc>
                  <a:txBody>
                    <a:bodyPr/>
                    <a:lstStyle/>
                    <a:p>
                      <a:pPr marL="0" algn="ctr" defTabSz="457200" rtl="0" eaLnBrk="1" fontAlgn="ctr" latinLnBrk="0" hangingPunct="1"/>
                      <a:r>
                        <a:rPr lang="it-IT" sz="1200" u="none" strike="noStrike" kern="1200" dirty="0">
                          <a:solidFill>
                            <a:schemeClr val="dk1"/>
                          </a:solidFill>
                          <a:effectLst/>
                          <a:latin typeface="+mn-lt"/>
                          <a:ea typeface="+mn-ea"/>
                          <a:cs typeface="+mn-cs"/>
                        </a:rPr>
                        <a:t>3</a:t>
                      </a:r>
                    </a:p>
                  </a:txBody>
                  <a:tcPr marL="6870" marR="6870" marT="6870" marB="0" anchor="ctr">
                    <a:solidFill>
                      <a:schemeClr val="accent1">
                        <a:lumMod val="20000"/>
                        <a:lumOff val="80000"/>
                      </a:schemeClr>
                    </a:solidFill>
                  </a:tcPr>
                </a:tc>
                <a:tc>
                  <a:txBody>
                    <a:bodyPr/>
                    <a:lstStyle/>
                    <a:p>
                      <a:pPr marL="0" algn="ctr" defTabSz="457200" rtl="0" eaLnBrk="1" fontAlgn="ctr" latinLnBrk="0" hangingPunct="1"/>
                      <a:r>
                        <a:rPr lang="it-IT" sz="1200" u="none" strike="noStrike" kern="1200" dirty="0">
                          <a:solidFill>
                            <a:schemeClr val="dk1"/>
                          </a:solidFill>
                          <a:effectLst/>
                          <a:latin typeface="+mn-lt"/>
                          <a:ea typeface="+mn-ea"/>
                          <a:cs typeface="+mn-cs"/>
                        </a:rPr>
                        <a:t>10</a:t>
                      </a:r>
                    </a:p>
                  </a:txBody>
                  <a:tcPr marL="6870" marR="6870" marT="6870" marB="0" anchor="ctr">
                    <a:solidFill>
                      <a:schemeClr val="accent1">
                        <a:lumMod val="20000"/>
                        <a:lumOff val="80000"/>
                      </a:schemeClr>
                    </a:solidFill>
                  </a:tcPr>
                </a:tc>
                <a:extLst>
                  <a:ext uri="{0D108BD9-81ED-4DB2-BD59-A6C34878D82A}">
                    <a16:rowId xmlns:a16="http://schemas.microsoft.com/office/drawing/2014/main" val="2655374116"/>
                  </a:ext>
                </a:extLst>
              </a:tr>
              <a:tr h="191106">
                <a:tc>
                  <a:txBody>
                    <a:bodyPr/>
                    <a:lstStyle/>
                    <a:p>
                      <a:pPr algn="ctr" fontAlgn="ctr"/>
                      <a:r>
                        <a:rPr lang="it-IT" sz="1200" u="none" strike="noStrike">
                          <a:effectLst/>
                        </a:rPr>
                        <a:t>Nichel</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150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150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300</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extLst>
                  <a:ext uri="{0D108BD9-81ED-4DB2-BD59-A6C34878D82A}">
                    <a16:rowId xmlns:a16="http://schemas.microsoft.com/office/drawing/2014/main" val="3005686704"/>
                  </a:ext>
                </a:extLst>
              </a:tr>
              <a:tr h="191106">
                <a:tc>
                  <a:txBody>
                    <a:bodyPr/>
                    <a:lstStyle/>
                    <a:p>
                      <a:pPr algn="ctr" fontAlgn="ctr"/>
                      <a:r>
                        <a:rPr lang="it-IT" sz="1200" u="none" strike="noStrike" dirty="0">
                          <a:effectLst/>
                        </a:rPr>
                        <a:t>Piombo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200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200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750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extLst>
                  <a:ext uri="{0D108BD9-81ED-4DB2-BD59-A6C34878D82A}">
                    <a16:rowId xmlns:a16="http://schemas.microsoft.com/office/drawing/2014/main" val="1096645343"/>
                  </a:ext>
                </a:extLst>
              </a:tr>
              <a:tr h="191106">
                <a:tc>
                  <a:txBody>
                    <a:bodyPr/>
                    <a:lstStyle/>
                    <a:p>
                      <a:pPr algn="ctr" fontAlgn="ctr"/>
                      <a:r>
                        <a:rPr lang="it-IT" sz="1200" u="none" strike="noStrike" dirty="0">
                          <a:effectLst/>
                        </a:rPr>
                        <a:t>Rame</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1000</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1000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1000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extLst>
                  <a:ext uri="{0D108BD9-81ED-4DB2-BD59-A6C34878D82A}">
                    <a16:rowId xmlns:a16="http://schemas.microsoft.com/office/drawing/2014/main" val="3149243703"/>
                  </a:ext>
                </a:extLst>
              </a:tr>
              <a:tr h="191106">
                <a:tc>
                  <a:txBody>
                    <a:bodyPr/>
                    <a:lstStyle/>
                    <a:p>
                      <a:pPr algn="ctr" fontAlgn="ctr"/>
                      <a:r>
                        <a:rPr lang="it-IT" sz="1200" u="none" strike="noStrike" dirty="0">
                          <a:effectLst/>
                        </a:rPr>
                        <a:t>Zinco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2500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2500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2500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extLst>
                  <a:ext uri="{0D108BD9-81ED-4DB2-BD59-A6C34878D82A}">
                    <a16:rowId xmlns:a16="http://schemas.microsoft.com/office/drawing/2014/main" val="2560332209"/>
                  </a:ext>
                </a:extLst>
              </a:tr>
              <a:tr h="191106">
                <a:tc>
                  <a:txBody>
                    <a:bodyPr/>
                    <a:lstStyle/>
                    <a:p>
                      <a:pPr algn="ctr" fontAlgn="ctr"/>
                      <a:r>
                        <a:rPr lang="it-IT" sz="1200" u="none" strike="noStrike" dirty="0">
                          <a:effectLst/>
                        </a:rPr>
                        <a:t>Selenio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10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10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10</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extLst>
                  <a:ext uri="{0D108BD9-81ED-4DB2-BD59-A6C34878D82A}">
                    <a16:rowId xmlns:a16="http://schemas.microsoft.com/office/drawing/2014/main" val="2445314442"/>
                  </a:ext>
                </a:extLst>
              </a:tr>
              <a:tr h="191106">
                <a:tc>
                  <a:txBody>
                    <a:bodyPr/>
                    <a:lstStyle/>
                    <a:p>
                      <a:pPr algn="ctr" fontAlgn="ctr"/>
                      <a:r>
                        <a:rPr lang="it-IT" sz="1200" u="none" strike="noStrike" dirty="0">
                          <a:effectLst/>
                        </a:rPr>
                        <a:t>Arsenico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20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20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20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extLst>
                  <a:ext uri="{0D108BD9-81ED-4DB2-BD59-A6C34878D82A}">
                    <a16:rowId xmlns:a16="http://schemas.microsoft.com/office/drawing/2014/main" val="2592219703"/>
                  </a:ext>
                </a:extLst>
              </a:tr>
              <a:tr h="191106">
                <a:tc>
                  <a:txBody>
                    <a:bodyPr/>
                    <a:lstStyle/>
                    <a:p>
                      <a:pPr algn="ctr" fontAlgn="ctr"/>
                      <a:r>
                        <a:rPr lang="it-IT" sz="1200" u="none" strike="noStrike">
                          <a:effectLst/>
                        </a:rPr>
                        <a:t>Berillio</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5</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2</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2</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extLst>
                  <a:ext uri="{0D108BD9-81ED-4DB2-BD59-A6C34878D82A}">
                    <a16:rowId xmlns:a16="http://schemas.microsoft.com/office/drawing/2014/main" val="1402324428"/>
                  </a:ext>
                </a:extLst>
              </a:tr>
              <a:tr h="191106">
                <a:tc>
                  <a:txBody>
                    <a:bodyPr/>
                    <a:lstStyle/>
                    <a:p>
                      <a:pPr algn="l" fontAlgn="b"/>
                      <a:endParaRPr lang="it-IT" sz="1200" b="0" i="0" u="none" strike="noStrike" dirty="0">
                        <a:solidFill>
                          <a:srgbClr val="000000"/>
                        </a:solidFill>
                        <a:effectLst/>
                        <a:latin typeface="Calibri" panose="020F0502020204030204" pitchFamily="34" charset="0"/>
                      </a:endParaRPr>
                    </a:p>
                  </a:txBody>
                  <a:tcPr marL="6870" marR="6870" marT="6870" marB="0" anchor="b">
                    <a:solidFill>
                      <a:schemeClr val="accent1">
                        <a:lumMod val="20000"/>
                        <a:lumOff val="80000"/>
                      </a:schemeClr>
                    </a:solidFill>
                  </a:tcPr>
                </a:tc>
                <a:tc>
                  <a:txBody>
                    <a:bodyPr/>
                    <a:lstStyle/>
                    <a:p>
                      <a:pPr algn="l" fontAlgn="b"/>
                      <a:endParaRPr lang="it-IT" sz="1200" b="0" i="0" u="none" strike="noStrike" dirty="0">
                        <a:solidFill>
                          <a:srgbClr val="000000"/>
                        </a:solidFill>
                        <a:effectLst/>
                        <a:latin typeface="Calibri" panose="020F0502020204030204" pitchFamily="34" charset="0"/>
                      </a:endParaRPr>
                    </a:p>
                  </a:txBody>
                  <a:tcPr marL="6870" marR="6870" marT="6870" marB="0" anchor="b">
                    <a:solidFill>
                      <a:schemeClr val="accent1">
                        <a:lumMod val="20000"/>
                        <a:lumOff val="80000"/>
                      </a:schemeClr>
                    </a:solidFill>
                  </a:tcPr>
                </a:tc>
                <a:tc>
                  <a:txBody>
                    <a:bodyPr/>
                    <a:lstStyle/>
                    <a:p>
                      <a:pPr algn="l" fontAlgn="b"/>
                      <a:endParaRPr lang="it-IT" sz="1200" b="0" i="0" u="none" strike="noStrike" dirty="0">
                        <a:solidFill>
                          <a:srgbClr val="000000"/>
                        </a:solidFill>
                        <a:effectLst/>
                        <a:latin typeface="Calibri" panose="020F0502020204030204" pitchFamily="34" charset="0"/>
                      </a:endParaRPr>
                    </a:p>
                  </a:txBody>
                  <a:tcPr marL="6870" marR="6870" marT="6870" marB="0" anchor="b">
                    <a:solidFill>
                      <a:schemeClr val="accent1">
                        <a:lumMod val="20000"/>
                        <a:lumOff val="80000"/>
                      </a:schemeClr>
                    </a:solidFill>
                  </a:tcPr>
                </a:tc>
                <a:tc>
                  <a:txBody>
                    <a:bodyPr/>
                    <a:lstStyle/>
                    <a:p>
                      <a:pPr algn="l" fontAlgn="b"/>
                      <a:endParaRPr lang="it-IT" sz="1200" b="0" i="0" u="none" strike="noStrike" dirty="0">
                        <a:solidFill>
                          <a:srgbClr val="000000"/>
                        </a:solidFill>
                        <a:effectLst/>
                        <a:latin typeface="Calibri" panose="020F0502020204030204" pitchFamily="34" charset="0"/>
                      </a:endParaRPr>
                    </a:p>
                  </a:txBody>
                  <a:tcPr marL="6870" marR="6870" marT="6870" marB="0" anchor="b">
                    <a:solidFill>
                      <a:schemeClr val="accent1">
                        <a:lumMod val="20000"/>
                        <a:lumOff val="80000"/>
                      </a:schemeClr>
                    </a:solidFill>
                  </a:tcPr>
                </a:tc>
                <a:extLst>
                  <a:ext uri="{0D108BD9-81ED-4DB2-BD59-A6C34878D82A}">
                    <a16:rowId xmlns:a16="http://schemas.microsoft.com/office/drawing/2014/main" val="1537608437"/>
                  </a:ext>
                </a:extLst>
              </a:tr>
              <a:tr h="323495">
                <a:tc>
                  <a:txBody>
                    <a:bodyPr/>
                    <a:lstStyle/>
                    <a:p>
                      <a:pPr algn="ctr" fontAlgn="ctr"/>
                      <a:r>
                        <a:rPr lang="it-IT" sz="1200" i="1" u="none" strike="noStrike" dirty="0">
                          <a:effectLst/>
                        </a:rPr>
                        <a:t>Composti organici e diossine </a:t>
                      </a:r>
                      <a:endParaRPr lang="it-IT" sz="1200" b="1" i="1"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endParaRPr lang="it-IT" sz="1200" b="1"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endParaRPr lang="it-IT" sz="1200" b="1"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endParaRPr lang="it-IT" sz="1200" b="1"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extLst>
                  <a:ext uri="{0D108BD9-81ED-4DB2-BD59-A6C34878D82A}">
                    <a16:rowId xmlns:a16="http://schemas.microsoft.com/office/drawing/2014/main" val="3772236407"/>
                  </a:ext>
                </a:extLst>
              </a:tr>
              <a:tr h="308448">
                <a:tc>
                  <a:txBody>
                    <a:bodyPr/>
                    <a:lstStyle/>
                    <a:p>
                      <a:pPr algn="ctr" fontAlgn="ctr"/>
                      <a:r>
                        <a:rPr lang="it-IT" sz="1200" u="none" strike="noStrike" dirty="0">
                          <a:effectLst/>
                        </a:rPr>
                        <a:t>AOX (Alogeni organici </a:t>
                      </a:r>
                      <a:r>
                        <a:rPr lang="it-IT" sz="1200" u="none" strike="noStrike" dirty="0" err="1">
                          <a:effectLst/>
                        </a:rPr>
                        <a:t>adsorbibili</a:t>
                      </a:r>
                      <a:r>
                        <a:rPr lang="it-IT" sz="1200" u="none" strike="noStrike" dirty="0">
                          <a:effectLst/>
                        </a:rPr>
                        <a:t>)</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500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500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500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extLst>
                  <a:ext uri="{0D108BD9-81ED-4DB2-BD59-A6C34878D82A}">
                    <a16:rowId xmlns:a16="http://schemas.microsoft.com/office/drawing/2014/main" val="2921870971"/>
                  </a:ext>
                </a:extLst>
              </a:tr>
              <a:tr h="191106">
                <a:tc>
                  <a:txBody>
                    <a:bodyPr/>
                    <a:lstStyle/>
                    <a:p>
                      <a:pPr algn="ctr" fontAlgn="ctr"/>
                      <a:r>
                        <a:rPr lang="it-IT" sz="1200" u="none" strike="noStrike">
                          <a:effectLst/>
                        </a:rPr>
                        <a:t>DEHP (dietilesilftalato)</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 Monitoraggio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 Monitoraggio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 Monitoraggio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extLst>
                  <a:ext uri="{0D108BD9-81ED-4DB2-BD59-A6C34878D82A}">
                    <a16:rowId xmlns:a16="http://schemas.microsoft.com/office/drawing/2014/main" val="634704507"/>
                  </a:ext>
                </a:extLst>
              </a:tr>
              <a:tr h="374689">
                <a:tc>
                  <a:txBody>
                    <a:bodyPr/>
                    <a:lstStyle/>
                    <a:p>
                      <a:pPr algn="ctr" fontAlgn="ctr"/>
                      <a:r>
                        <a:rPr lang="it-IT" sz="1200" u="none" strike="noStrike" dirty="0">
                          <a:effectLst/>
                        </a:rPr>
                        <a:t>NPE (</a:t>
                      </a:r>
                      <a:r>
                        <a:rPr lang="it-IT" sz="1200" u="none" strike="noStrike" dirty="0" err="1">
                          <a:effectLst/>
                        </a:rPr>
                        <a:t>nonilfenolo</a:t>
                      </a:r>
                      <a:r>
                        <a:rPr lang="it-IT" sz="1200" u="none" strike="noStrike" dirty="0">
                          <a:effectLst/>
                        </a:rPr>
                        <a:t> e </a:t>
                      </a:r>
                      <a:r>
                        <a:rPr lang="it-IT" sz="1200" u="none" strike="noStrike" dirty="0" err="1">
                          <a:effectLst/>
                        </a:rPr>
                        <a:t>nonilfenoletossilato</a:t>
                      </a:r>
                      <a:r>
                        <a:rPr lang="it-IT" sz="1200" u="none" strike="noStrike" dirty="0">
                          <a:effectLst/>
                        </a:rPr>
                        <a:t>)</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Monitoraggio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Monitoraggio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 Monitoraggio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extLst>
                  <a:ext uri="{0D108BD9-81ED-4DB2-BD59-A6C34878D82A}">
                    <a16:rowId xmlns:a16="http://schemas.microsoft.com/office/drawing/2014/main" val="3161614477"/>
                  </a:ext>
                </a:extLst>
              </a:tr>
              <a:tr h="191106">
                <a:tc>
                  <a:txBody>
                    <a:bodyPr/>
                    <a:lstStyle/>
                    <a:p>
                      <a:pPr algn="ctr" fontAlgn="ctr"/>
                      <a:r>
                        <a:rPr lang="it-IT" sz="1200" u="none" strike="noStrike">
                          <a:effectLst/>
                        </a:rPr>
                        <a:t>IPA</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6</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6</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6</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extLst>
                  <a:ext uri="{0D108BD9-81ED-4DB2-BD59-A6C34878D82A}">
                    <a16:rowId xmlns:a16="http://schemas.microsoft.com/office/drawing/2014/main" val="1667435817"/>
                  </a:ext>
                </a:extLst>
              </a:tr>
              <a:tr h="191106">
                <a:tc>
                  <a:txBody>
                    <a:bodyPr/>
                    <a:lstStyle/>
                    <a:p>
                      <a:pPr algn="ctr" fontAlgn="ctr"/>
                      <a:r>
                        <a:rPr lang="it-IT" sz="1200" u="none" strike="noStrike" dirty="0">
                          <a:effectLst/>
                        </a:rPr>
                        <a:t>PCB</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0,8</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0,8</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0,8</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extLst>
                  <a:ext uri="{0D108BD9-81ED-4DB2-BD59-A6C34878D82A}">
                    <a16:rowId xmlns:a16="http://schemas.microsoft.com/office/drawing/2014/main" val="3503581811"/>
                  </a:ext>
                </a:extLst>
              </a:tr>
              <a:tr h="191106">
                <a:tc>
                  <a:txBody>
                    <a:bodyPr/>
                    <a:lstStyle/>
                    <a:p>
                      <a:pPr algn="ctr" fontAlgn="ctr"/>
                      <a:r>
                        <a:rPr lang="it-IT" sz="1200" u="none" strike="noStrike">
                          <a:effectLst/>
                        </a:rPr>
                        <a:t>PCDD/F + PCB DL</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25 (ng I-TE/kg ss)</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25 (ng I-TE/kg ss)</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25 (</a:t>
                      </a:r>
                      <a:r>
                        <a:rPr lang="it-IT" sz="1200" u="none" strike="noStrike" dirty="0" err="1">
                          <a:effectLst/>
                        </a:rPr>
                        <a:t>ng</a:t>
                      </a:r>
                      <a:r>
                        <a:rPr lang="it-IT" sz="1200" u="none" strike="noStrike" dirty="0">
                          <a:effectLst/>
                        </a:rPr>
                        <a:t> I-TE/kg </a:t>
                      </a:r>
                      <a:r>
                        <a:rPr lang="it-IT" sz="1200" u="none" strike="noStrike" dirty="0" err="1">
                          <a:effectLst/>
                        </a:rPr>
                        <a:t>ss</a:t>
                      </a:r>
                      <a:r>
                        <a:rPr lang="it-IT" sz="1200" u="none" strike="noStrike" dirty="0">
                          <a:effectLst/>
                        </a:rPr>
                        <a:t>)</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extLst>
                  <a:ext uri="{0D108BD9-81ED-4DB2-BD59-A6C34878D82A}">
                    <a16:rowId xmlns:a16="http://schemas.microsoft.com/office/drawing/2014/main" val="1017578339"/>
                  </a:ext>
                </a:extLst>
              </a:tr>
              <a:tr h="195602">
                <a:tc>
                  <a:txBody>
                    <a:bodyPr/>
                    <a:lstStyle/>
                    <a:p>
                      <a:pPr algn="ctr" fontAlgn="ctr"/>
                      <a:r>
                        <a:rPr lang="it-IT" sz="1200" u="none" strike="noStrike" dirty="0">
                          <a:effectLst/>
                        </a:rPr>
                        <a:t>Idrocarburi minerali (C10-C40)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 </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 </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 </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extLst>
                  <a:ext uri="{0D108BD9-81ED-4DB2-BD59-A6C34878D82A}">
                    <a16:rowId xmlns:a16="http://schemas.microsoft.com/office/drawing/2014/main" val="665242883"/>
                  </a:ext>
                </a:extLst>
              </a:tr>
              <a:tr h="191106">
                <a:tc>
                  <a:txBody>
                    <a:bodyPr/>
                    <a:lstStyle/>
                    <a:p>
                      <a:pPr algn="ctr" fontAlgn="ctr"/>
                      <a:r>
                        <a:rPr lang="it-IT" sz="1200" u="none" strike="noStrike">
                          <a:effectLst/>
                        </a:rPr>
                        <a:t>TOLUENE</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a:effectLst/>
                        </a:rPr>
                        <a:t>100</a:t>
                      </a:r>
                      <a:endParaRPr lang="it-IT" sz="1200" b="0" i="0" u="none" strike="noStrike">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100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tc>
                  <a:txBody>
                    <a:bodyPr/>
                    <a:lstStyle/>
                    <a:p>
                      <a:pPr algn="ctr" fontAlgn="ctr"/>
                      <a:r>
                        <a:rPr lang="it-IT" sz="1200" u="none" strike="noStrike" dirty="0">
                          <a:effectLst/>
                        </a:rPr>
                        <a:t>100</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tx2">
                        <a:lumMod val="40000"/>
                        <a:lumOff val="60000"/>
                      </a:schemeClr>
                    </a:solidFill>
                  </a:tcPr>
                </a:tc>
                <a:extLst>
                  <a:ext uri="{0D108BD9-81ED-4DB2-BD59-A6C34878D82A}">
                    <a16:rowId xmlns:a16="http://schemas.microsoft.com/office/drawing/2014/main" val="827119806"/>
                  </a:ext>
                </a:extLst>
              </a:tr>
              <a:tr h="458911">
                <a:tc>
                  <a:txBody>
                    <a:bodyPr/>
                    <a:lstStyle/>
                    <a:p>
                      <a:pPr algn="ctr" fontAlgn="ctr"/>
                      <a:r>
                        <a:rPr lang="it-IT" sz="1200" u="none" strike="noStrike" dirty="0">
                          <a:effectLst/>
                        </a:rPr>
                        <a:t>PFC (composti organici </a:t>
                      </a:r>
                      <a:r>
                        <a:rPr lang="it-IT" sz="1200" u="none" strike="noStrike" dirty="0" err="1">
                          <a:effectLst/>
                        </a:rPr>
                        <a:t>perfluorurati</a:t>
                      </a:r>
                      <a:r>
                        <a:rPr lang="it-IT" sz="1200" u="none" strike="noStrike" dirty="0">
                          <a:effectLst/>
                        </a:rPr>
                        <a:t>, inclusi PFOA, PFOS)</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 Monitoraggio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 Monitoraggio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tc>
                  <a:txBody>
                    <a:bodyPr/>
                    <a:lstStyle/>
                    <a:p>
                      <a:pPr algn="ctr" fontAlgn="ctr"/>
                      <a:r>
                        <a:rPr lang="it-IT" sz="1200" u="none" strike="noStrike" dirty="0">
                          <a:effectLst/>
                        </a:rPr>
                        <a:t> Monitoraggio</a:t>
                      </a:r>
                      <a:endParaRPr lang="it-IT" sz="1200" b="0" i="0" u="none" strike="noStrike" dirty="0">
                        <a:solidFill>
                          <a:srgbClr val="000000"/>
                        </a:solidFill>
                        <a:effectLst/>
                        <a:latin typeface="Arial" panose="020B0604020202020204" pitchFamily="34" charset="0"/>
                      </a:endParaRPr>
                    </a:p>
                  </a:txBody>
                  <a:tcPr marL="6870" marR="6870" marT="6870" marB="0" anchor="ctr">
                    <a:solidFill>
                      <a:schemeClr val="accent1">
                        <a:lumMod val="20000"/>
                        <a:lumOff val="80000"/>
                      </a:schemeClr>
                    </a:solidFill>
                  </a:tcPr>
                </a:tc>
                <a:extLst>
                  <a:ext uri="{0D108BD9-81ED-4DB2-BD59-A6C34878D82A}">
                    <a16:rowId xmlns:a16="http://schemas.microsoft.com/office/drawing/2014/main" val="3544254920"/>
                  </a:ext>
                </a:extLst>
              </a:tr>
            </a:tbl>
          </a:graphicData>
        </a:graphic>
      </p:graphicFrame>
      <p:sp>
        <p:nvSpPr>
          <p:cNvPr id="7" name="Ovale 6">
            <a:extLst>
              <a:ext uri="{FF2B5EF4-FFF2-40B4-BE49-F238E27FC236}">
                <a16:creationId xmlns:a16="http://schemas.microsoft.com/office/drawing/2014/main" id="{DE08FE73-2D07-49EE-93A5-ACDAED3D5F94}"/>
              </a:ext>
            </a:extLst>
          </p:cNvPr>
          <p:cNvSpPr/>
          <p:nvPr/>
        </p:nvSpPr>
        <p:spPr>
          <a:xfrm>
            <a:off x="7013359" y="1639231"/>
            <a:ext cx="736847" cy="30911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Ovale 7">
            <a:extLst>
              <a:ext uri="{FF2B5EF4-FFF2-40B4-BE49-F238E27FC236}">
                <a16:creationId xmlns:a16="http://schemas.microsoft.com/office/drawing/2014/main" id="{ED3F2C16-DA6B-4A6E-B10C-7356A7CDB8AD}"/>
              </a:ext>
            </a:extLst>
          </p:cNvPr>
          <p:cNvSpPr/>
          <p:nvPr/>
        </p:nvSpPr>
        <p:spPr>
          <a:xfrm>
            <a:off x="3889528" y="3345437"/>
            <a:ext cx="370643" cy="22734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5471656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Revisione norma nazionale</a:t>
            </a:r>
          </a:p>
        </p:txBody>
      </p:sp>
      <p:sp>
        <p:nvSpPr>
          <p:cNvPr id="3" name="Sottotitolo 2"/>
          <p:cNvSpPr>
            <a:spLocks noGrp="1"/>
          </p:cNvSpPr>
          <p:nvPr>
            <p:ph type="subTitle" idx="1"/>
          </p:nvPr>
        </p:nvSpPr>
        <p:spPr>
          <a:xfrm>
            <a:off x="614779" y="1038604"/>
            <a:ext cx="7772400" cy="3816311"/>
          </a:xfrm>
        </p:spPr>
        <p:txBody>
          <a:bodyPr/>
          <a:lstStyle/>
          <a:p>
            <a:endParaRPr lang="it-IT" dirty="0"/>
          </a:p>
          <a:p>
            <a:r>
              <a:rPr lang="it-IT" dirty="0"/>
              <a:t>  </a:t>
            </a:r>
          </a:p>
          <a:p>
            <a:endParaRPr lang="it-IT" dirty="0"/>
          </a:p>
          <a:p>
            <a:pPr lvl="0">
              <a:spcBef>
                <a:spcPts val="1200"/>
              </a:spcBef>
            </a:pPr>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graphicFrame>
        <p:nvGraphicFramePr>
          <p:cNvPr id="4" name="Tabella 3">
            <a:extLst>
              <a:ext uri="{FF2B5EF4-FFF2-40B4-BE49-F238E27FC236}">
                <a16:creationId xmlns:a16="http://schemas.microsoft.com/office/drawing/2014/main" id="{7F83F7A6-9E6A-42B9-BCC5-BFC56C6EAA65}"/>
              </a:ext>
            </a:extLst>
          </p:cNvPr>
          <p:cNvGraphicFramePr>
            <a:graphicFrameLocks noGrp="1"/>
          </p:cNvGraphicFramePr>
          <p:nvPr>
            <p:extLst>
              <p:ext uri="{D42A27DB-BD31-4B8C-83A1-F6EECF244321}">
                <p14:modId xmlns:p14="http://schemas.microsoft.com/office/powerpoint/2010/main" val="4264785378"/>
              </p:ext>
            </p:extLst>
          </p:nvPr>
        </p:nvGraphicFramePr>
        <p:xfrm>
          <a:off x="2343705" y="932196"/>
          <a:ext cx="4456590" cy="2014563"/>
        </p:xfrm>
        <a:graphic>
          <a:graphicData uri="http://schemas.openxmlformats.org/drawingml/2006/table">
            <a:tbl>
              <a:tblPr>
                <a:tableStyleId>{5C22544A-7EE6-4342-B048-85BDC9FD1C3A}</a:tableStyleId>
              </a:tblPr>
              <a:tblGrid>
                <a:gridCol w="3114072">
                  <a:extLst>
                    <a:ext uri="{9D8B030D-6E8A-4147-A177-3AD203B41FA5}">
                      <a16:colId xmlns:a16="http://schemas.microsoft.com/office/drawing/2014/main" val="1050962982"/>
                    </a:ext>
                  </a:extLst>
                </a:gridCol>
                <a:gridCol w="1342518">
                  <a:extLst>
                    <a:ext uri="{9D8B030D-6E8A-4147-A177-3AD203B41FA5}">
                      <a16:colId xmlns:a16="http://schemas.microsoft.com/office/drawing/2014/main" val="355861306"/>
                    </a:ext>
                  </a:extLst>
                </a:gridCol>
              </a:tblGrid>
              <a:tr h="236744">
                <a:tc gridSpan="2">
                  <a:txBody>
                    <a:bodyPr/>
                    <a:lstStyle/>
                    <a:p>
                      <a:pPr algn="ctr" fontAlgn="ctr"/>
                      <a:r>
                        <a:rPr lang="it-IT" sz="1400" b="1" u="none" strike="noStrike" dirty="0">
                          <a:effectLst/>
                        </a:rPr>
                        <a:t>Parametri fanghi (per uso in agricoltura)</a:t>
                      </a:r>
                      <a:endParaRPr lang="it-IT" sz="1400" b="1" i="0" u="none" strike="noStrike" dirty="0">
                        <a:solidFill>
                          <a:srgbClr val="000000"/>
                        </a:solidFill>
                        <a:effectLst/>
                        <a:latin typeface="Arial" panose="020B0604020202020204" pitchFamily="34" charset="0"/>
                      </a:endParaRPr>
                    </a:p>
                  </a:txBody>
                  <a:tcPr marL="9525" marR="9525" marT="9525" marB="0" anchor="ctr">
                    <a:solidFill>
                      <a:schemeClr val="tx2">
                        <a:lumMod val="40000"/>
                        <a:lumOff val="60000"/>
                      </a:schemeClr>
                    </a:solidFill>
                  </a:tcPr>
                </a:tc>
                <a:tc hMerge="1">
                  <a:txBody>
                    <a:bodyPr/>
                    <a:lstStyle/>
                    <a:p>
                      <a:endParaRPr lang="it-IT"/>
                    </a:p>
                  </a:txBody>
                  <a:tcPr/>
                </a:tc>
                <a:extLst>
                  <a:ext uri="{0D108BD9-81ED-4DB2-BD59-A6C34878D82A}">
                    <a16:rowId xmlns:a16="http://schemas.microsoft.com/office/drawing/2014/main" val="2287169173"/>
                  </a:ext>
                </a:extLst>
              </a:tr>
              <a:tr h="315059">
                <a:tc>
                  <a:txBody>
                    <a:bodyPr/>
                    <a:lstStyle/>
                    <a:p>
                      <a:pPr algn="ctr" fontAlgn="ctr"/>
                      <a:r>
                        <a:rPr lang="it-IT" sz="1400" u="none" strike="noStrike" dirty="0">
                          <a:effectLst/>
                        </a:rPr>
                        <a:t>Carbonio organico % SS (min.)</a:t>
                      </a:r>
                      <a:endParaRPr lang="it-IT" sz="14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it-IT" sz="1400" u="none" strike="noStrike" dirty="0">
                          <a:effectLst/>
                        </a:rPr>
                        <a:t>20%</a:t>
                      </a:r>
                      <a:endParaRPr lang="it-IT" sz="14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985571765"/>
                  </a:ext>
                </a:extLst>
              </a:tr>
              <a:tr h="236744">
                <a:tc>
                  <a:txBody>
                    <a:bodyPr/>
                    <a:lstStyle/>
                    <a:p>
                      <a:pPr algn="ctr" fontAlgn="ctr"/>
                      <a:r>
                        <a:rPr lang="it-IT" sz="1400" u="none" strike="noStrike" dirty="0">
                          <a:effectLst/>
                        </a:rPr>
                        <a:t>Fosforo tot. (P) % SS (min.)</a:t>
                      </a:r>
                      <a:endParaRPr lang="it-IT" sz="1400" b="0" i="0" u="none" strike="noStrike" dirty="0">
                        <a:solidFill>
                          <a:srgbClr val="000000"/>
                        </a:solidFill>
                        <a:effectLst/>
                        <a:latin typeface="Arial" panose="020B0604020202020204" pitchFamily="34" charset="0"/>
                      </a:endParaRPr>
                    </a:p>
                  </a:txBody>
                  <a:tcPr marL="9525" marR="9525" marT="9525" marB="0" anchor="ctr">
                    <a:solidFill>
                      <a:schemeClr val="tx2">
                        <a:lumMod val="40000"/>
                        <a:lumOff val="60000"/>
                      </a:schemeClr>
                    </a:solidFill>
                  </a:tcPr>
                </a:tc>
                <a:tc>
                  <a:txBody>
                    <a:bodyPr/>
                    <a:lstStyle/>
                    <a:p>
                      <a:pPr algn="ctr" fontAlgn="ctr"/>
                      <a:r>
                        <a:rPr lang="it-IT" sz="1400" u="none" strike="noStrike" dirty="0">
                          <a:effectLst/>
                        </a:rPr>
                        <a:t>0,40%</a:t>
                      </a:r>
                      <a:endParaRPr lang="it-IT" sz="1400" b="0" i="0" u="none" strike="noStrike" dirty="0">
                        <a:solidFill>
                          <a:srgbClr val="000000"/>
                        </a:solidFill>
                        <a:effectLst/>
                        <a:latin typeface="Arial" panose="020B0604020202020204" pitchFamily="34" charset="0"/>
                      </a:endParaRPr>
                    </a:p>
                  </a:txBody>
                  <a:tcPr marL="9525" marR="9525" marT="9525" marB="0" anchor="ctr">
                    <a:solidFill>
                      <a:schemeClr val="tx2">
                        <a:lumMod val="40000"/>
                        <a:lumOff val="60000"/>
                      </a:schemeClr>
                    </a:solidFill>
                  </a:tcPr>
                </a:tc>
                <a:extLst>
                  <a:ext uri="{0D108BD9-81ED-4DB2-BD59-A6C34878D82A}">
                    <a16:rowId xmlns:a16="http://schemas.microsoft.com/office/drawing/2014/main" val="111722146"/>
                  </a:ext>
                </a:extLst>
              </a:tr>
              <a:tr h="236744">
                <a:tc>
                  <a:txBody>
                    <a:bodyPr/>
                    <a:lstStyle/>
                    <a:p>
                      <a:pPr algn="ctr" fontAlgn="ctr"/>
                      <a:r>
                        <a:rPr lang="it-IT" sz="1400" u="none" strike="noStrike" dirty="0">
                          <a:effectLst/>
                        </a:rPr>
                        <a:t>Azoto tot. % SS (min.)</a:t>
                      </a:r>
                      <a:endParaRPr lang="it-IT" sz="14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ctr"/>
                      <a:r>
                        <a:rPr lang="it-IT" sz="1400" u="none" strike="noStrike" dirty="0">
                          <a:effectLst/>
                        </a:rPr>
                        <a:t>1,50%</a:t>
                      </a:r>
                      <a:endParaRPr lang="it-IT" sz="14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135599450"/>
                  </a:ext>
                </a:extLst>
              </a:tr>
              <a:tr h="236744">
                <a:tc>
                  <a:txBody>
                    <a:bodyPr/>
                    <a:lstStyle/>
                    <a:p>
                      <a:pPr algn="ctr" fontAlgn="ctr"/>
                      <a:r>
                        <a:rPr lang="it-IT" sz="1400" u="none" strike="noStrike" dirty="0">
                          <a:effectLst/>
                        </a:rPr>
                        <a:t>Salmonelle n°/g </a:t>
                      </a:r>
                      <a:r>
                        <a:rPr lang="it-IT" sz="1400" u="none" strike="noStrike" dirty="0" err="1">
                          <a:effectLst/>
                        </a:rPr>
                        <a:t>ss</a:t>
                      </a:r>
                      <a:r>
                        <a:rPr lang="it-IT" sz="1400" u="none" strike="noStrike" dirty="0">
                          <a:effectLst/>
                        </a:rPr>
                        <a:t> (</a:t>
                      </a:r>
                      <a:r>
                        <a:rPr lang="it-IT" sz="1400" u="none" strike="noStrike" dirty="0" err="1">
                          <a:effectLst/>
                        </a:rPr>
                        <a:t>max</a:t>
                      </a:r>
                      <a:r>
                        <a:rPr lang="it-IT" sz="1400" u="none" strike="noStrike" dirty="0">
                          <a:effectLst/>
                        </a:rPr>
                        <a:t>)</a:t>
                      </a:r>
                      <a:endParaRPr lang="it-IT" sz="1400" b="0" i="1" u="none" strike="noStrike" dirty="0">
                        <a:solidFill>
                          <a:srgbClr val="000000"/>
                        </a:solidFill>
                        <a:effectLst/>
                        <a:latin typeface="Arial" panose="020B0604020202020204" pitchFamily="34" charset="0"/>
                      </a:endParaRPr>
                    </a:p>
                  </a:txBody>
                  <a:tcPr marL="9525" marR="9525" marT="9525" marB="0" anchor="ctr">
                    <a:solidFill>
                      <a:schemeClr val="tx2">
                        <a:lumMod val="40000"/>
                        <a:lumOff val="60000"/>
                      </a:schemeClr>
                    </a:solidFill>
                  </a:tcPr>
                </a:tc>
                <a:tc>
                  <a:txBody>
                    <a:bodyPr/>
                    <a:lstStyle/>
                    <a:p>
                      <a:pPr algn="ctr" fontAlgn="ctr"/>
                      <a:r>
                        <a:rPr lang="it-IT" sz="1400" u="none" strike="noStrike" dirty="0">
                          <a:effectLst/>
                        </a:rPr>
                        <a:t>100</a:t>
                      </a:r>
                      <a:endParaRPr lang="it-IT" sz="1400" b="0" i="0" u="none" strike="noStrike" dirty="0">
                        <a:solidFill>
                          <a:srgbClr val="000000"/>
                        </a:solidFill>
                        <a:effectLst/>
                        <a:latin typeface="Arial" panose="020B0604020202020204" pitchFamily="34" charset="0"/>
                      </a:endParaRPr>
                    </a:p>
                  </a:txBody>
                  <a:tcPr marL="9525" marR="9525" marT="9525" marB="0" anchor="ctr">
                    <a:solidFill>
                      <a:schemeClr val="tx2">
                        <a:lumMod val="40000"/>
                        <a:lumOff val="60000"/>
                      </a:schemeClr>
                    </a:solidFill>
                  </a:tcPr>
                </a:tc>
                <a:extLst>
                  <a:ext uri="{0D108BD9-81ED-4DB2-BD59-A6C34878D82A}">
                    <a16:rowId xmlns:a16="http://schemas.microsoft.com/office/drawing/2014/main" val="2692499543"/>
                  </a:ext>
                </a:extLst>
              </a:tr>
              <a:tr h="236744">
                <a:tc>
                  <a:txBody>
                    <a:bodyPr/>
                    <a:lstStyle/>
                    <a:p>
                      <a:pPr algn="ctr" fontAlgn="ctr"/>
                      <a:r>
                        <a:rPr lang="it-IT" sz="1400" u="none" strike="noStrike">
                          <a:effectLst/>
                        </a:rPr>
                        <a:t>Colifagi Somatici PFP</a:t>
                      </a:r>
                      <a:endParaRPr lang="it-IT" sz="1400" b="0" i="1"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it-IT" sz="1400" u="none" strike="noStrike" dirty="0">
                          <a:effectLst/>
                        </a:rPr>
                        <a:t>Monitoraggio</a:t>
                      </a:r>
                      <a:endParaRPr lang="it-IT" sz="14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063463416"/>
                  </a:ext>
                </a:extLst>
              </a:tr>
              <a:tr h="262852">
                <a:tc>
                  <a:txBody>
                    <a:bodyPr/>
                    <a:lstStyle/>
                    <a:p>
                      <a:pPr algn="ctr" fontAlgn="ctr"/>
                      <a:r>
                        <a:rPr lang="it-IT" sz="1400" u="none" strike="noStrike" dirty="0">
                          <a:effectLst/>
                        </a:rPr>
                        <a:t>Escherichia coli N°/g </a:t>
                      </a:r>
                      <a:r>
                        <a:rPr lang="it-IT" sz="1400" u="none" strike="noStrike" dirty="0" err="1">
                          <a:effectLst/>
                        </a:rPr>
                        <a:t>ss</a:t>
                      </a:r>
                      <a:r>
                        <a:rPr lang="it-IT" sz="1400" u="none" strike="noStrike" dirty="0">
                          <a:effectLst/>
                        </a:rPr>
                        <a:t> (</a:t>
                      </a:r>
                      <a:r>
                        <a:rPr lang="it-IT" sz="1400" u="none" strike="noStrike" dirty="0" err="1">
                          <a:effectLst/>
                        </a:rPr>
                        <a:t>max</a:t>
                      </a:r>
                      <a:r>
                        <a:rPr lang="it-IT" sz="1400" u="none" strike="noStrike" dirty="0">
                          <a:effectLst/>
                        </a:rPr>
                        <a:t>)</a:t>
                      </a:r>
                      <a:endParaRPr lang="it-IT" sz="1400" b="0" i="1" u="none" strike="noStrike" dirty="0">
                        <a:solidFill>
                          <a:srgbClr val="000000"/>
                        </a:solidFill>
                        <a:effectLst/>
                        <a:latin typeface="Arial" panose="020B0604020202020204" pitchFamily="34" charset="0"/>
                      </a:endParaRPr>
                    </a:p>
                  </a:txBody>
                  <a:tcPr marL="9525" marR="9525" marT="9525" marB="0" anchor="ctr">
                    <a:solidFill>
                      <a:schemeClr val="tx2">
                        <a:lumMod val="40000"/>
                        <a:lumOff val="60000"/>
                      </a:schemeClr>
                    </a:solidFill>
                  </a:tcPr>
                </a:tc>
                <a:tc>
                  <a:txBody>
                    <a:bodyPr/>
                    <a:lstStyle/>
                    <a:p>
                      <a:pPr algn="ctr" fontAlgn="ctr"/>
                      <a:r>
                        <a:rPr lang="it-IT" sz="1400" u="none" strike="noStrike" dirty="0">
                          <a:effectLst/>
                        </a:rPr>
                        <a:t>5000 </a:t>
                      </a:r>
                      <a:endParaRPr lang="it-IT" sz="1400" b="0" i="0" u="none" strike="noStrike" dirty="0">
                        <a:solidFill>
                          <a:srgbClr val="000000"/>
                        </a:solidFill>
                        <a:effectLst/>
                        <a:latin typeface="Arial" panose="020B0604020202020204" pitchFamily="34" charset="0"/>
                      </a:endParaRPr>
                    </a:p>
                  </a:txBody>
                  <a:tcPr marL="9525" marR="9525" marT="9525" marB="0" anchor="ctr">
                    <a:solidFill>
                      <a:schemeClr val="tx2">
                        <a:lumMod val="40000"/>
                        <a:lumOff val="60000"/>
                      </a:schemeClr>
                    </a:solidFill>
                  </a:tcPr>
                </a:tc>
                <a:extLst>
                  <a:ext uri="{0D108BD9-81ED-4DB2-BD59-A6C34878D82A}">
                    <a16:rowId xmlns:a16="http://schemas.microsoft.com/office/drawing/2014/main" val="2892751227"/>
                  </a:ext>
                </a:extLst>
              </a:tr>
              <a:tr h="252932">
                <a:tc>
                  <a:txBody>
                    <a:bodyPr/>
                    <a:lstStyle/>
                    <a:p>
                      <a:pPr algn="ctr" fontAlgn="ctr"/>
                      <a:r>
                        <a:rPr lang="it-IT" sz="1400" u="none" strike="noStrike">
                          <a:effectLst/>
                        </a:rPr>
                        <a:t>Test di fitotossicità</a:t>
                      </a:r>
                      <a:r>
                        <a:rPr lang="it-IT" sz="1400" u="none" strike="noStrike" baseline="30000">
                          <a:effectLst/>
                        </a:rPr>
                        <a:t>2</a:t>
                      </a:r>
                      <a:endParaRPr lang="it-IT" sz="1400" b="0" i="1" u="none" strike="noStrike">
                        <a:solidFill>
                          <a:srgbClr val="000000"/>
                        </a:solidFill>
                        <a:effectLst/>
                        <a:latin typeface="Arial" panose="020B0604020202020204" pitchFamily="34" charset="0"/>
                      </a:endParaRPr>
                    </a:p>
                  </a:txBody>
                  <a:tcPr marL="9525" marR="9525" marT="9525" marB="0" anchor="ctr"/>
                </a:tc>
                <a:tc>
                  <a:txBody>
                    <a:bodyPr/>
                    <a:lstStyle/>
                    <a:p>
                      <a:pPr algn="ctr" fontAlgn="ctr"/>
                      <a:r>
                        <a:rPr lang="it-IT" sz="1400" u="none" strike="noStrike" dirty="0">
                          <a:effectLst/>
                        </a:rPr>
                        <a:t>Monitoraggio</a:t>
                      </a:r>
                      <a:endParaRPr lang="it-IT" sz="1400" b="0" i="0" u="none" strike="noStrike" dirty="0">
                        <a:solidFill>
                          <a:srgbClr val="0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424253209"/>
                  </a:ext>
                </a:extLst>
              </a:tr>
            </a:tbl>
          </a:graphicData>
        </a:graphic>
      </p:graphicFrame>
      <p:sp>
        <p:nvSpPr>
          <p:cNvPr id="7" name="Ovale 6">
            <a:extLst>
              <a:ext uri="{FF2B5EF4-FFF2-40B4-BE49-F238E27FC236}">
                <a16:creationId xmlns:a16="http://schemas.microsoft.com/office/drawing/2014/main" id="{DE08FE73-2D07-49EE-93A5-ACDAED3D5F94}"/>
              </a:ext>
            </a:extLst>
          </p:cNvPr>
          <p:cNvSpPr/>
          <p:nvPr/>
        </p:nvSpPr>
        <p:spPr>
          <a:xfrm>
            <a:off x="5584054" y="2471812"/>
            <a:ext cx="656948" cy="30911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aphicFrame>
        <p:nvGraphicFramePr>
          <p:cNvPr id="5" name="Tabella 4">
            <a:extLst>
              <a:ext uri="{FF2B5EF4-FFF2-40B4-BE49-F238E27FC236}">
                <a16:creationId xmlns:a16="http://schemas.microsoft.com/office/drawing/2014/main" id="{A6EA8AA8-3041-4CA6-BCAA-89DE747EBA01}"/>
              </a:ext>
            </a:extLst>
          </p:cNvPr>
          <p:cNvGraphicFramePr>
            <a:graphicFrameLocks noGrp="1"/>
          </p:cNvGraphicFramePr>
          <p:nvPr>
            <p:extLst>
              <p:ext uri="{D42A27DB-BD31-4B8C-83A1-F6EECF244321}">
                <p14:modId xmlns:p14="http://schemas.microsoft.com/office/powerpoint/2010/main" val="938698455"/>
              </p:ext>
            </p:extLst>
          </p:nvPr>
        </p:nvGraphicFramePr>
        <p:xfrm>
          <a:off x="2114492" y="3169328"/>
          <a:ext cx="4915016" cy="3179104"/>
        </p:xfrm>
        <a:graphic>
          <a:graphicData uri="http://schemas.openxmlformats.org/drawingml/2006/table">
            <a:tbl>
              <a:tblPr>
                <a:tableStyleId>{5C22544A-7EE6-4342-B048-85BDC9FD1C3A}</a:tableStyleId>
              </a:tblPr>
              <a:tblGrid>
                <a:gridCol w="2348105">
                  <a:extLst>
                    <a:ext uri="{9D8B030D-6E8A-4147-A177-3AD203B41FA5}">
                      <a16:colId xmlns:a16="http://schemas.microsoft.com/office/drawing/2014/main" val="3549347551"/>
                    </a:ext>
                  </a:extLst>
                </a:gridCol>
                <a:gridCol w="2566911">
                  <a:extLst>
                    <a:ext uri="{9D8B030D-6E8A-4147-A177-3AD203B41FA5}">
                      <a16:colId xmlns:a16="http://schemas.microsoft.com/office/drawing/2014/main" val="2722223573"/>
                    </a:ext>
                  </a:extLst>
                </a:gridCol>
              </a:tblGrid>
              <a:tr h="446548">
                <a:tc>
                  <a:txBody>
                    <a:bodyPr/>
                    <a:lstStyle/>
                    <a:p>
                      <a:pPr algn="ctr"/>
                      <a:r>
                        <a:rPr lang="it-IT" sz="1400" b="1" dirty="0">
                          <a:effectLst/>
                        </a:rPr>
                        <a:t>Elementi</a:t>
                      </a:r>
                      <a:endParaRPr lang="it-IT" sz="1400" b="1" dirty="0">
                        <a:effectLst/>
                        <a:latin typeface="Times New Roman" panose="02020603050405020304" pitchFamily="18" charset="0"/>
                        <a:ea typeface="Times New Roman" panose="02020603050405020304" pitchFamily="18" charset="0"/>
                      </a:endParaRPr>
                    </a:p>
                  </a:txBody>
                  <a:tcPr marL="0" marR="0" marT="0" marB="0" anchor="ctr">
                    <a:solidFill>
                      <a:schemeClr val="tx2">
                        <a:lumMod val="40000"/>
                        <a:lumOff val="60000"/>
                      </a:schemeClr>
                    </a:solidFill>
                  </a:tcPr>
                </a:tc>
                <a:tc>
                  <a:txBody>
                    <a:bodyPr/>
                    <a:lstStyle/>
                    <a:p>
                      <a:pPr algn="ctr">
                        <a:spcAft>
                          <a:spcPts val="0"/>
                        </a:spcAft>
                      </a:pPr>
                      <a:r>
                        <a:rPr lang="it-IT" sz="1400" b="1" cap="all" dirty="0">
                          <a:effectLst/>
                        </a:rPr>
                        <a:t>v</a:t>
                      </a:r>
                      <a:r>
                        <a:rPr lang="it-IT" sz="1400" b="1" dirty="0">
                          <a:effectLst/>
                        </a:rPr>
                        <a:t>alore limite</a:t>
                      </a:r>
                      <a:r>
                        <a:rPr lang="it-IT" sz="1400" b="1" baseline="30000" dirty="0">
                          <a:effectLst/>
                        </a:rPr>
                        <a:t> </a:t>
                      </a:r>
                      <a:r>
                        <a:rPr lang="it-IT" sz="1400" b="1" kern="1200" dirty="0">
                          <a:solidFill>
                            <a:schemeClr val="dk1"/>
                          </a:solidFill>
                          <a:effectLst/>
                          <a:latin typeface="+mn-lt"/>
                          <a:ea typeface="+mn-ea"/>
                          <a:cs typeface="+mn-cs"/>
                        </a:rPr>
                        <a:t>terreno</a:t>
                      </a:r>
                    </a:p>
                    <a:p>
                      <a:pPr algn="ctr">
                        <a:spcAft>
                          <a:spcPts val="0"/>
                        </a:spcAft>
                      </a:pPr>
                      <a:r>
                        <a:rPr lang="it-IT" sz="1400" b="1" dirty="0">
                          <a:effectLst/>
                        </a:rPr>
                        <a:t>(mg/kg SS)</a:t>
                      </a:r>
                      <a:endParaRPr lang="it-IT" sz="1400" b="1" dirty="0">
                        <a:effectLst/>
                        <a:latin typeface="Times New Roman" panose="02020603050405020304" pitchFamily="18" charset="0"/>
                        <a:ea typeface="Arial Unicode MS"/>
                      </a:endParaRPr>
                    </a:p>
                  </a:txBody>
                  <a:tcPr marL="0" marR="0" marT="0" marB="0" anchor="ctr">
                    <a:solidFill>
                      <a:schemeClr val="tx2">
                        <a:lumMod val="40000"/>
                        <a:lumOff val="60000"/>
                      </a:schemeClr>
                    </a:solidFill>
                  </a:tcPr>
                </a:tc>
                <a:extLst>
                  <a:ext uri="{0D108BD9-81ED-4DB2-BD59-A6C34878D82A}">
                    <a16:rowId xmlns:a16="http://schemas.microsoft.com/office/drawing/2014/main" val="3166663226"/>
                  </a:ext>
                </a:extLst>
              </a:tr>
              <a:tr h="227713">
                <a:tc>
                  <a:txBody>
                    <a:bodyPr/>
                    <a:lstStyle/>
                    <a:p>
                      <a:pPr algn="ctr"/>
                      <a:r>
                        <a:rPr lang="it-IT" sz="1400">
                          <a:effectLst/>
                        </a:rPr>
                        <a:t>Cadmio</a:t>
                      </a:r>
                      <a:endParaRPr lang="it-IT" sz="14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r>
                        <a:rPr lang="it-IT" sz="1400">
                          <a:effectLst/>
                        </a:rPr>
                        <a:t>1.5</a:t>
                      </a:r>
                      <a:endParaRPr lang="it-IT" sz="1400" b="1">
                        <a:effectLst/>
                        <a:latin typeface="Verdana" panose="020B0604030504040204" pitchFamily="34" charset="0"/>
                        <a:ea typeface="Times New Roman" panose="02020603050405020304" pitchFamily="18" charset="0"/>
                        <a:cs typeface="Verdana" panose="020B0604030504040204" pitchFamily="34" charset="0"/>
                      </a:endParaRPr>
                    </a:p>
                  </a:txBody>
                  <a:tcPr marL="0" marR="0" marT="0" marB="0" anchor="ctr"/>
                </a:tc>
                <a:extLst>
                  <a:ext uri="{0D108BD9-81ED-4DB2-BD59-A6C34878D82A}">
                    <a16:rowId xmlns:a16="http://schemas.microsoft.com/office/drawing/2014/main" val="3757937142"/>
                  </a:ext>
                </a:extLst>
              </a:tr>
              <a:tr h="227713">
                <a:tc>
                  <a:txBody>
                    <a:bodyPr/>
                    <a:lstStyle/>
                    <a:p>
                      <a:pPr algn="ctr"/>
                      <a:r>
                        <a:rPr lang="it-IT" sz="1400" dirty="0">
                          <a:effectLst/>
                        </a:rPr>
                        <a:t>Cromo tot</a:t>
                      </a:r>
                      <a:endParaRPr lang="it-IT" sz="1400" dirty="0">
                        <a:effectLst/>
                        <a:latin typeface="Times New Roman" panose="02020603050405020304" pitchFamily="18" charset="0"/>
                        <a:ea typeface="Times New Roman" panose="02020603050405020304" pitchFamily="18" charset="0"/>
                      </a:endParaRPr>
                    </a:p>
                  </a:txBody>
                  <a:tcPr marL="0" marR="0" marT="0" marB="0" anchor="ctr">
                    <a:solidFill>
                      <a:schemeClr val="tx2">
                        <a:lumMod val="40000"/>
                        <a:lumOff val="60000"/>
                      </a:schemeClr>
                    </a:solidFill>
                  </a:tcPr>
                </a:tc>
                <a:tc>
                  <a:txBody>
                    <a:bodyPr/>
                    <a:lstStyle/>
                    <a:p>
                      <a:pPr algn="ctr"/>
                      <a:r>
                        <a:rPr lang="it-IT" sz="1400" dirty="0">
                          <a:effectLst/>
                        </a:rPr>
                        <a:t>150</a:t>
                      </a:r>
                      <a:endParaRPr lang="it-IT" sz="1400" b="1" dirty="0">
                        <a:effectLst/>
                        <a:latin typeface="Verdana" panose="020B0604030504040204" pitchFamily="34" charset="0"/>
                        <a:ea typeface="Times New Roman" panose="02020603050405020304" pitchFamily="18" charset="0"/>
                        <a:cs typeface="Verdana" panose="020B0604030504040204" pitchFamily="34" charset="0"/>
                      </a:endParaRPr>
                    </a:p>
                  </a:txBody>
                  <a:tcPr marL="0" marR="0" marT="0" marB="0" anchor="ctr">
                    <a:solidFill>
                      <a:schemeClr val="tx2">
                        <a:lumMod val="40000"/>
                        <a:lumOff val="60000"/>
                      </a:schemeClr>
                    </a:solidFill>
                  </a:tcPr>
                </a:tc>
                <a:extLst>
                  <a:ext uri="{0D108BD9-81ED-4DB2-BD59-A6C34878D82A}">
                    <a16:rowId xmlns:a16="http://schemas.microsoft.com/office/drawing/2014/main" val="3393489918"/>
                  </a:ext>
                </a:extLst>
              </a:tr>
              <a:tr h="227713">
                <a:tc>
                  <a:txBody>
                    <a:bodyPr/>
                    <a:lstStyle/>
                    <a:p>
                      <a:pPr algn="ctr"/>
                      <a:r>
                        <a:rPr lang="it-IT" sz="1400">
                          <a:effectLst/>
                        </a:rPr>
                        <a:t>Cr VI</a:t>
                      </a:r>
                      <a:endParaRPr lang="it-IT" sz="14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r>
                        <a:rPr lang="it-IT" sz="1400">
                          <a:effectLst/>
                        </a:rPr>
                        <a:t>2</a:t>
                      </a:r>
                      <a:endParaRPr lang="it-IT" sz="14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3394946921"/>
                  </a:ext>
                </a:extLst>
              </a:tr>
              <a:tr h="227713">
                <a:tc>
                  <a:txBody>
                    <a:bodyPr/>
                    <a:lstStyle/>
                    <a:p>
                      <a:pPr algn="ctr"/>
                      <a:r>
                        <a:rPr lang="it-IT" sz="1400" dirty="0">
                          <a:effectLst/>
                        </a:rPr>
                        <a:t>Mercurio</a:t>
                      </a:r>
                      <a:endParaRPr lang="it-IT" sz="1400" dirty="0">
                        <a:effectLst/>
                        <a:latin typeface="Times New Roman" panose="02020603050405020304" pitchFamily="18" charset="0"/>
                        <a:ea typeface="Times New Roman" panose="02020603050405020304" pitchFamily="18" charset="0"/>
                      </a:endParaRPr>
                    </a:p>
                  </a:txBody>
                  <a:tcPr marL="0" marR="0" marT="0" marB="0" anchor="ctr">
                    <a:solidFill>
                      <a:schemeClr val="tx2">
                        <a:lumMod val="40000"/>
                        <a:lumOff val="60000"/>
                      </a:schemeClr>
                    </a:solidFill>
                  </a:tcPr>
                </a:tc>
                <a:tc>
                  <a:txBody>
                    <a:bodyPr/>
                    <a:lstStyle/>
                    <a:p>
                      <a:pPr algn="ctr"/>
                      <a:r>
                        <a:rPr lang="it-IT" sz="1400" dirty="0">
                          <a:effectLst/>
                        </a:rPr>
                        <a:t>1</a:t>
                      </a:r>
                      <a:endParaRPr lang="it-IT" sz="1400" b="1" dirty="0">
                        <a:effectLst/>
                        <a:latin typeface="Verdana" panose="020B0604030504040204" pitchFamily="34" charset="0"/>
                        <a:ea typeface="Times New Roman" panose="02020603050405020304" pitchFamily="18" charset="0"/>
                        <a:cs typeface="Verdana" panose="020B0604030504040204" pitchFamily="34" charset="0"/>
                      </a:endParaRPr>
                    </a:p>
                  </a:txBody>
                  <a:tcPr marL="0" marR="0" marT="0" marB="0" anchor="ctr">
                    <a:solidFill>
                      <a:schemeClr val="tx2">
                        <a:lumMod val="40000"/>
                        <a:lumOff val="60000"/>
                      </a:schemeClr>
                    </a:solidFill>
                  </a:tcPr>
                </a:tc>
                <a:extLst>
                  <a:ext uri="{0D108BD9-81ED-4DB2-BD59-A6C34878D82A}">
                    <a16:rowId xmlns:a16="http://schemas.microsoft.com/office/drawing/2014/main" val="2098275891"/>
                  </a:ext>
                </a:extLst>
              </a:tr>
              <a:tr h="227713">
                <a:tc>
                  <a:txBody>
                    <a:bodyPr/>
                    <a:lstStyle/>
                    <a:p>
                      <a:pPr algn="ctr"/>
                      <a:r>
                        <a:rPr lang="it-IT" sz="1400">
                          <a:effectLst/>
                        </a:rPr>
                        <a:t>Nichel</a:t>
                      </a:r>
                      <a:endParaRPr lang="it-IT" sz="14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r>
                        <a:rPr lang="it-IT" sz="1400" dirty="0">
                          <a:effectLst/>
                        </a:rPr>
                        <a:t>75</a:t>
                      </a:r>
                      <a:endParaRPr lang="it-IT" sz="1400" b="1" dirty="0">
                        <a:effectLst/>
                        <a:latin typeface="Verdana" panose="020B0604030504040204" pitchFamily="34" charset="0"/>
                        <a:ea typeface="Times New Roman" panose="02020603050405020304" pitchFamily="18" charset="0"/>
                        <a:cs typeface="Verdana" panose="020B0604030504040204" pitchFamily="34" charset="0"/>
                      </a:endParaRPr>
                    </a:p>
                  </a:txBody>
                  <a:tcPr marL="0" marR="0" marT="0" marB="0" anchor="ctr"/>
                </a:tc>
                <a:extLst>
                  <a:ext uri="{0D108BD9-81ED-4DB2-BD59-A6C34878D82A}">
                    <a16:rowId xmlns:a16="http://schemas.microsoft.com/office/drawing/2014/main" val="3466237249"/>
                  </a:ext>
                </a:extLst>
              </a:tr>
              <a:tr h="227713">
                <a:tc>
                  <a:txBody>
                    <a:bodyPr/>
                    <a:lstStyle/>
                    <a:p>
                      <a:pPr algn="ctr"/>
                      <a:r>
                        <a:rPr lang="it-IT" sz="1400" dirty="0">
                          <a:effectLst/>
                        </a:rPr>
                        <a:t>Piombo</a:t>
                      </a:r>
                      <a:endParaRPr lang="it-IT" sz="1400" dirty="0">
                        <a:effectLst/>
                        <a:latin typeface="Times New Roman" panose="02020603050405020304" pitchFamily="18" charset="0"/>
                        <a:ea typeface="Times New Roman" panose="02020603050405020304" pitchFamily="18" charset="0"/>
                      </a:endParaRPr>
                    </a:p>
                  </a:txBody>
                  <a:tcPr marL="0" marR="0" marT="0" marB="0" anchor="ctr">
                    <a:solidFill>
                      <a:schemeClr val="tx2">
                        <a:lumMod val="40000"/>
                        <a:lumOff val="60000"/>
                      </a:schemeClr>
                    </a:solidFill>
                  </a:tcPr>
                </a:tc>
                <a:tc>
                  <a:txBody>
                    <a:bodyPr/>
                    <a:lstStyle/>
                    <a:p>
                      <a:pPr algn="ctr"/>
                      <a:r>
                        <a:rPr lang="it-IT" sz="1400" dirty="0">
                          <a:effectLst/>
                        </a:rPr>
                        <a:t>100</a:t>
                      </a:r>
                      <a:endParaRPr lang="it-IT" sz="1400" b="1" dirty="0">
                        <a:effectLst/>
                        <a:latin typeface="Verdana" panose="020B0604030504040204" pitchFamily="34" charset="0"/>
                        <a:ea typeface="Times New Roman" panose="02020603050405020304" pitchFamily="18" charset="0"/>
                        <a:cs typeface="Verdana" panose="020B0604030504040204" pitchFamily="34" charset="0"/>
                      </a:endParaRPr>
                    </a:p>
                  </a:txBody>
                  <a:tcPr marL="0" marR="0" marT="0" marB="0" anchor="ctr">
                    <a:solidFill>
                      <a:schemeClr val="tx2">
                        <a:lumMod val="40000"/>
                        <a:lumOff val="60000"/>
                      </a:schemeClr>
                    </a:solidFill>
                  </a:tcPr>
                </a:tc>
                <a:extLst>
                  <a:ext uri="{0D108BD9-81ED-4DB2-BD59-A6C34878D82A}">
                    <a16:rowId xmlns:a16="http://schemas.microsoft.com/office/drawing/2014/main" val="2886260408"/>
                  </a:ext>
                </a:extLst>
              </a:tr>
              <a:tr h="227713">
                <a:tc>
                  <a:txBody>
                    <a:bodyPr/>
                    <a:lstStyle/>
                    <a:p>
                      <a:pPr algn="ctr"/>
                      <a:r>
                        <a:rPr lang="it-IT" sz="1400">
                          <a:effectLst/>
                        </a:rPr>
                        <a:t>Rame</a:t>
                      </a:r>
                      <a:endParaRPr lang="it-IT" sz="14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r>
                        <a:rPr lang="it-IT" sz="1400" dirty="0">
                          <a:effectLst/>
                        </a:rPr>
                        <a:t>100</a:t>
                      </a:r>
                      <a:endParaRPr lang="it-IT" sz="1400" b="1" dirty="0">
                        <a:effectLst/>
                        <a:latin typeface="Verdana" panose="020B0604030504040204" pitchFamily="34" charset="0"/>
                        <a:ea typeface="Times New Roman" panose="02020603050405020304" pitchFamily="18" charset="0"/>
                        <a:cs typeface="Verdana" panose="020B0604030504040204" pitchFamily="34" charset="0"/>
                      </a:endParaRPr>
                    </a:p>
                  </a:txBody>
                  <a:tcPr marL="0" marR="0" marT="0" marB="0" anchor="ctr"/>
                </a:tc>
                <a:extLst>
                  <a:ext uri="{0D108BD9-81ED-4DB2-BD59-A6C34878D82A}">
                    <a16:rowId xmlns:a16="http://schemas.microsoft.com/office/drawing/2014/main" val="3158671925"/>
                  </a:ext>
                </a:extLst>
              </a:tr>
              <a:tr h="227713">
                <a:tc>
                  <a:txBody>
                    <a:bodyPr/>
                    <a:lstStyle/>
                    <a:p>
                      <a:pPr algn="ctr"/>
                      <a:r>
                        <a:rPr lang="it-IT" sz="1400" dirty="0">
                          <a:effectLst/>
                        </a:rPr>
                        <a:t>Zinco</a:t>
                      </a:r>
                      <a:endParaRPr lang="it-IT" sz="1400" dirty="0">
                        <a:effectLst/>
                        <a:latin typeface="Times New Roman" panose="02020603050405020304" pitchFamily="18" charset="0"/>
                        <a:ea typeface="Times New Roman" panose="02020603050405020304" pitchFamily="18" charset="0"/>
                      </a:endParaRPr>
                    </a:p>
                  </a:txBody>
                  <a:tcPr marL="0" marR="0" marT="0" marB="0" anchor="ctr">
                    <a:solidFill>
                      <a:schemeClr val="tx2">
                        <a:lumMod val="40000"/>
                        <a:lumOff val="60000"/>
                      </a:schemeClr>
                    </a:solidFill>
                  </a:tcPr>
                </a:tc>
                <a:tc>
                  <a:txBody>
                    <a:bodyPr/>
                    <a:lstStyle/>
                    <a:p>
                      <a:pPr algn="ctr"/>
                      <a:r>
                        <a:rPr lang="it-IT" sz="1400" dirty="0">
                          <a:effectLst/>
                        </a:rPr>
                        <a:t>150</a:t>
                      </a:r>
                      <a:endParaRPr lang="it-IT" sz="1400" b="1" dirty="0">
                        <a:effectLst/>
                        <a:latin typeface="Verdana" panose="020B0604030504040204" pitchFamily="34" charset="0"/>
                        <a:ea typeface="Times New Roman" panose="02020603050405020304" pitchFamily="18" charset="0"/>
                        <a:cs typeface="Verdana" panose="020B0604030504040204" pitchFamily="34" charset="0"/>
                      </a:endParaRPr>
                    </a:p>
                  </a:txBody>
                  <a:tcPr marL="0" marR="0" marT="0" marB="0" anchor="ctr">
                    <a:solidFill>
                      <a:schemeClr val="tx2">
                        <a:lumMod val="40000"/>
                        <a:lumOff val="60000"/>
                      </a:schemeClr>
                    </a:solidFill>
                  </a:tcPr>
                </a:tc>
                <a:extLst>
                  <a:ext uri="{0D108BD9-81ED-4DB2-BD59-A6C34878D82A}">
                    <a16:rowId xmlns:a16="http://schemas.microsoft.com/office/drawing/2014/main" val="1962485333"/>
                  </a:ext>
                </a:extLst>
              </a:tr>
              <a:tr h="227713">
                <a:tc>
                  <a:txBody>
                    <a:bodyPr/>
                    <a:lstStyle/>
                    <a:p>
                      <a:pPr algn="ctr"/>
                      <a:r>
                        <a:rPr lang="it-IT" sz="1400">
                          <a:effectLst/>
                        </a:rPr>
                        <a:t>Selenio</a:t>
                      </a:r>
                      <a:endParaRPr lang="it-IT" sz="14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r>
                        <a:rPr lang="it-IT" sz="1400">
                          <a:effectLst/>
                        </a:rPr>
                        <a:t>3</a:t>
                      </a:r>
                      <a:endParaRPr lang="it-IT" sz="14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3135080767"/>
                  </a:ext>
                </a:extLst>
              </a:tr>
              <a:tr h="227713">
                <a:tc>
                  <a:txBody>
                    <a:bodyPr/>
                    <a:lstStyle/>
                    <a:p>
                      <a:pPr algn="ctr"/>
                      <a:r>
                        <a:rPr lang="it-IT" sz="1400" dirty="0">
                          <a:effectLst/>
                        </a:rPr>
                        <a:t>Arsenico</a:t>
                      </a:r>
                      <a:endParaRPr lang="it-IT" sz="1400" dirty="0">
                        <a:effectLst/>
                        <a:latin typeface="Times New Roman" panose="02020603050405020304" pitchFamily="18" charset="0"/>
                        <a:ea typeface="Times New Roman" panose="02020603050405020304" pitchFamily="18" charset="0"/>
                      </a:endParaRPr>
                    </a:p>
                  </a:txBody>
                  <a:tcPr marL="0" marR="0" marT="0" marB="0" anchor="ctr">
                    <a:solidFill>
                      <a:schemeClr val="tx2">
                        <a:lumMod val="40000"/>
                        <a:lumOff val="60000"/>
                      </a:schemeClr>
                    </a:solidFill>
                  </a:tcPr>
                </a:tc>
                <a:tc>
                  <a:txBody>
                    <a:bodyPr/>
                    <a:lstStyle/>
                    <a:p>
                      <a:pPr algn="ctr"/>
                      <a:r>
                        <a:rPr lang="it-IT" sz="1400" dirty="0">
                          <a:effectLst/>
                        </a:rPr>
                        <a:t>30</a:t>
                      </a:r>
                      <a:endParaRPr lang="it-IT" sz="1400" dirty="0">
                        <a:effectLst/>
                        <a:latin typeface="Times New Roman" panose="02020603050405020304" pitchFamily="18" charset="0"/>
                        <a:ea typeface="Times New Roman" panose="02020603050405020304" pitchFamily="18" charset="0"/>
                      </a:endParaRPr>
                    </a:p>
                  </a:txBody>
                  <a:tcPr marL="0" marR="0" marT="0" marB="0" anchor="ctr">
                    <a:solidFill>
                      <a:schemeClr val="tx2">
                        <a:lumMod val="40000"/>
                        <a:lumOff val="60000"/>
                      </a:schemeClr>
                    </a:solidFill>
                  </a:tcPr>
                </a:tc>
                <a:extLst>
                  <a:ext uri="{0D108BD9-81ED-4DB2-BD59-A6C34878D82A}">
                    <a16:rowId xmlns:a16="http://schemas.microsoft.com/office/drawing/2014/main" val="4089164712"/>
                  </a:ext>
                </a:extLst>
              </a:tr>
              <a:tr h="227713">
                <a:tc>
                  <a:txBody>
                    <a:bodyPr/>
                    <a:lstStyle/>
                    <a:p>
                      <a:pPr algn="ctr"/>
                      <a:r>
                        <a:rPr lang="it-IT" sz="1400">
                          <a:effectLst/>
                        </a:rPr>
                        <a:t>Berillio</a:t>
                      </a:r>
                      <a:endParaRPr lang="it-IT" sz="1400">
                        <a:effectLst/>
                        <a:latin typeface="Times New Roman" panose="02020603050405020304" pitchFamily="18" charset="0"/>
                        <a:ea typeface="Times New Roman" panose="02020603050405020304" pitchFamily="18" charset="0"/>
                      </a:endParaRPr>
                    </a:p>
                  </a:txBody>
                  <a:tcPr marL="0" marR="0" marT="0" marB="0" anchor="ctr"/>
                </a:tc>
                <a:tc>
                  <a:txBody>
                    <a:bodyPr/>
                    <a:lstStyle/>
                    <a:p>
                      <a:pPr algn="ctr"/>
                      <a:r>
                        <a:rPr lang="it-IT" sz="1400">
                          <a:effectLst/>
                        </a:rPr>
                        <a:t>7</a:t>
                      </a:r>
                      <a:endParaRPr lang="it-IT" sz="14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201058487"/>
                  </a:ext>
                </a:extLst>
              </a:tr>
              <a:tr h="227713">
                <a:tc>
                  <a:txBody>
                    <a:bodyPr/>
                    <a:lstStyle/>
                    <a:p>
                      <a:pPr algn="ctr"/>
                      <a:r>
                        <a:rPr lang="it-IT" sz="1400" dirty="0">
                          <a:effectLst/>
                        </a:rPr>
                        <a:t>Tallio</a:t>
                      </a:r>
                      <a:endParaRPr lang="it-IT" sz="1400" dirty="0">
                        <a:effectLst/>
                        <a:latin typeface="Times New Roman" panose="02020603050405020304" pitchFamily="18" charset="0"/>
                        <a:ea typeface="Times New Roman" panose="02020603050405020304" pitchFamily="18" charset="0"/>
                      </a:endParaRPr>
                    </a:p>
                  </a:txBody>
                  <a:tcPr marL="0" marR="0" marT="0" marB="0" anchor="ctr">
                    <a:solidFill>
                      <a:schemeClr val="tx2">
                        <a:lumMod val="40000"/>
                        <a:lumOff val="60000"/>
                      </a:schemeClr>
                    </a:solidFill>
                  </a:tcPr>
                </a:tc>
                <a:tc>
                  <a:txBody>
                    <a:bodyPr/>
                    <a:lstStyle/>
                    <a:p>
                      <a:pPr algn="ctr"/>
                      <a:r>
                        <a:rPr lang="it-IT" sz="1400" dirty="0">
                          <a:effectLst/>
                        </a:rPr>
                        <a:t>1</a:t>
                      </a:r>
                      <a:endParaRPr lang="it-IT" sz="1400" dirty="0">
                        <a:effectLst/>
                        <a:latin typeface="Times New Roman" panose="02020603050405020304" pitchFamily="18" charset="0"/>
                        <a:ea typeface="Times New Roman" panose="02020603050405020304" pitchFamily="18" charset="0"/>
                      </a:endParaRPr>
                    </a:p>
                  </a:txBody>
                  <a:tcPr marL="0" marR="0" marT="0" marB="0" anchor="ctr">
                    <a:solidFill>
                      <a:schemeClr val="tx2">
                        <a:lumMod val="40000"/>
                        <a:lumOff val="60000"/>
                      </a:schemeClr>
                    </a:solidFill>
                  </a:tcPr>
                </a:tc>
                <a:extLst>
                  <a:ext uri="{0D108BD9-81ED-4DB2-BD59-A6C34878D82A}">
                    <a16:rowId xmlns:a16="http://schemas.microsoft.com/office/drawing/2014/main" val="4036841996"/>
                  </a:ext>
                </a:extLst>
              </a:tr>
            </a:tbl>
          </a:graphicData>
        </a:graphic>
      </p:graphicFrame>
    </p:spTree>
    <p:extLst>
      <p:ext uri="{BB962C8B-B14F-4D97-AF65-F5344CB8AC3E}">
        <p14:creationId xmlns:p14="http://schemas.microsoft.com/office/powerpoint/2010/main" val="26408121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normAutofit fontScale="90000"/>
          </a:bodyPr>
          <a:lstStyle/>
          <a:p>
            <a:pPr algn="ctr"/>
            <a:br>
              <a:rPr lang="it-IT" dirty="0"/>
            </a:br>
            <a:br>
              <a:rPr lang="it-IT" dirty="0"/>
            </a:br>
            <a:br>
              <a:rPr lang="it-IT" dirty="0"/>
            </a:br>
            <a:br>
              <a:rPr lang="it-IT" dirty="0"/>
            </a:br>
            <a:r>
              <a:rPr lang="it-IT" sz="3100" dirty="0"/>
              <a:t>Grazie per l’attenzione!</a:t>
            </a:r>
          </a:p>
        </p:txBody>
      </p:sp>
      <p:sp>
        <p:nvSpPr>
          <p:cNvPr id="3" name="Sottotitolo 2"/>
          <p:cNvSpPr>
            <a:spLocks noGrp="1"/>
          </p:cNvSpPr>
          <p:nvPr>
            <p:ph type="subTitle" idx="1"/>
          </p:nvPr>
        </p:nvSpPr>
        <p:spPr>
          <a:xfrm>
            <a:off x="685800" y="1038604"/>
            <a:ext cx="7772400" cy="3816311"/>
          </a:xfrm>
        </p:spPr>
        <p:txBody>
          <a:bodyPr/>
          <a:lstStyle/>
          <a:p>
            <a:pPr lvl="0"/>
            <a:endParaRPr lang="it-IT" dirty="0"/>
          </a:p>
          <a:p>
            <a:pPr lvl="0"/>
            <a:endParaRPr lang="it-IT" dirty="0"/>
          </a:p>
          <a:p>
            <a:pPr lvl="0"/>
            <a:endParaRPr lang="it-IT" dirty="0"/>
          </a:p>
          <a:p>
            <a:pPr lvl="0" algn="ctr"/>
            <a:endParaRPr lang="it-IT" b="1" dirty="0"/>
          </a:p>
          <a:p>
            <a:pPr lvl="0" algn="ctr"/>
            <a:r>
              <a:rPr lang="it-IT" sz="2000" b="1" dirty="0"/>
              <a:t>Giorgio Gallina</a:t>
            </a:r>
          </a:p>
          <a:p>
            <a:pPr lvl="0" algn="ctr"/>
            <a:r>
              <a:rPr lang="it-IT" sz="2000" dirty="0"/>
              <a:t>giorgio_gallina@regione.lombardia.it</a:t>
            </a:r>
          </a:p>
          <a:p>
            <a:pPr lvl="0"/>
            <a:endParaRPr lang="it-IT" dirty="0"/>
          </a:p>
          <a:p>
            <a:pPr lvl="0"/>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Tree>
    <p:extLst>
      <p:ext uri="{BB962C8B-B14F-4D97-AF65-F5344CB8AC3E}">
        <p14:creationId xmlns:p14="http://schemas.microsoft.com/office/powerpoint/2010/main" val="2403336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76EB42-41AE-444A-AE28-AD7455DD7939}"/>
              </a:ext>
            </a:extLst>
          </p:cNvPr>
          <p:cNvSpPr>
            <a:spLocks noGrp="1"/>
          </p:cNvSpPr>
          <p:nvPr>
            <p:ph type="ctrTitle"/>
          </p:nvPr>
        </p:nvSpPr>
        <p:spPr>
          <a:xfrm>
            <a:off x="685799" y="285524"/>
            <a:ext cx="7772400" cy="753080"/>
          </a:xfrm>
        </p:spPr>
        <p:txBody>
          <a:bodyPr>
            <a:normAutofit/>
          </a:bodyPr>
          <a:lstStyle/>
          <a:p>
            <a:r>
              <a:rPr lang="it-IT" dirty="0"/>
              <a:t>Produzione fanghi a seconda dell’origine</a:t>
            </a:r>
          </a:p>
        </p:txBody>
      </p:sp>
      <p:pic>
        <p:nvPicPr>
          <p:cNvPr id="4" name="Immagine 3">
            <a:extLst>
              <a:ext uri="{FF2B5EF4-FFF2-40B4-BE49-F238E27FC236}">
                <a16:creationId xmlns:a16="http://schemas.microsoft.com/office/drawing/2014/main" id="{1BF2EB3B-FBF0-4921-8C98-F84BCFAC0F93}"/>
              </a:ext>
            </a:extLst>
          </p:cNvPr>
          <p:cNvPicPr>
            <a:picLocks noChangeAspect="1"/>
          </p:cNvPicPr>
          <p:nvPr/>
        </p:nvPicPr>
        <p:blipFill>
          <a:blip r:embed="rId2"/>
          <a:stretch>
            <a:fillRect/>
          </a:stretch>
        </p:blipFill>
        <p:spPr>
          <a:xfrm>
            <a:off x="186431" y="847662"/>
            <a:ext cx="8362765" cy="5848668"/>
          </a:xfrm>
          <a:prstGeom prst="rect">
            <a:avLst/>
          </a:prstGeom>
        </p:spPr>
      </p:pic>
      <p:sp>
        <p:nvSpPr>
          <p:cNvPr id="3" name="CasellaDiTesto 2">
            <a:extLst>
              <a:ext uri="{FF2B5EF4-FFF2-40B4-BE49-F238E27FC236}">
                <a16:creationId xmlns:a16="http://schemas.microsoft.com/office/drawing/2014/main" id="{230FEEB2-E4CA-472E-9747-C9E02F6EFCBE}"/>
              </a:ext>
            </a:extLst>
          </p:cNvPr>
          <p:cNvSpPr txBox="1"/>
          <p:nvPr/>
        </p:nvSpPr>
        <p:spPr>
          <a:xfrm>
            <a:off x="6383045" y="5246703"/>
            <a:ext cx="870011" cy="369332"/>
          </a:xfrm>
          <a:prstGeom prst="rect">
            <a:avLst/>
          </a:prstGeom>
          <a:noFill/>
        </p:spPr>
        <p:txBody>
          <a:bodyPr wrap="square" rtlCol="0">
            <a:spAutoFit/>
          </a:bodyPr>
          <a:lstStyle/>
          <a:p>
            <a:r>
              <a:rPr lang="it-IT" dirty="0"/>
              <a:t>2017</a:t>
            </a:r>
          </a:p>
        </p:txBody>
      </p:sp>
    </p:spTree>
    <p:extLst>
      <p:ext uri="{BB962C8B-B14F-4D97-AF65-F5344CB8AC3E}">
        <p14:creationId xmlns:p14="http://schemas.microsoft.com/office/powerpoint/2010/main" val="3165699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E1F1EB-4480-4D27-9819-D3A037E4E710}"/>
              </a:ext>
            </a:extLst>
          </p:cNvPr>
          <p:cNvSpPr>
            <a:spLocks noGrp="1"/>
          </p:cNvSpPr>
          <p:nvPr>
            <p:ph type="ctrTitle"/>
          </p:nvPr>
        </p:nvSpPr>
        <p:spPr>
          <a:xfrm>
            <a:off x="685800" y="475180"/>
            <a:ext cx="7772400" cy="753080"/>
          </a:xfrm>
        </p:spPr>
        <p:txBody>
          <a:bodyPr>
            <a:normAutofit fontScale="90000"/>
          </a:bodyPr>
          <a:lstStyle/>
          <a:p>
            <a:pPr algn="ctr"/>
            <a:r>
              <a:rPr lang="it-IT" dirty="0"/>
              <a:t>Trattamenti a cui sono sottoposti i fanghi prodotti in Lombardia</a:t>
            </a:r>
          </a:p>
        </p:txBody>
      </p:sp>
      <p:pic>
        <p:nvPicPr>
          <p:cNvPr id="4" name="Immagine 3">
            <a:extLst>
              <a:ext uri="{FF2B5EF4-FFF2-40B4-BE49-F238E27FC236}">
                <a16:creationId xmlns:a16="http://schemas.microsoft.com/office/drawing/2014/main" id="{4AC21D75-0124-4345-A711-A73C3D509008}"/>
              </a:ext>
            </a:extLst>
          </p:cNvPr>
          <p:cNvPicPr>
            <a:picLocks noChangeAspect="1"/>
          </p:cNvPicPr>
          <p:nvPr/>
        </p:nvPicPr>
        <p:blipFill>
          <a:blip r:embed="rId2"/>
          <a:stretch>
            <a:fillRect/>
          </a:stretch>
        </p:blipFill>
        <p:spPr>
          <a:xfrm>
            <a:off x="2212643" y="1549476"/>
            <a:ext cx="4718713" cy="3792041"/>
          </a:xfrm>
          <a:prstGeom prst="rect">
            <a:avLst/>
          </a:prstGeom>
        </p:spPr>
      </p:pic>
      <p:sp>
        <p:nvSpPr>
          <p:cNvPr id="6" name="CasellaDiTesto 5">
            <a:extLst>
              <a:ext uri="{FF2B5EF4-FFF2-40B4-BE49-F238E27FC236}">
                <a16:creationId xmlns:a16="http://schemas.microsoft.com/office/drawing/2014/main" id="{E5368721-63E8-44C8-8FFE-0447FB4A07C9}"/>
              </a:ext>
            </a:extLst>
          </p:cNvPr>
          <p:cNvSpPr txBox="1"/>
          <p:nvPr/>
        </p:nvSpPr>
        <p:spPr>
          <a:xfrm>
            <a:off x="3714160" y="1556764"/>
            <a:ext cx="1706252" cy="646331"/>
          </a:xfrm>
          <a:prstGeom prst="rect">
            <a:avLst/>
          </a:prstGeom>
          <a:noFill/>
        </p:spPr>
        <p:txBody>
          <a:bodyPr wrap="square" rtlCol="0">
            <a:spAutoFit/>
          </a:bodyPr>
          <a:lstStyle/>
          <a:p>
            <a:r>
              <a:rPr lang="it-IT" sz="1200" dirty="0"/>
              <a:t>(Trattamenti chimico-fisico in depuratori) 21,2%</a:t>
            </a:r>
          </a:p>
        </p:txBody>
      </p:sp>
      <p:sp>
        <p:nvSpPr>
          <p:cNvPr id="7" name="CasellaDiTesto 6">
            <a:extLst>
              <a:ext uri="{FF2B5EF4-FFF2-40B4-BE49-F238E27FC236}">
                <a16:creationId xmlns:a16="http://schemas.microsoft.com/office/drawing/2014/main" id="{05D6D312-6110-4469-88C8-1EFC8268DE0D}"/>
              </a:ext>
            </a:extLst>
          </p:cNvPr>
          <p:cNvSpPr txBox="1"/>
          <p:nvPr/>
        </p:nvSpPr>
        <p:spPr>
          <a:xfrm>
            <a:off x="2488675" y="2921427"/>
            <a:ext cx="772998" cy="276999"/>
          </a:xfrm>
          <a:prstGeom prst="rect">
            <a:avLst/>
          </a:prstGeom>
          <a:noFill/>
        </p:spPr>
        <p:txBody>
          <a:bodyPr wrap="square" rtlCol="0">
            <a:spAutoFit/>
          </a:bodyPr>
          <a:lstStyle/>
          <a:p>
            <a:r>
              <a:rPr lang="it-IT" sz="1200" dirty="0"/>
              <a:t>9,6%</a:t>
            </a:r>
          </a:p>
        </p:txBody>
      </p:sp>
      <p:sp>
        <p:nvSpPr>
          <p:cNvPr id="8" name="CasellaDiTesto 7">
            <a:extLst>
              <a:ext uri="{FF2B5EF4-FFF2-40B4-BE49-F238E27FC236}">
                <a16:creationId xmlns:a16="http://schemas.microsoft.com/office/drawing/2014/main" id="{D589282D-BBCD-4084-AC6A-DD606835C809}"/>
              </a:ext>
            </a:extLst>
          </p:cNvPr>
          <p:cNvSpPr txBox="1"/>
          <p:nvPr/>
        </p:nvSpPr>
        <p:spPr>
          <a:xfrm>
            <a:off x="2488675" y="5135034"/>
            <a:ext cx="2450970" cy="646331"/>
          </a:xfrm>
          <a:prstGeom prst="rect">
            <a:avLst/>
          </a:prstGeom>
          <a:noFill/>
        </p:spPr>
        <p:txBody>
          <a:bodyPr wrap="square" rtlCol="0">
            <a:spAutoFit/>
          </a:bodyPr>
          <a:lstStyle/>
          <a:p>
            <a:r>
              <a:rPr lang="it-IT" sz="1200" dirty="0"/>
              <a:t>(ovvero in agricoltura come fanghi, gessi o compost da fanghi) 40,4%</a:t>
            </a:r>
          </a:p>
        </p:txBody>
      </p:sp>
      <p:sp>
        <p:nvSpPr>
          <p:cNvPr id="9" name="CasellaDiTesto 8">
            <a:extLst>
              <a:ext uri="{FF2B5EF4-FFF2-40B4-BE49-F238E27FC236}">
                <a16:creationId xmlns:a16="http://schemas.microsoft.com/office/drawing/2014/main" id="{15571877-73C3-4963-979C-19595251F621}"/>
              </a:ext>
            </a:extLst>
          </p:cNvPr>
          <p:cNvSpPr txBox="1"/>
          <p:nvPr/>
        </p:nvSpPr>
        <p:spPr>
          <a:xfrm>
            <a:off x="6232687" y="4858035"/>
            <a:ext cx="772998" cy="276999"/>
          </a:xfrm>
          <a:prstGeom prst="rect">
            <a:avLst/>
          </a:prstGeom>
          <a:noFill/>
        </p:spPr>
        <p:txBody>
          <a:bodyPr wrap="square" rtlCol="0">
            <a:spAutoFit/>
          </a:bodyPr>
          <a:lstStyle/>
          <a:p>
            <a:r>
              <a:rPr lang="it-IT" sz="1200" dirty="0"/>
              <a:t>1,2%</a:t>
            </a:r>
          </a:p>
        </p:txBody>
      </p:sp>
      <p:sp>
        <p:nvSpPr>
          <p:cNvPr id="10" name="CasellaDiTesto 9">
            <a:extLst>
              <a:ext uri="{FF2B5EF4-FFF2-40B4-BE49-F238E27FC236}">
                <a16:creationId xmlns:a16="http://schemas.microsoft.com/office/drawing/2014/main" id="{41D42C92-ED9C-4454-90C8-F57F21FD7FBC}"/>
              </a:ext>
            </a:extLst>
          </p:cNvPr>
          <p:cNvSpPr txBox="1"/>
          <p:nvPr/>
        </p:nvSpPr>
        <p:spPr>
          <a:xfrm>
            <a:off x="6820889" y="3290500"/>
            <a:ext cx="1814064" cy="461665"/>
          </a:xfrm>
          <a:prstGeom prst="rect">
            <a:avLst/>
          </a:prstGeom>
          <a:noFill/>
        </p:spPr>
        <p:txBody>
          <a:bodyPr wrap="square" rtlCol="0">
            <a:spAutoFit/>
          </a:bodyPr>
          <a:lstStyle/>
          <a:p>
            <a:r>
              <a:rPr lang="it-IT" sz="1200" dirty="0"/>
              <a:t>(Digestione anaerobica + compostaggio) 18,3%</a:t>
            </a:r>
          </a:p>
        </p:txBody>
      </p:sp>
      <p:sp>
        <p:nvSpPr>
          <p:cNvPr id="11" name="CasellaDiTesto 10">
            <a:extLst>
              <a:ext uri="{FF2B5EF4-FFF2-40B4-BE49-F238E27FC236}">
                <a16:creationId xmlns:a16="http://schemas.microsoft.com/office/drawing/2014/main" id="{48775A4A-3AA1-4F2C-97E4-240DA1E935DD}"/>
              </a:ext>
            </a:extLst>
          </p:cNvPr>
          <p:cNvSpPr txBox="1"/>
          <p:nvPr/>
        </p:nvSpPr>
        <p:spPr>
          <a:xfrm>
            <a:off x="6434390" y="2315745"/>
            <a:ext cx="772998" cy="276999"/>
          </a:xfrm>
          <a:prstGeom prst="rect">
            <a:avLst/>
          </a:prstGeom>
          <a:noFill/>
        </p:spPr>
        <p:txBody>
          <a:bodyPr wrap="square" rtlCol="0">
            <a:spAutoFit/>
          </a:bodyPr>
          <a:lstStyle/>
          <a:p>
            <a:r>
              <a:rPr lang="it-IT" sz="1200" dirty="0"/>
              <a:t>7,2%</a:t>
            </a:r>
          </a:p>
        </p:txBody>
      </p:sp>
      <p:sp>
        <p:nvSpPr>
          <p:cNvPr id="12" name="CasellaDiTesto 11">
            <a:extLst>
              <a:ext uri="{FF2B5EF4-FFF2-40B4-BE49-F238E27FC236}">
                <a16:creationId xmlns:a16="http://schemas.microsoft.com/office/drawing/2014/main" id="{D56B47AD-3041-4C17-A3AB-A576B5A57001}"/>
              </a:ext>
            </a:extLst>
          </p:cNvPr>
          <p:cNvSpPr txBox="1"/>
          <p:nvPr/>
        </p:nvSpPr>
        <p:spPr>
          <a:xfrm>
            <a:off x="2709611" y="2329645"/>
            <a:ext cx="772998" cy="276999"/>
          </a:xfrm>
          <a:prstGeom prst="rect">
            <a:avLst/>
          </a:prstGeom>
          <a:noFill/>
        </p:spPr>
        <p:txBody>
          <a:bodyPr wrap="square" rtlCol="0">
            <a:spAutoFit/>
          </a:bodyPr>
          <a:lstStyle/>
          <a:p>
            <a:r>
              <a:rPr lang="it-IT" sz="1200" dirty="0"/>
              <a:t>2,1%</a:t>
            </a:r>
          </a:p>
        </p:txBody>
      </p:sp>
      <p:sp>
        <p:nvSpPr>
          <p:cNvPr id="13" name="CasellaDiTesto 12">
            <a:extLst>
              <a:ext uri="{FF2B5EF4-FFF2-40B4-BE49-F238E27FC236}">
                <a16:creationId xmlns:a16="http://schemas.microsoft.com/office/drawing/2014/main" id="{47797F68-CDFE-4859-A8BF-F039694CCBB4}"/>
              </a:ext>
            </a:extLst>
          </p:cNvPr>
          <p:cNvSpPr txBox="1"/>
          <p:nvPr/>
        </p:nvSpPr>
        <p:spPr>
          <a:xfrm>
            <a:off x="6434390" y="5531971"/>
            <a:ext cx="870011" cy="369332"/>
          </a:xfrm>
          <a:prstGeom prst="rect">
            <a:avLst/>
          </a:prstGeom>
          <a:noFill/>
        </p:spPr>
        <p:txBody>
          <a:bodyPr wrap="square" rtlCol="0">
            <a:spAutoFit/>
          </a:bodyPr>
          <a:lstStyle/>
          <a:p>
            <a:r>
              <a:rPr lang="it-IT" dirty="0"/>
              <a:t>2017</a:t>
            </a:r>
          </a:p>
        </p:txBody>
      </p:sp>
    </p:spTree>
    <p:extLst>
      <p:ext uri="{BB962C8B-B14F-4D97-AF65-F5344CB8AC3E}">
        <p14:creationId xmlns:p14="http://schemas.microsoft.com/office/powerpoint/2010/main" val="2043351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468FDBE-F8D8-4FDE-90D3-0FE7E6B8A6DF}"/>
              </a:ext>
            </a:extLst>
          </p:cNvPr>
          <p:cNvSpPr>
            <a:spLocks noGrp="1"/>
          </p:cNvSpPr>
          <p:nvPr>
            <p:ph type="ctrTitle"/>
          </p:nvPr>
        </p:nvSpPr>
        <p:spPr>
          <a:xfrm>
            <a:off x="780067" y="138339"/>
            <a:ext cx="7772400" cy="753080"/>
          </a:xfrm>
        </p:spPr>
        <p:txBody>
          <a:bodyPr>
            <a:normAutofit fontScale="90000"/>
          </a:bodyPr>
          <a:lstStyle/>
          <a:p>
            <a:pPr algn="ctr"/>
            <a:r>
              <a:rPr lang="it-IT" dirty="0"/>
              <a:t>Provenienza fanghi trattati negli impianti lombardi per l’agricoltura</a:t>
            </a:r>
          </a:p>
        </p:txBody>
      </p:sp>
      <p:sp>
        <p:nvSpPr>
          <p:cNvPr id="3" name="Sottotitolo 2">
            <a:extLst>
              <a:ext uri="{FF2B5EF4-FFF2-40B4-BE49-F238E27FC236}">
                <a16:creationId xmlns:a16="http://schemas.microsoft.com/office/drawing/2014/main" id="{8A7B0153-4E84-4C7C-9F0E-A2D86AEFC6DC}"/>
              </a:ext>
            </a:extLst>
          </p:cNvPr>
          <p:cNvSpPr>
            <a:spLocks noGrp="1"/>
          </p:cNvSpPr>
          <p:nvPr>
            <p:ph type="subTitle" idx="1"/>
          </p:nvPr>
        </p:nvSpPr>
        <p:spPr/>
        <p:txBody>
          <a:bodyPr/>
          <a:lstStyle/>
          <a:p>
            <a:endParaRPr lang="it-IT" dirty="0"/>
          </a:p>
        </p:txBody>
      </p:sp>
      <p:pic>
        <p:nvPicPr>
          <p:cNvPr id="4" name="Immagine 3">
            <a:extLst>
              <a:ext uri="{FF2B5EF4-FFF2-40B4-BE49-F238E27FC236}">
                <a16:creationId xmlns:a16="http://schemas.microsoft.com/office/drawing/2014/main" id="{284F0DA7-A903-4C9B-B259-3F5A3DE3F499}"/>
              </a:ext>
            </a:extLst>
          </p:cNvPr>
          <p:cNvPicPr>
            <a:picLocks noChangeAspect="1"/>
          </p:cNvPicPr>
          <p:nvPr/>
        </p:nvPicPr>
        <p:blipFill>
          <a:blip r:embed="rId2"/>
          <a:stretch>
            <a:fillRect/>
          </a:stretch>
        </p:blipFill>
        <p:spPr>
          <a:xfrm>
            <a:off x="106532" y="1099894"/>
            <a:ext cx="8635155" cy="5341520"/>
          </a:xfrm>
          <a:prstGeom prst="rect">
            <a:avLst/>
          </a:prstGeom>
        </p:spPr>
      </p:pic>
      <p:cxnSp>
        <p:nvCxnSpPr>
          <p:cNvPr id="9" name="Connettore 2 8">
            <a:extLst>
              <a:ext uri="{FF2B5EF4-FFF2-40B4-BE49-F238E27FC236}">
                <a16:creationId xmlns:a16="http://schemas.microsoft.com/office/drawing/2014/main" id="{3A1A37D3-D0E7-484D-97AD-84D012B44996}"/>
              </a:ext>
            </a:extLst>
          </p:cNvPr>
          <p:cNvCxnSpPr/>
          <p:nvPr/>
        </p:nvCxnSpPr>
        <p:spPr>
          <a:xfrm flipH="1" flipV="1">
            <a:off x="1300899" y="1753386"/>
            <a:ext cx="301658" cy="6881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CasellaDiTesto 9">
            <a:extLst>
              <a:ext uri="{FF2B5EF4-FFF2-40B4-BE49-F238E27FC236}">
                <a16:creationId xmlns:a16="http://schemas.microsoft.com/office/drawing/2014/main" id="{1DCD13E4-4D76-4125-AA3D-0B1302D443C2}"/>
              </a:ext>
            </a:extLst>
          </p:cNvPr>
          <p:cNvSpPr txBox="1"/>
          <p:nvPr/>
        </p:nvSpPr>
        <p:spPr>
          <a:xfrm>
            <a:off x="552314" y="1182264"/>
            <a:ext cx="1470582" cy="646331"/>
          </a:xfrm>
          <a:prstGeom prst="rect">
            <a:avLst/>
          </a:prstGeom>
          <a:noFill/>
        </p:spPr>
        <p:txBody>
          <a:bodyPr wrap="square" rtlCol="0">
            <a:spAutoFit/>
          </a:bodyPr>
          <a:lstStyle/>
          <a:p>
            <a:r>
              <a:rPr lang="it-IT" dirty="0"/>
              <a:t>Circa 40% Lombardia</a:t>
            </a:r>
          </a:p>
        </p:txBody>
      </p:sp>
      <p:cxnSp>
        <p:nvCxnSpPr>
          <p:cNvPr id="12" name="Connettore 2 11">
            <a:extLst>
              <a:ext uri="{FF2B5EF4-FFF2-40B4-BE49-F238E27FC236}">
                <a16:creationId xmlns:a16="http://schemas.microsoft.com/office/drawing/2014/main" id="{17764A1B-7730-4DF3-BED8-52FEE00956C9}"/>
              </a:ext>
            </a:extLst>
          </p:cNvPr>
          <p:cNvCxnSpPr/>
          <p:nvPr/>
        </p:nvCxnSpPr>
        <p:spPr>
          <a:xfrm flipV="1">
            <a:off x="3657600" y="1874762"/>
            <a:ext cx="914400" cy="70818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CasellaDiTesto 12">
            <a:extLst>
              <a:ext uri="{FF2B5EF4-FFF2-40B4-BE49-F238E27FC236}">
                <a16:creationId xmlns:a16="http://schemas.microsoft.com/office/drawing/2014/main" id="{DC8B227E-6BBD-4DCE-BCF3-7B73CBE38E2C}"/>
              </a:ext>
            </a:extLst>
          </p:cNvPr>
          <p:cNvSpPr txBox="1"/>
          <p:nvPr/>
        </p:nvSpPr>
        <p:spPr>
          <a:xfrm>
            <a:off x="4146293" y="1505430"/>
            <a:ext cx="1310326" cy="369332"/>
          </a:xfrm>
          <a:prstGeom prst="rect">
            <a:avLst/>
          </a:prstGeom>
          <a:noFill/>
        </p:spPr>
        <p:txBody>
          <a:bodyPr wrap="square" rtlCol="0">
            <a:spAutoFit/>
          </a:bodyPr>
          <a:lstStyle/>
          <a:p>
            <a:r>
              <a:rPr lang="it-IT" dirty="0"/>
              <a:t>Circa 60%</a:t>
            </a:r>
          </a:p>
        </p:txBody>
      </p:sp>
      <p:sp>
        <p:nvSpPr>
          <p:cNvPr id="11" name="CasellaDiTesto 10">
            <a:extLst>
              <a:ext uri="{FF2B5EF4-FFF2-40B4-BE49-F238E27FC236}">
                <a16:creationId xmlns:a16="http://schemas.microsoft.com/office/drawing/2014/main" id="{299E50E9-05B6-400F-A506-829B57F8FFF0}"/>
              </a:ext>
            </a:extLst>
          </p:cNvPr>
          <p:cNvSpPr txBox="1"/>
          <p:nvPr/>
        </p:nvSpPr>
        <p:spPr>
          <a:xfrm>
            <a:off x="7969330" y="5906176"/>
            <a:ext cx="870011" cy="369332"/>
          </a:xfrm>
          <a:prstGeom prst="rect">
            <a:avLst/>
          </a:prstGeom>
          <a:noFill/>
        </p:spPr>
        <p:txBody>
          <a:bodyPr wrap="square" rtlCol="0">
            <a:spAutoFit/>
          </a:bodyPr>
          <a:lstStyle/>
          <a:p>
            <a:r>
              <a:rPr lang="it-IT" dirty="0"/>
              <a:t>2017</a:t>
            </a:r>
          </a:p>
        </p:txBody>
      </p:sp>
      <p:sp>
        <p:nvSpPr>
          <p:cNvPr id="5" name="Rettangolo 4">
            <a:extLst>
              <a:ext uri="{FF2B5EF4-FFF2-40B4-BE49-F238E27FC236}">
                <a16:creationId xmlns:a16="http://schemas.microsoft.com/office/drawing/2014/main" id="{8D3E2497-88DE-4862-8987-BD1A48C19450}"/>
              </a:ext>
            </a:extLst>
          </p:cNvPr>
          <p:cNvSpPr/>
          <p:nvPr/>
        </p:nvSpPr>
        <p:spPr>
          <a:xfrm>
            <a:off x="6139076" y="1371742"/>
            <a:ext cx="1741695" cy="400110"/>
          </a:xfrm>
          <a:prstGeom prst="rect">
            <a:avLst/>
          </a:prstGeom>
        </p:spPr>
        <p:txBody>
          <a:bodyPr wrap="none">
            <a:spAutoFit/>
          </a:bodyPr>
          <a:lstStyle/>
          <a:p>
            <a:pPr algn="ctr"/>
            <a:r>
              <a:rPr lang="it-IT" sz="2000" dirty="0">
                <a:solidFill>
                  <a:srgbClr val="000000"/>
                </a:solidFill>
                <a:latin typeface="Calibri" panose="020F0502020204030204" pitchFamily="34" charset="0"/>
              </a:rPr>
              <a:t>Circa 960.000 t</a:t>
            </a:r>
            <a:endParaRPr lang="it-IT" sz="2000" dirty="0"/>
          </a:p>
        </p:txBody>
      </p:sp>
    </p:spTree>
    <p:extLst>
      <p:ext uri="{BB962C8B-B14F-4D97-AF65-F5344CB8AC3E}">
        <p14:creationId xmlns:p14="http://schemas.microsoft.com/office/powerpoint/2010/main" val="3401922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7B97A5-A913-41CB-BD55-370E3ED84037}"/>
              </a:ext>
            </a:extLst>
          </p:cNvPr>
          <p:cNvSpPr>
            <a:spLocks noGrp="1"/>
          </p:cNvSpPr>
          <p:nvPr>
            <p:ph type="ctrTitle"/>
          </p:nvPr>
        </p:nvSpPr>
        <p:spPr>
          <a:xfrm>
            <a:off x="685799" y="382190"/>
            <a:ext cx="7772400" cy="753080"/>
          </a:xfrm>
        </p:spPr>
        <p:txBody>
          <a:bodyPr>
            <a:normAutofit/>
          </a:bodyPr>
          <a:lstStyle/>
          <a:p>
            <a:r>
              <a:rPr lang="it-IT" dirty="0"/>
              <a:t>Zone di spandimento fanghi in Lombardia</a:t>
            </a:r>
          </a:p>
        </p:txBody>
      </p:sp>
      <p:pic>
        <p:nvPicPr>
          <p:cNvPr id="4" name="Immagine 3">
            <a:extLst>
              <a:ext uri="{FF2B5EF4-FFF2-40B4-BE49-F238E27FC236}">
                <a16:creationId xmlns:a16="http://schemas.microsoft.com/office/drawing/2014/main" id="{4859A826-078C-4323-BCA8-B252204234A9}"/>
              </a:ext>
            </a:extLst>
          </p:cNvPr>
          <p:cNvPicPr>
            <a:picLocks noChangeAspect="1"/>
          </p:cNvPicPr>
          <p:nvPr/>
        </p:nvPicPr>
        <p:blipFill>
          <a:blip r:embed="rId2"/>
          <a:stretch>
            <a:fillRect/>
          </a:stretch>
        </p:blipFill>
        <p:spPr>
          <a:xfrm>
            <a:off x="1700555" y="972716"/>
            <a:ext cx="6244960" cy="5503094"/>
          </a:xfrm>
          <a:prstGeom prst="rect">
            <a:avLst/>
          </a:prstGeom>
        </p:spPr>
      </p:pic>
      <p:sp>
        <p:nvSpPr>
          <p:cNvPr id="5" name="CasellaDiTesto 4">
            <a:extLst>
              <a:ext uri="{FF2B5EF4-FFF2-40B4-BE49-F238E27FC236}">
                <a16:creationId xmlns:a16="http://schemas.microsoft.com/office/drawing/2014/main" id="{DF15E25C-D1A9-4818-9FC7-C0CAB8C1C1DB}"/>
              </a:ext>
            </a:extLst>
          </p:cNvPr>
          <p:cNvSpPr txBox="1"/>
          <p:nvPr/>
        </p:nvSpPr>
        <p:spPr>
          <a:xfrm>
            <a:off x="7818410" y="5826604"/>
            <a:ext cx="870011" cy="369332"/>
          </a:xfrm>
          <a:prstGeom prst="rect">
            <a:avLst/>
          </a:prstGeom>
          <a:noFill/>
        </p:spPr>
        <p:txBody>
          <a:bodyPr wrap="square" rtlCol="0">
            <a:spAutoFit/>
          </a:bodyPr>
          <a:lstStyle/>
          <a:p>
            <a:r>
              <a:rPr lang="it-IT" dirty="0"/>
              <a:t>2017</a:t>
            </a:r>
          </a:p>
        </p:txBody>
      </p:sp>
    </p:spTree>
    <p:extLst>
      <p:ext uri="{BB962C8B-B14F-4D97-AF65-F5344CB8AC3E}">
        <p14:creationId xmlns:p14="http://schemas.microsoft.com/office/powerpoint/2010/main" val="172236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Quadro normativo</a:t>
            </a:r>
          </a:p>
        </p:txBody>
      </p:sp>
      <p:sp>
        <p:nvSpPr>
          <p:cNvPr id="3" name="Sottotitolo 2"/>
          <p:cNvSpPr>
            <a:spLocks noGrp="1"/>
          </p:cNvSpPr>
          <p:nvPr>
            <p:ph type="subTitle" idx="1"/>
          </p:nvPr>
        </p:nvSpPr>
        <p:spPr>
          <a:xfrm>
            <a:off x="685800" y="1038604"/>
            <a:ext cx="7772400" cy="3816311"/>
          </a:xfrm>
        </p:spPr>
        <p:txBody>
          <a:bodyPr/>
          <a:lstStyle/>
          <a:p>
            <a:pPr lvl="0"/>
            <a:r>
              <a:rPr lang="it-IT" sz="2800" u="sng" dirty="0"/>
              <a:t>Normativa comunitaria</a:t>
            </a:r>
            <a:r>
              <a:rPr lang="it-IT" sz="2800" dirty="0"/>
              <a:t>:</a:t>
            </a:r>
          </a:p>
          <a:p>
            <a:pPr marL="285750" indent="-285750">
              <a:spcBef>
                <a:spcPts val="600"/>
              </a:spcBef>
              <a:buFont typeface="Arial" panose="020B0604020202020204" pitchFamily="34" charset="0"/>
              <a:buChar char="•"/>
            </a:pPr>
            <a:r>
              <a:rPr lang="it-IT" sz="2000" b="1" dirty="0"/>
              <a:t>Direttiva n. 86/278/CEE</a:t>
            </a:r>
          </a:p>
          <a:p>
            <a:pPr marL="285750" indent="-285750">
              <a:spcBef>
                <a:spcPts val="600"/>
              </a:spcBef>
              <a:buFont typeface="Arial" panose="020B0604020202020204" pitchFamily="34" charset="0"/>
              <a:buChar char="•"/>
            </a:pPr>
            <a:r>
              <a:rPr lang="it-IT" sz="2000" dirty="0"/>
              <a:t>“</a:t>
            </a:r>
            <a:r>
              <a:rPr lang="it-IT" sz="2000" dirty="0" err="1"/>
              <a:t>Working</a:t>
            </a:r>
            <a:r>
              <a:rPr lang="it-IT" sz="2000" dirty="0"/>
              <a:t> </a:t>
            </a:r>
            <a:r>
              <a:rPr lang="it-IT" sz="2000" dirty="0" err="1"/>
              <a:t>Document</a:t>
            </a:r>
            <a:r>
              <a:rPr lang="it-IT" sz="2000" dirty="0"/>
              <a:t> on </a:t>
            </a:r>
            <a:r>
              <a:rPr lang="it-IT" sz="2000" dirty="0" err="1"/>
              <a:t>Sludge</a:t>
            </a:r>
            <a:r>
              <a:rPr lang="it-IT" sz="2000" dirty="0"/>
              <a:t> and </a:t>
            </a:r>
            <a:r>
              <a:rPr lang="it-IT" sz="2000" dirty="0" err="1"/>
              <a:t>Biowaste</a:t>
            </a:r>
            <a:r>
              <a:rPr lang="it-IT" sz="2000" dirty="0"/>
              <a:t> – 3rd Draft” della Commissione UE (2000)</a:t>
            </a:r>
          </a:p>
          <a:p>
            <a:pPr marL="285750" indent="-285750">
              <a:spcBef>
                <a:spcPts val="600"/>
              </a:spcBef>
              <a:buFont typeface="Arial" panose="020B0604020202020204" pitchFamily="34" charset="0"/>
              <a:buChar char="•"/>
            </a:pPr>
            <a:r>
              <a:rPr lang="it-IT" sz="2000" dirty="0"/>
              <a:t>“</a:t>
            </a:r>
            <a:r>
              <a:rPr lang="it-IT" sz="2000" dirty="0" err="1"/>
              <a:t>Working</a:t>
            </a:r>
            <a:r>
              <a:rPr lang="it-IT" sz="2000" dirty="0"/>
              <a:t> </a:t>
            </a:r>
            <a:r>
              <a:rPr lang="it-IT" sz="2000" dirty="0" err="1"/>
              <a:t>document</a:t>
            </a:r>
            <a:r>
              <a:rPr lang="it-IT" sz="2000" dirty="0"/>
              <a:t> - </a:t>
            </a:r>
            <a:r>
              <a:rPr lang="it-IT" sz="2000" dirty="0" err="1"/>
              <a:t>Sludge</a:t>
            </a:r>
            <a:r>
              <a:rPr lang="it-IT" sz="2000" dirty="0"/>
              <a:t> and </a:t>
            </a:r>
            <a:r>
              <a:rPr lang="it-IT" sz="2000" dirty="0" err="1"/>
              <a:t>biowaste</a:t>
            </a:r>
            <a:r>
              <a:rPr lang="it-IT" sz="2000" dirty="0"/>
              <a:t>” della Commissione UE (2010)</a:t>
            </a:r>
            <a:endParaRPr lang="it-IT" sz="2000" b="1" dirty="0"/>
          </a:p>
          <a:p>
            <a:pPr marL="285750" indent="-285750">
              <a:buFont typeface="Arial" panose="020B0604020202020204" pitchFamily="34" charset="0"/>
              <a:buChar char="•"/>
            </a:pPr>
            <a:endParaRPr lang="it-IT" b="1" dirty="0"/>
          </a:p>
          <a:p>
            <a:r>
              <a:rPr lang="it-IT" sz="2800" u="sng" dirty="0"/>
              <a:t>Normativa nazionale:</a:t>
            </a:r>
          </a:p>
          <a:p>
            <a:pPr marL="285750" indent="-285750">
              <a:spcBef>
                <a:spcPts val="600"/>
              </a:spcBef>
              <a:buFont typeface="Arial" panose="020B0604020202020204" pitchFamily="34" charset="0"/>
              <a:buChar char="•"/>
            </a:pPr>
            <a:r>
              <a:rPr lang="it-IT" sz="2000" b="1" dirty="0"/>
              <a:t>D.Lgs. 27 gennaio 1992, n. 99</a:t>
            </a:r>
            <a:r>
              <a:rPr lang="it-IT" sz="2000" dirty="0"/>
              <a:t>, «Attuazione della direttiva 86/278/CEE concernente la protezione dell'ambiente, in particolare del suolo, nell'utilizzazione dei fanghi di depurazione in agricoltura»</a:t>
            </a:r>
          </a:p>
          <a:p>
            <a:pPr marL="285750" indent="-285750">
              <a:spcBef>
                <a:spcPts val="600"/>
              </a:spcBef>
              <a:buFont typeface="Arial" panose="020B0604020202020204" pitchFamily="34" charset="0"/>
              <a:buChar char="•"/>
            </a:pPr>
            <a:r>
              <a:rPr lang="it-IT" sz="2000" b="1" dirty="0"/>
              <a:t>Legge n. 130/2018 </a:t>
            </a:r>
            <a:r>
              <a:rPr lang="it-IT" sz="2000" dirty="0"/>
              <a:t>di conversione del </a:t>
            </a:r>
            <a:r>
              <a:rPr lang="it-IT" sz="2000" dirty="0" err="1"/>
              <a:t>d.l.</a:t>
            </a:r>
            <a:r>
              <a:rPr lang="it-IT" sz="2000" dirty="0"/>
              <a:t> «emergenze» n. 109/2018 (art. 41)</a:t>
            </a:r>
          </a:p>
          <a:p>
            <a:pPr marL="285750" indent="-285750">
              <a:buFont typeface="Arial" panose="020B0604020202020204" pitchFamily="34" charset="0"/>
              <a:buChar char="•"/>
            </a:pPr>
            <a:endParaRPr lang="it-IT" dirty="0"/>
          </a:p>
          <a:p>
            <a:pPr lvl="0"/>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Tree>
    <p:extLst>
      <p:ext uri="{BB962C8B-B14F-4D97-AF65-F5344CB8AC3E}">
        <p14:creationId xmlns:p14="http://schemas.microsoft.com/office/powerpoint/2010/main" val="1692233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Quadro normativo</a:t>
            </a:r>
          </a:p>
        </p:txBody>
      </p:sp>
      <p:sp>
        <p:nvSpPr>
          <p:cNvPr id="3" name="Sottotitolo 2"/>
          <p:cNvSpPr>
            <a:spLocks noGrp="1"/>
          </p:cNvSpPr>
          <p:nvPr>
            <p:ph type="subTitle" idx="1"/>
          </p:nvPr>
        </p:nvSpPr>
        <p:spPr>
          <a:xfrm>
            <a:off x="685800" y="1038604"/>
            <a:ext cx="7772400" cy="3816311"/>
          </a:xfrm>
        </p:spPr>
        <p:txBody>
          <a:bodyPr/>
          <a:lstStyle/>
          <a:p>
            <a:pPr lvl="0"/>
            <a:r>
              <a:rPr lang="it-IT" sz="2800" u="sng" dirty="0"/>
              <a:t>Normativa regionale (1/2)</a:t>
            </a:r>
            <a:r>
              <a:rPr lang="it-IT" sz="2800" dirty="0"/>
              <a:t>:</a:t>
            </a:r>
          </a:p>
          <a:p>
            <a:pPr marL="285750" indent="-285750">
              <a:spcBef>
                <a:spcPts val="600"/>
              </a:spcBef>
              <a:buFont typeface="Arial" panose="020B0604020202020204" pitchFamily="34" charset="0"/>
              <a:buChar char="•"/>
            </a:pPr>
            <a:r>
              <a:rPr lang="it-IT" b="1" dirty="0"/>
              <a:t>D.g.r. n. 2031/2014</a:t>
            </a:r>
            <a:r>
              <a:rPr lang="it-IT" dirty="0"/>
              <a:t>, “Disposizioni regionali per il trattamento e l’utilizzo, a beneficio dell’agricoltura, dei fanghi da depurazione delle acque reflue di impianti civili ed industriali in attuazione dell’art. 8, comma 8, della legge regionale 12 luglio 2007, n. 12. Conseguente integrazione del punto 7.4.2, comma 6, n. 2) della </a:t>
            </a:r>
            <a:r>
              <a:rPr lang="it-IT" dirty="0" err="1"/>
              <a:t>d.g.r</a:t>
            </a:r>
            <a:r>
              <a:rPr lang="it-IT" dirty="0"/>
              <a:t>. 18 aprile 2012, n. IX 3298, riguardante le linee guida regionali per l’autorizzazione degli impianti per la produzione di energia elettrica da fonti energetiche rinnovabili ”</a:t>
            </a:r>
          </a:p>
          <a:p>
            <a:pPr marL="285750" indent="-285750">
              <a:spcBef>
                <a:spcPts val="600"/>
              </a:spcBef>
              <a:buFont typeface="Arial" panose="020B0604020202020204" pitchFamily="34" charset="0"/>
              <a:buChar char="•"/>
            </a:pPr>
            <a:r>
              <a:rPr lang="it-IT" b="1" dirty="0" err="1"/>
              <a:t>d.g.r</a:t>
            </a:r>
            <a:r>
              <a:rPr lang="it-IT" b="1" dirty="0"/>
              <a:t>. n. 5269/2016</a:t>
            </a:r>
            <a:r>
              <a:rPr lang="it-IT" dirty="0"/>
              <a:t>, “Prescrizioni integrative tipo per le autorizzazioni all’utilizzo, a beneficio dell’agricoltura, dei fanghi di depurazione delle acque reflue di impianti civili ed industriali”</a:t>
            </a:r>
          </a:p>
          <a:p>
            <a:pPr marL="285750" indent="-285750">
              <a:spcBef>
                <a:spcPts val="600"/>
              </a:spcBef>
              <a:buFont typeface="Arial" panose="020B0604020202020204" pitchFamily="34" charset="0"/>
              <a:buChar char="•"/>
            </a:pPr>
            <a:r>
              <a:rPr lang="it-IT" b="1" dirty="0" err="1"/>
              <a:t>d.g.r</a:t>
            </a:r>
            <a:r>
              <a:rPr lang="it-IT" b="1" dirty="0"/>
              <a:t>. n. 7076/2017</a:t>
            </a:r>
            <a:r>
              <a:rPr lang="it-IT" dirty="0"/>
              <a:t>, “Disposizioni integrative, in materia di parametri e valori limite da considerare per i fanghi idonei all'utilizzo in agricoltura, alla </a:t>
            </a:r>
            <a:r>
              <a:rPr lang="it-IT" dirty="0" err="1"/>
              <a:t>dgr</a:t>
            </a:r>
            <a:r>
              <a:rPr lang="it-IT" dirty="0"/>
              <a:t> 2031/2014 recante disposizioni regionali per il trattamento e l’utilizzo, a beneficio dell’agricoltura, dei fanghi di depurazione delle acque reflue di impianti civili ed industriali in attuazione dell’art. 8, comma 8, della legge regionale 12 luglio 2007, n. 12 ”</a:t>
            </a:r>
          </a:p>
          <a:p>
            <a:pPr lvl="0"/>
            <a:endParaRPr lang="it-IT" b="1" dirty="0"/>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Tree>
    <p:extLst>
      <p:ext uri="{BB962C8B-B14F-4D97-AF65-F5344CB8AC3E}">
        <p14:creationId xmlns:p14="http://schemas.microsoft.com/office/powerpoint/2010/main" val="2782761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85524"/>
            <a:ext cx="7772400" cy="753080"/>
          </a:xfrm>
        </p:spPr>
        <p:txBody>
          <a:bodyPr/>
          <a:lstStyle/>
          <a:p>
            <a:pPr algn="ctr"/>
            <a:r>
              <a:rPr lang="it-IT" dirty="0"/>
              <a:t>Quadro normativo</a:t>
            </a:r>
          </a:p>
        </p:txBody>
      </p:sp>
      <p:sp>
        <p:nvSpPr>
          <p:cNvPr id="3" name="Sottotitolo 2"/>
          <p:cNvSpPr>
            <a:spLocks noGrp="1"/>
          </p:cNvSpPr>
          <p:nvPr>
            <p:ph type="subTitle" idx="1"/>
          </p:nvPr>
        </p:nvSpPr>
        <p:spPr>
          <a:xfrm>
            <a:off x="685800" y="1038604"/>
            <a:ext cx="7772400" cy="3816311"/>
          </a:xfrm>
        </p:spPr>
        <p:txBody>
          <a:bodyPr/>
          <a:lstStyle/>
          <a:p>
            <a:pPr lvl="0"/>
            <a:r>
              <a:rPr lang="it-IT" sz="2800" u="sng" dirty="0"/>
              <a:t>Normativa regionale (2/2)</a:t>
            </a:r>
            <a:r>
              <a:rPr lang="it-IT" sz="2800" dirty="0"/>
              <a:t>:</a:t>
            </a:r>
          </a:p>
          <a:p>
            <a:pPr marL="285750" indent="-285750">
              <a:spcBef>
                <a:spcPts val="600"/>
              </a:spcBef>
              <a:buFont typeface="Arial" panose="020B0604020202020204" pitchFamily="34" charset="0"/>
              <a:buChar char="•"/>
            </a:pPr>
            <a:r>
              <a:rPr lang="it-IT" sz="2000" b="1" dirty="0"/>
              <a:t>D.d.u.o. n. 6665 del 14/05/2019</a:t>
            </a:r>
            <a:r>
              <a:rPr lang="it-IT" sz="2000" dirty="0"/>
              <a:t>, «Ricognizione dei limiti di concentrazione caratterizzanti i fanghi di depurazione idonei per l'utilizzo in agricoltura, a seguito delle nuove disposizioni normative nazionali di cui alla legge 16 novembre 2018, n. 130 “conversione in legge, con modificazioni, del decreto legge 28 settembre 2018, n. 109, recante disposizioni urgenti per la città’ di Genova, la sicurezza della rete nazionale delle infrastrutture e dei trasporti, gli eventi sismici del 2016 e 2017, il lavoro e le altre emergenze”</a:t>
            </a:r>
          </a:p>
          <a:p>
            <a:pPr marL="285750" indent="-285750">
              <a:spcBef>
                <a:spcPts val="600"/>
              </a:spcBef>
              <a:buFont typeface="Arial" panose="020B0604020202020204" pitchFamily="34" charset="0"/>
              <a:buChar char="•"/>
            </a:pPr>
            <a:r>
              <a:rPr lang="it-IT" sz="2000" b="1" dirty="0"/>
              <a:t>D.g.r. n. 1777 del 17/06/2019</a:t>
            </a:r>
            <a:r>
              <a:rPr lang="it-IT" sz="2000" dirty="0"/>
              <a:t>, «Revisione della </a:t>
            </a:r>
            <a:r>
              <a:rPr lang="it-IT" sz="2000" dirty="0" err="1"/>
              <a:t>d.g.r</a:t>
            </a:r>
            <a:r>
              <a:rPr lang="it-IT" sz="2000" dirty="0"/>
              <a:t>. 1 luglio 2014, n. X/2031 relativamente ai fanghi ammissibili all’utilizzo in agricoltura»</a:t>
            </a:r>
          </a:p>
          <a:p>
            <a:pPr lvl="0"/>
            <a:r>
              <a:rPr lang="it-IT" dirty="0"/>
              <a:t>	</a:t>
            </a:r>
          </a:p>
          <a:p>
            <a:pPr lvl="0"/>
            <a:r>
              <a:rPr lang="it-IT" dirty="0"/>
              <a:t>	</a:t>
            </a:r>
          </a:p>
          <a:p>
            <a:pPr lvl="0"/>
            <a:r>
              <a:rPr lang="it-IT" dirty="0"/>
              <a:t>	</a:t>
            </a:r>
          </a:p>
          <a:p>
            <a:pPr marL="285750" lvl="0" indent="-285750">
              <a:buFont typeface="Arial" panose="020B0604020202020204" pitchFamily="34" charset="0"/>
              <a:buChar char="•"/>
            </a:pPr>
            <a:endParaRPr lang="it-IT" dirty="0"/>
          </a:p>
          <a:p>
            <a:pPr marL="285750" indent="-285750">
              <a:buFont typeface="Arial" panose="020B0604020202020204" pitchFamily="34" charset="0"/>
              <a:buChar char="•"/>
            </a:pPr>
            <a:endParaRPr lang="it-IT" b="1" dirty="0"/>
          </a:p>
        </p:txBody>
      </p:sp>
    </p:spTree>
    <p:extLst>
      <p:ext uri="{BB962C8B-B14F-4D97-AF65-F5344CB8AC3E}">
        <p14:creationId xmlns:p14="http://schemas.microsoft.com/office/powerpoint/2010/main" val="98815019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ersonalizza struttura">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2342</TotalTime>
  <Words>1719</Words>
  <Application>Microsoft Office PowerPoint</Application>
  <PresentationFormat>Presentazione su schermo (4:3)</PresentationFormat>
  <Paragraphs>489</Paragraphs>
  <Slides>28</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28</vt:i4>
      </vt:variant>
    </vt:vector>
  </HeadingPairs>
  <TitlesOfParts>
    <vt:vector size="35" baseType="lpstr">
      <vt:lpstr>Arial</vt:lpstr>
      <vt:lpstr>Calibri</vt:lpstr>
      <vt:lpstr>Helvetica</vt:lpstr>
      <vt:lpstr>Times New Roman</vt:lpstr>
      <vt:lpstr>Verdana</vt:lpstr>
      <vt:lpstr>Wingdings</vt:lpstr>
      <vt:lpstr>Tema di Office</vt:lpstr>
      <vt:lpstr>Presentazione standard di PowerPoint</vt:lpstr>
      <vt:lpstr>Produzione fanghi in Lombardia</vt:lpstr>
      <vt:lpstr>Produzione fanghi a seconda dell’origine</vt:lpstr>
      <vt:lpstr>Trattamenti a cui sono sottoposti i fanghi prodotti in Lombardia</vt:lpstr>
      <vt:lpstr>Provenienza fanghi trattati negli impianti lombardi per l’agricoltura</vt:lpstr>
      <vt:lpstr>Zone di spandimento fanghi in Lombardia</vt:lpstr>
      <vt:lpstr>Quadro normativo</vt:lpstr>
      <vt:lpstr>Quadro normativo</vt:lpstr>
      <vt:lpstr>Quadro normativo</vt:lpstr>
      <vt:lpstr>Gessi di defecazione da fanghi</vt:lpstr>
      <vt:lpstr>L’Osservatorio</vt:lpstr>
      <vt:lpstr>Gli obiettivi generali di Regione</vt:lpstr>
      <vt:lpstr>I fanghi utilizzabili in agricoltura</vt:lpstr>
      <vt:lpstr>Limiti per lo spandimento in agricoltura</vt:lpstr>
      <vt:lpstr>La lettura coordinata dei limiti</vt:lpstr>
      <vt:lpstr>La lettura coordinata dei limiti</vt:lpstr>
      <vt:lpstr>La lettura coordinata dei limiti</vt:lpstr>
      <vt:lpstr>La lettura coordinata dei limiti</vt:lpstr>
      <vt:lpstr>La lettura coordinata dei limiti</vt:lpstr>
      <vt:lpstr>Revisione norma nazionale</vt:lpstr>
      <vt:lpstr>Revisione norma nazionale</vt:lpstr>
      <vt:lpstr>Revisione norma nazionale</vt:lpstr>
      <vt:lpstr>Revisione norma nazionale</vt:lpstr>
      <vt:lpstr>Revisione norma nazionale</vt:lpstr>
      <vt:lpstr>Revisione norma nazionale</vt:lpstr>
      <vt:lpstr>Revisione norma nazionale</vt:lpstr>
      <vt:lpstr>Revisione norma nazionale</vt:lpstr>
      <vt:lpstr>    Grazie per 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FC</dc:creator>
  <cp:lastModifiedBy>Giorgio Gallina</cp:lastModifiedBy>
  <cp:revision>358</cp:revision>
  <dcterms:created xsi:type="dcterms:W3CDTF">2017-12-04T13:35:41Z</dcterms:created>
  <dcterms:modified xsi:type="dcterms:W3CDTF">2019-10-24T10:51:35Z</dcterms:modified>
</cp:coreProperties>
</file>