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81" r:id="rId2"/>
    <p:sldId id="282" r:id="rId3"/>
    <p:sldId id="284" r:id="rId4"/>
    <p:sldId id="283" r:id="rId5"/>
    <p:sldId id="292" r:id="rId6"/>
    <p:sldId id="293" r:id="rId7"/>
    <p:sldId id="295" r:id="rId8"/>
    <p:sldId id="290" r:id="rId9"/>
    <p:sldId id="296" r:id="rId10"/>
    <p:sldId id="297" r:id="rId11"/>
    <p:sldId id="298" r:id="rId12"/>
    <p:sldId id="300" r:id="rId13"/>
    <p:sldId id="302" r:id="rId14"/>
    <p:sldId id="301" r:id="rId15"/>
    <p:sldId id="299" r:id="rId16"/>
    <p:sldId id="303" r:id="rId17"/>
    <p:sldId id="304" r:id="rId18"/>
    <p:sldId id="305" r:id="rId19"/>
    <p:sldId id="306" r:id="rId20"/>
    <p:sldId id="294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20" r:id="rId34"/>
    <p:sldId id="321" r:id="rId35"/>
  </p:sldIdLst>
  <p:sldSz cx="9144000" cy="6858000" type="screen4x3"/>
  <p:notesSz cx="6805613" cy="99393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07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000000"/>
    <a:srgbClr val="FFFFCC"/>
    <a:srgbClr val="FF9900"/>
    <a:srgbClr val="E41B2A"/>
    <a:srgbClr val="E52B38"/>
    <a:srgbClr val="99FF66"/>
    <a:srgbClr val="FFFF99"/>
    <a:srgbClr val="C0504D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78" autoAdjust="0"/>
  </p:normalViewPr>
  <p:slideViewPr>
    <p:cSldViewPr>
      <p:cViewPr varScale="1">
        <p:scale>
          <a:sx n="104" d="100"/>
          <a:sy n="104" d="100"/>
        </p:scale>
        <p:origin x="1746" y="108"/>
      </p:cViewPr>
      <p:guideLst>
        <p:guide pos="2880"/>
        <p:guide orient="horz" pos="10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2898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4183" y="0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>
              <a:defRPr sz="1200"/>
            </a:lvl1pPr>
          </a:lstStyle>
          <a:p>
            <a:fld id="{83962751-D273-4E0E-9E01-3C8DD9DA59A4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41814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4183" y="9441814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r">
              <a:defRPr sz="1200"/>
            </a:lvl1pPr>
          </a:lstStyle>
          <a:p>
            <a:fld id="{E9DC4F3F-D03C-4B78-92E7-1B517211B4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132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4183" y="0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>
              <a:defRPr sz="1200"/>
            </a:lvl1pPr>
          </a:lstStyle>
          <a:p>
            <a:fld id="{EEF8D374-4BD5-47D9-BB57-0BFD3B7706A1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198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0" tIns="45775" rIns="91550" bIns="45775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0244" y="4782900"/>
            <a:ext cx="5445126" cy="3913425"/>
          </a:xfrm>
          <a:prstGeom prst="rect">
            <a:avLst/>
          </a:prstGeom>
        </p:spPr>
        <p:txBody>
          <a:bodyPr vert="horz" lIns="91550" tIns="45775" rIns="91550" bIns="45775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41814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4183" y="9441814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r">
              <a:defRPr sz="1200"/>
            </a:lvl1pPr>
          </a:lstStyle>
          <a:p>
            <a:fld id="{98FFD7C1-510D-41FF-B741-9B5120600E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174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FD7C1-510D-41FF-B741-9B5120600E0D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5238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FD7C1-510D-41FF-B741-9B5120600E0D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6912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FD7C1-510D-41FF-B741-9B5120600E0D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9652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11560" y="2636912"/>
            <a:ext cx="7920880" cy="1215008"/>
          </a:xfrm>
        </p:spPr>
        <p:txBody>
          <a:bodyPr/>
          <a:lstStyle>
            <a:lvl1pPr algn="just">
              <a:defRPr sz="3600" b="1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5" name="Sottotitolo 2"/>
          <p:cNvSpPr>
            <a:spLocks noGrp="1"/>
          </p:cNvSpPr>
          <p:nvPr>
            <p:ph type="subTitle" idx="1"/>
          </p:nvPr>
        </p:nvSpPr>
        <p:spPr>
          <a:xfrm>
            <a:off x="1259632" y="4249149"/>
            <a:ext cx="6552728" cy="737207"/>
          </a:xfrm>
        </p:spPr>
        <p:txBody>
          <a:bodyPr>
            <a:noAutofit/>
          </a:bodyPr>
          <a:lstStyle>
            <a:lvl1pPr marL="0" indent="0" algn="just">
              <a:buNone/>
              <a:defRPr sz="2000" i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595027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25926"/>
            <a:ext cx="5486400" cy="566738"/>
          </a:xfrm>
        </p:spPr>
        <p:txBody>
          <a:bodyPr anchor="b">
            <a:noAutofit/>
          </a:bodyPr>
          <a:lstStyle>
            <a:lvl1pPr algn="just">
              <a:defRPr sz="2000" b="1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entury Gothic" panose="020B0502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92664"/>
            <a:ext cx="5486400" cy="484608"/>
          </a:xfrm>
        </p:spPr>
        <p:txBody>
          <a:bodyPr>
            <a:normAutofit/>
          </a:bodyPr>
          <a:lstStyle>
            <a:lvl1pPr marL="0" indent="0" algn="just">
              <a:buNone/>
              <a:defRPr sz="1600">
                <a:latin typeface="Century Gothic" panose="020B0502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2688"/>
            <a:ext cx="3322712" cy="365125"/>
          </a:xfrm>
        </p:spPr>
        <p:txBody>
          <a:bodyPr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492830"/>
            <a:ext cx="2133600" cy="365125"/>
          </a:xfrm>
        </p:spPr>
        <p:txBody>
          <a:bodyPr/>
          <a:lstStyle>
            <a:lvl1pPr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7571FF8-C850-4DAB-B2BD-C2A25BC46763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271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 marL="342900" indent="-342900">
              <a:buClr>
                <a:srgbClr val="E41B2A"/>
              </a:buClr>
              <a:buFont typeface="Wingdings" panose="05000000000000000000" pitchFamily="2" charset="2"/>
              <a:buChar char="§"/>
              <a:defRPr sz="2800">
                <a:latin typeface="Century Gothic" panose="020B0502020202020204" pitchFamily="34" charset="0"/>
              </a:defRPr>
            </a:lvl1pPr>
            <a:lvl2pPr>
              <a:buClr>
                <a:srgbClr val="E41B2A"/>
              </a:buClr>
              <a:defRPr sz="2400">
                <a:latin typeface="Century Gothic" panose="020B0502020202020204" pitchFamily="34" charset="0"/>
              </a:defRPr>
            </a:lvl2pPr>
            <a:lvl3pPr>
              <a:buClr>
                <a:srgbClr val="E41B2A"/>
              </a:buClr>
              <a:defRPr sz="2000">
                <a:latin typeface="Century Gothic" panose="020B0502020202020204" pitchFamily="34" charset="0"/>
              </a:defRPr>
            </a:lvl3pPr>
            <a:lvl4pPr marL="1600200" indent="-228600">
              <a:buClr>
                <a:srgbClr val="E41B2A"/>
              </a:buClr>
              <a:buFont typeface="Courier New" panose="02070309020205020404" pitchFamily="49" charset="0"/>
              <a:buChar char="o"/>
              <a:defRPr sz="1800">
                <a:latin typeface="Century Gothic" panose="020B0502020202020204" pitchFamily="34" charset="0"/>
              </a:defRPr>
            </a:lvl4pPr>
            <a:lvl5pPr>
              <a:buClr>
                <a:srgbClr val="E41B2A"/>
              </a:buClr>
              <a:defRPr sz="180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9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2688"/>
            <a:ext cx="3322712" cy="365125"/>
          </a:xfrm>
        </p:spPr>
        <p:txBody>
          <a:bodyPr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10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492830"/>
            <a:ext cx="2133600" cy="365125"/>
          </a:xfrm>
        </p:spPr>
        <p:txBody>
          <a:bodyPr/>
          <a:lstStyle>
            <a:lvl1pPr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7571FF8-C850-4DAB-B2BD-C2A25BC46763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Tito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Autofit/>
          </a:bodyPr>
          <a:lstStyle>
            <a:lvl1pPr algn="just">
              <a:defRPr sz="3600" b="1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85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04248" y="404664"/>
            <a:ext cx="2016224" cy="5721499"/>
          </a:xfrm>
        </p:spPr>
        <p:txBody>
          <a:bodyPr vert="eaVert">
            <a:normAutofit/>
          </a:bodyPr>
          <a:lstStyle>
            <a:lvl1pPr algn="l">
              <a:defRPr sz="4000" b="1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404664"/>
            <a:ext cx="6096000" cy="5721499"/>
          </a:xfrm>
        </p:spPr>
        <p:txBody>
          <a:bodyPr vert="eaVert"/>
          <a:lstStyle>
            <a:lvl1pPr marL="342900" indent="-342900">
              <a:buClr>
                <a:srgbClr val="E41B2A"/>
              </a:buClr>
              <a:buFont typeface="Wingdings" panose="05000000000000000000" pitchFamily="2" charset="2"/>
              <a:buChar char="§"/>
              <a:defRPr sz="2800">
                <a:latin typeface="Century Gothic" panose="020B0502020202020204" pitchFamily="34" charset="0"/>
              </a:defRPr>
            </a:lvl1pPr>
            <a:lvl2pPr>
              <a:buClr>
                <a:srgbClr val="E41B2A"/>
              </a:buClr>
              <a:defRPr sz="2400">
                <a:latin typeface="Century Gothic" panose="020B0502020202020204" pitchFamily="34" charset="0"/>
              </a:defRPr>
            </a:lvl2pPr>
            <a:lvl3pPr>
              <a:buClr>
                <a:srgbClr val="E41B2A"/>
              </a:buClr>
              <a:defRPr sz="2000">
                <a:latin typeface="Century Gothic" panose="020B0502020202020204" pitchFamily="34" charset="0"/>
              </a:defRPr>
            </a:lvl3pPr>
            <a:lvl4pPr marL="1600200" indent="-228600">
              <a:buClr>
                <a:srgbClr val="E41B2A"/>
              </a:buClr>
              <a:buFont typeface="Courier New" panose="02070309020205020404" pitchFamily="49" charset="0"/>
              <a:buChar char="o"/>
              <a:defRPr sz="1800">
                <a:latin typeface="Century Gothic" panose="020B0502020202020204" pitchFamily="34" charset="0"/>
              </a:defRPr>
            </a:lvl4pPr>
            <a:lvl5pPr>
              <a:buClr>
                <a:srgbClr val="E41B2A"/>
              </a:buClr>
              <a:defRPr sz="180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9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2688"/>
            <a:ext cx="3250704" cy="365125"/>
          </a:xfrm>
        </p:spPr>
        <p:txBody>
          <a:bodyPr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10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492830"/>
            <a:ext cx="2133600" cy="365125"/>
          </a:xfrm>
        </p:spPr>
        <p:txBody>
          <a:bodyPr/>
          <a:lstStyle>
            <a:lvl1pPr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7571FF8-C850-4DAB-B2BD-C2A25BC46763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653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="" xmlns:a16="http://schemas.microsoft.com/office/drawing/2014/main" id="{74D51B4A-390A-414C-8F6B-07E07B548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35696" y="4293096"/>
            <a:ext cx="5472608" cy="1143000"/>
          </a:xfrm>
        </p:spPr>
        <p:txBody>
          <a:bodyPr/>
          <a:lstStyle>
            <a:lvl1pPr algn="ctr">
              <a:defRPr sz="3600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1918086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7439-CA53-479B-8BCA-F28C95BF7E4A}" type="datetime1">
              <a:rPr lang="it-IT" smtClean="0"/>
              <a:t>24/10/2019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1692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32655"/>
            <a:ext cx="8229600" cy="1084211"/>
          </a:xfrm>
        </p:spPr>
        <p:txBody>
          <a:bodyPr anchor="t">
            <a:noAutofit/>
          </a:bodyPr>
          <a:lstStyle>
            <a:lvl1pPr algn="just">
              <a:defRPr sz="3600" b="1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>
              <a:buClr>
                <a:srgbClr val="E41B2A"/>
              </a:buClr>
              <a:buFont typeface="Wingdings" panose="05000000000000000000" pitchFamily="2" charset="2"/>
              <a:buChar char="§"/>
              <a:defRPr sz="2800">
                <a:latin typeface="Century Gothic" panose="020B0502020202020204" pitchFamily="34" charset="0"/>
              </a:defRPr>
            </a:lvl1pPr>
            <a:lvl2pPr>
              <a:buClr>
                <a:srgbClr val="E41B2A"/>
              </a:buClr>
              <a:defRPr sz="2400">
                <a:latin typeface="Century Gothic" panose="020B0502020202020204" pitchFamily="34" charset="0"/>
              </a:defRPr>
            </a:lvl2pPr>
            <a:lvl3pPr marL="1143000" indent="-228600">
              <a:buClr>
                <a:srgbClr val="E41B2A"/>
              </a:buClr>
              <a:buFont typeface="Arial" panose="020B0604020202020204" pitchFamily="34" charset="0"/>
              <a:buChar char="•"/>
              <a:defRPr sz="2000">
                <a:latin typeface="Century Gothic" panose="020B0502020202020204" pitchFamily="34" charset="0"/>
              </a:defRPr>
            </a:lvl3pPr>
            <a:lvl4pPr marL="1600200" indent="-228600">
              <a:buClr>
                <a:srgbClr val="E41B2A"/>
              </a:buClr>
              <a:buFont typeface="Courier New" panose="02070309020205020404" pitchFamily="49" charset="0"/>
              <a:buChar char="o"/>
              <a:defRPr sz="1800">
                <a:latin typeface="Century Gothic" panose="020B0502020202020204" pitchFamily="34" charset="0"/>
              </a:defRPr>
            </a:lvl4pPr>
            <a:lvl5pPr>
              <a:buClr>
                <a:srgbClr val="E41B2A"/>
              </a:buClr>
              <a:defRPr sz="180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10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5235"/>
            <a:ext cx="3178696" cy="365125"/>
          </a:xfrm>
        </p:spPr>
        <p:txBody>
          <a:bodyPr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11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463478"/>
            <a:ext cx="2133600" cy="365125"/>
          </a:xfrm>
        </p:spPr>
        <p:txBody>
          <a:bodyPr/>
          <a:lstStyle>
            <a:lvl1pPr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7571FF8-C850-4DAB-B2BD-C2A25BC46763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57909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34516" y="4406900"/>
            <a:ext cx="8252284" cy="1362075"/>
          </a:xfrm>
        </p:spPr>
        <p:txBody>
          <a:bodyPr anchor="t">
            <a:normAutofit/>
          </a:bodyPr>
          <a:lstStyle>
            <a:lvl1pPr algn="just">
              <a:defRPr sz="3600" b="1" cap="all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691681" y="2906713"/>
            <a:ext cx="5745869" cy="1386383"/>
          </a:xfrm>
        </p:spPr>
        <p:txBody>
          <a:bodyPr anchor="b"/>
          <a:lstStyle>
            <a:lvl1pPr marL="0" indent="0" algn="just">
              <a:buNone/>
              <a:defRPr sz="20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0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2688"/>
            <a:ext cx="3322712" cy="365125"/>
          </a:xfrm>
        </p:spPr>
        <p:txBody>
          <a:bodyPr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11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492830"/>
            <a:ext cx="2133600" cy="365125"/>
          </a:xfrm>
        </p:spPr>
        <p:txBody>
          <a:bodyPr/>
          <a:lstStyle>
            <a:lvl1pPr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7571FF8-C850-4DAB-B2BD-C2A25BC46763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053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 marL="342900" indent="-342900">
              <a:buClr>
                <a:srgbClr val="E41B2A"/>
              </a:buClr>
              <a:buFont typeface="Wingdings" panose="05000000000000000000" pitchFamily="2" charset="2"/>
              <a:buChar char="§"/>
              <a:defRPr sz="2400">
                <a:latin typeface="Century Gothic" panose="020B0502020202020204" pitchFamily="34" charset="0"/>
                <a:ea typeface="Cambria Math" panose="02040503050406030204" pitchFamily="18" charset="0"/>
              </a:defRPr>
            </a:lvl1pPr>
            <a:lvl2pPr>
              <a:buClr>
                <a:srgbClr val="E41B2A"/>
              </a:buClr>
              <a:defRPr sz="2000">
                <a:latin typeface="Century Gothic" panose="020B0502020202020204" pitchFamily="34" charset="0"/>
                <a:ea typeface="Cambria Math" panose="02040503050406030204" pitchFamily="18" charset="0"/>
              </a:defRPr>
            </a:lvl2pPr>
            <a:lvl3pPr>
              <a:buClr>
                <a:srgbClr val="E41B2A"/>
              </a:buClr>
              <a:defRPr sz="1800">
                <a:latin typeface="Century Gothic" panose="020B0502020202020204" pitchFamily="34" charset="0"/>
                <a:ea typeface="Cambria Math" panose="02040503050406030204" pitchFamily="18" charset="0"/>
              </a:defRPr>
            </a:lvl3pPr>
            <a:lvl4pPr marL="1600200" indent="-228600">
              <a:buClr>
                <a:srgbClr val="E41B2A"/>
              </a:buClr>
              <a:buFont typeface="Courier New" panose="02070309020205020404" pitchFamily="49" charset="0"/>
              <a:buChar char="o"/>
              <a:defRPr sz="1600">
                <a:latin typeface="Century Gothic" panose="020B0502020202020204" pitchFamily="34" charset="0"/>
                <a:ea typeface="Cambria Math" panose="02040503050406030204" pitchFamily="18" charset="0"/>
              </a:defRPr>
            </a:lvl4pPr>
            <a:lvl5pPr>
              <a:buClr>
                <a:srgbClr val="E41B2A"/>
              </a:buClr>
              <a:defRPr sz="1600">
                <a:latin typeface="Century Gothic" panose="020B0502020202020204" pitchFamily="34" charset="0"/>
                <a:ea typeface="Cambria Math" panose="02040503050406030204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 marL="342900" indent="-342900">
              <a:buClr>
                <a:srgbClr val="E41B2A"/>
              </a:buClr>
              <a:buFont typeface="Wingdings" panose="05000000000000000000" pitchFamily="2" charset="2"/>
              <a:buChar char="§"/>
              <a:defRPr sz="2400">
                <a:latin typeface="Century Gothic" panose="020B0502020202020204" pitchFamily="34" charset="0"/>
              </a:defRPr>
            </a:lvl1pPr>
            <a:lvl2pPr>
              <a:buClr>
                <a:srgbClr val="E41B2A"/>
              </a:buClr>
              <a:defRPr sz="2000">
                <a:latin typeface="Century Gothic" panose="020B0502020202020204" pitchFamily="34" charset="0"/>
              </a:defRPr>
            </a:lvl2pPr>
            <a:lvl3pPr>
              <a:buClr>
                <a:srgbClr val="E41B2A"/>
              </a:buClr>
              <a:defRPr sz="1800">
                <a:latin typeface="Century Gothic" panose="020B0502020202020204" pitchFamily="34" charset="0"/>
              </a:defRPr>
            </a:lvl3pPr>
            <a:lvl4pPr marL="1600200" indent="-228600">
              <a:buClr>
                <a:srgbClr val="E41B2A"/>
              </a:buClr>
              <a:buFont typeface="Courier New" panose="02070309020205020404" pitchFamily="49" charset="0"/>
              <a:buChar char="o"/>
              <a:defRPr sz="1600">
                <a:latin typeface="Century Gothic" panose="020B0502020202020204" pitchFamily="34" charset="0"/>
              </a:defRPr>
            </a:lvl4pPr>
            <a:lvl5pPr>
              <a:buClr>
                <a:srgbClr val="E41B2A"/>
              </a:buClr>
              <a:defRPr sz="1600">
                <a:latin typeface="Century Gothic" panose="020B0502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12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2688"/>
            <a:ext cx="3178696" cy="365125"/>
          </a:xfrm>
        </p:spPr>
        <p:txBody>
          <a:bodyPr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13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492830"/>
            <a:ext cx="2133600" cy="365125"/>
          </a:xfrm>
        </p:spPr>
        <p:txBody>
          <a:bodyPr/>
          <a:lstStyle>
            <a:lvl1pPr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7571FF8-C850-4DAB-B2BD-C2A25BC46763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4" name="Tito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Autofit/>
          </a:bodyPr>
          <a:lstStyle>
            <a:lvl1pPr algn="just">
              <a:defRPr sz="3600" b="1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10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just">
              <a:buNone/>
              <a:defRPr sz="20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 marL="342900" indent="-342900">
              <a:buClr>
                <a:srgbClr val="E41B2A"/>
              </a:buClr>
              <a:buFont typeface="Wingdings" panose="05000000000000000000" pitchFamily="2" charset="2"/>
              <a:buChar char="§"/>
              <a:defRPr sz="2000">
                <a:latin typeface="Century Gothic" panose="020B0502020202020204" pitchFamily="34" charset="0"/>
              </a:defRPr>
            </a:lvl1pPr>
            <a:lvl2pPr>
              <a:buClr>
                <a:srgbClr val="E41B2A"/>
              </a:buClr>
              <a:defRPr sz="1800">
                <a:latin typeface="Century Gothic" panose="020B0502020202020204" pitchFamily="34" charset="0"/>
              </a:defRPr>
            </a:lvl2pPr>
            <a:lvl3pPr>
              <a:buClr>
                <a:srgbClr val="E41B2A"/>
              </a:buClr>
              <a:defRPr sz="1600">
                <a:latin typeface="Century Gothic" panose="020B0502020202020204" pitchFamily="34" charset="0"/>
              </a:defRPr>
            </a:lvl3pPr>
            <a:lvl4pPr marL="1600200" indent="-228600">
              <a:buClr>
                <a:srgbClr val="E41B2A"/>
              </a:buClr>
              <a:buFont typeface="Courier New" panose="02070309020205020404" pitchFamily="49" charset="0"/>
              <a:buChar char="o"/>
              <a:defRPr sz="1400">
                <a:latin typeface="Century Gothic" panose="020B0502020202020204" pitchFamily="34" charset="0"/>
              </a:defRPr>
            </a:lvl4pPr>
            <a:lvl5pPr>
              <a:buClr>
                <a:srgbClr val="E41B2A"/>
              </a:buClr>
              <a:defRPr sz="1400">
                <a:latin typeface="Century Gothic" panose="020B0502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algn="just">
              <a:buNone/>
              <a:defRPr sz="20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 marL="342900" indent="-342900">
              <a:buClr>
                <a:srgbClr val="E41B2A"/>
              </a:buClr>
              <a:buFont typeface="Wingdings" panose="05000000000000000000" pitchFamily="2" charset="2"/>
              <a:buChar char="§"/>
              <a:defRPr sz="2000">
                <a:latin typeface="Century Gothic" panose="020B0502020202020204" pitchFamily="34" charset="0"/>
              </a:defRPr>
            </a:lvl1pPr>
            <a:lvl2pPr>
              <a:buClr>
                <a:srgbClr val="E41B2A"/>
              </a:buClr>
              <a:defRPr sz="1800">
                <a:latin typeface="Century Gothic" panose="020B0502020202020204" pitchFamily="34" charset="0"/>
              </a:defRPr>
            </a:lvl2pPr>
            <a:lvl3pPr>
              <a:buClr>
                <a:srgbClr val="E41B2A"/>
              </a:buClr>
              <a:defRPr sz="1600">
                <a:latin typeface="Century Gothic" panose="020B0502020202020204" pitchFamily="34" charset="0"/>
              </a:defRPr>
            </a:lvl3pPr>
            <a:lvl4pPr marL="1600200" indent="-228600">
              <a:buClr>
                <a:srgbClr val="E41B2A"/>
              </a:buClr>
              <a:buFont typeface="Courier New" panose="02070309020205020404" pitchFamily="49" charset="0"/>
              <a:buChar char="o"/>
              <a:defRPr sz="1400">
                <a:latin typeface="Century Gothic" panose="020B0502020202020204" pitchFamily="34" charset="0"/>
              </a:defRPr>
            </a:lvl4pPr>
            <a:lvl5pPr>
              <a:buClr>
                <a:srgbClr val="E41B2A"/>
              </a:buClr>
              <a:defRPr sz="1400">
                <a:latin typeface="Century Gothic" panose="020B0502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2688"/>
            <a:ext cx="3322712" cy="365125"/>
          </a:xfrm>
        </p:spPr>
        <p:txBody>
          <a:bodyPr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492830"/>
            <a:ext cx="2133600" cy="365125"/>
          </a:xfrm>
        </p:spPr>
        <p:txBody>
          <a:bodyPr/>
          <a:lstStyle>
            <a:lvl1pPr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7571FF8-C850-4DAB-B2BD-C2A25BC46763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2" name="Tito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Autofit/>
          </a:bodyPr>
          <a:lstStyle>
            <a:lvl1pPr algn="just">
              <a:defRPr sz="3600" b="1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645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2688"/>
            <a:ext cx="3322712" cy="365125"/>
          </a:xfrm>
        </p:spPr>
        <p:txBody>
          <a:bodyPr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7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492830"/>
            <a:ext cx="2133600" cy="365125"/>
          </a:xfrm>
        </p:spPr>
        <p:txBody>
          <a:bodyPr/>
          <a:lstStyle>
            <a:lvl1pPr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7571FF8-C850-4DAB-B2BD-C2A25BC46763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Titolo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24136"/>
          </a:xfrm>
        </p:spPr>
        <p:txBody>
          <a:bodyPr>
            <a:noAutofit/>
          </a:bodyPr>
          <a:lstStyle>
            <a:lvl1pPr algn="just">
              <a:defRPr sz="3600" b="1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4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2688"/>
            <a:ext cx="3322712" cy="365125"/>
          </a:xfrm>
        </p:spPr>
        <p:txBody>
          <a:bodyPr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492830"/>
            <a:ext cx="2133600" cy="365125"/>
          </a:xfrm>
        </p:spPr>
        <p:txBody>
          <a:bodyPr/>
          <a:lstStyle>
            <a:lvl1pPr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7571FF8-C850-4DAB-B2BD-C2A25BC46763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358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3008313" cy="1102444"/>
          </a:xfrm>
        </p:spPr>
        <p:txBody>
          <a:bodyPr anchor="b">
            <a:noAutofit/>
          </a:bodyPr>
          <a:lstStyle>
            <a:lvl1pPr algn="l">
              <a:defRPr sz="2400" b="1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332656"/>
            <a:ext cx="5111750" cy="5793508"/>
          </a:xfrm>
        </p:spPr>
        <p:txBody>
          <a:bodyPr>
            <a:normAutofit/>
          </a:bodyPr>
          <a:lstStyle>
            <a:lvl1pPr marL="342900" indent="-342900">
              <a:buClr>
                <a:srgbClr val="E41B2A"/>
              </a:buClr>
              <a:buFont typeface="Wingdings" panose="05000000000000000000" pitchFamily="2" charset="2"/>
              <a:buChar char="§"/>
              <a:defRPr sz="2400">
                <a:latin typeface="Century Gothic" panose="020B0502020202020204" pitchFamily="34" charset="0"/>
              </a:defRPr>
            </a:lvl1pPr>
            <a:lvl2pPr>
              <a:buClr>
                <a:srgbClr val="E41B2A"/>
              </a:buClr>
              <a:defRPr sz="2000">
                <a:latin typeface="Century Gothic" panose="020B0502020202020204" pitchFamily="34" charset="0"/>
              </a:defRPr>
            </a:lvl2pPr>
            <a:lvl3pPr>
              <a:buClr>
                <a:srgbClr val="E41B2A"/>
              </a:buClr>
              <a:defRPr sz="1800">
                <a:latin typeface="Century Gothic" panose="020B0502020202020204" pitchFamily="34" charset="0"/>
              </a:defRPr>
            </a:lvl3pPr>
            <a:lvl4pPr marL="1600200" indent="-228600">
              <a:buClr>
                <a:srgbClr val="E41B2A"/>
              </a:buClr>
              <a:buFont typeface="Courier New" panose="02070309020205020404" pitchFamily="49" charset="0"/>
              <a:buChar char="o"/>
              <a:defRPr sz="1600">
                <a:latin typeface="Century Gothic" panose="020B0502020202020204" pitchFamily="34" charset="0"/>
              </a:defRPr>
            </a:lvl4pPr>
            <a:lvl5pPr>
              <a:buClr>
                <a:srgbClr val="E41B2A"/>
              </a:buClr>
              <a:defRPr sz="1600">
                <a:latin typeface="Century Gothic" panose="020B0502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364041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entury Gothic" panose="020B0502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2688"/>
            <a:ext cx="3322712" cy="365125"/>
          </a:xfrm>
        </p:spPr>
        <p:txBody>
          <a:bodyPr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492830"/>
            <a:ext cx="2133600" cy="365125"/>
          </a:xfrm>
        </p:spPr>
        <p:txBody>
          <a:bodyPr/>
          <a:lstStyle>
            <a:lvl1pPr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7571FF8-C850-4DAB-B2BD-C2A25BC46763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18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3008313" cy="1102444"/>
          </a:xfrm>
        </p:spPr>
        <p:txBody>
          <a:bodyPr anchor="b">
            <a:noAutofit/>
          </a:bodyPr>
          <a:lstStyle>
            <a:lvl1pPr algn="l">
              <a:defRPr sz="2400" b="1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332656"/>
            <a:ext cx="5111750" cy="3096344"/>
          </a:xfrm>
        </p:spPr>
        <p:txBody>
          <a:bodyPr>
            <a:normAutofit/>
          </a:bodyPr>
          <a:lstStyle>
            <a:lvl1pPr marL="342900" indent="-342900">
              <a:buClr>
                <a:srgbClr val="E41B2A"/>
              </a:buClr>
              <a:buFont typeface="Wingdings" panose="05000000000000000000" pitchFamily="2" charset="2"/>
              <a:buChar char="§"/>
              <a:defRPr sz="2000">
                <a:latin typeface="Century Gothic" panose="020B0502020202020204" pitchFamily="34" charset="0"/>
              </a:defRPr>
            </a:lvl1pPr>
            <a:lvl2pPr>
              <a:buClr>
                <a:srgbClr val="E41B2A"/>
              </a:buClr>
              <a:defRPr sz="1800">
                <a:latin typeface="Century Gothic" panose="020B0502020202020204" pitchFamily="34" charset="0"/>
              </a:defRPr>
            </a:lvl2pPr>
            <a:lvl3pPr>
              <a:buClr>
                <a:srgbClr val="E41B2A"/>
              </a:buClr>
              <a:defRPr sz="1600">
                <a:latin typeface="Century Gothic" panose="020B0502020202020204" pitchFamily="34" charset="0"/>
              </a:defRPr>
            </a:lvl3pPr>
            <a:lvl4pPr marL="1600200" indent="-228600">
              <a:buClr>
                <a:srgbClr val="E41B2A"/>
              </a:buClr>
              <a:buFont typeface="Courier New" panose="02070309020205020404" pitchFamily="49" charset="0"/>
              <a:buChar char="o"/>
              <a:defRPr sz="1400">
                <a:latin typeface="Century Gothic" panose="020B0502020202020204" pitchFamily="34" charset="0"/>
              </a:defRPr>
            </a:lvl4pPr>
            <a:lvl5pPr>
              <a:buClr>
                <a:srgbClr val="E41B2A"/>
              </a:buClr>
              <a:defRPr sz="1400">
                <a:latin typeface="Century Gothic" panose="020B0502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357807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entury Gothic" panose="020B0502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2688"/>
            <a:ext cx="3250704" cy="365125"/>
          </a:xfrm>
        </p:spPr>
        <p:txBody>
          <a:bodyPr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492830"/>
            <a:ext cx="2133600" cy="365125"/>
          </a:xfrm>
        </p:spPr>
        <p:txBody>
          <a:bodyPr/>
          <a:lstStyle>
            <a:lvl1pPr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7571FF8-C850-4DAB-B2BD-C2A25BC46763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Segnaposto contenuto 2"/>
          <p:cNvSpPr>
            <a:spLocks noGrp="1"/>
          </p:cNvSpPr>
          <p:nvPr>
            <p:ph idx="13"/>
          </p:nvPr>
        </p:nvSpPr>
        <p:spPr>
          <a:xfrm>
            <a:off x="3575050" y="3573017"/>
            <a:ext cx="5111750" cy="2736303"/>
          </a:xfrm>
        </p:spPr>
        <p:txBody>
          <a:bodyPr>
            <a:normAutofit/>
          </a:bodyPr>
          <a:lstStyle>
            <a:lvl1pPr marL="342900" indent="-342900">
              <a:buClr>
                <a:srgbClr val="E41B2A"/>
              </a:buClr>
              <a:buFont typeface="Wingdings" panose="05000000000000000000" pitchFamily="2" charset="2"/>
              <a:buChar char="§"/>
              <a:defRPr sz="2000">
                <a:latin typeface="Century Gothic" panose="020B0502020202020204" pitchFamily="34" charset="0"/>
              </a:defRPr>
            </a:lvl1pPr>
            <a:lvl2pPr>
              <a:buClr>
                <a:srgbClr val="E41B2A"/>
              </a:buClr>
              <a:defRPr sz="1800">
                <a:latin typeface="Century Gothic" panose="020B0502020202020204" pitchFamily="34" charset="0"/>
              </a:defRPr>
            </a:lvl2pPr>
            <a:lvl3pPr>
              <a:buClr>
                <a:srgbClr val="E41B2A"/>
              </a:buClr>
              <a:defRPr sz="1600">
                <a:latin typeface="Century Gothic" panose="020B0502020202020204" pitchFamily="34" charset="0"/>
              </a:defRPr>
            </a:lvl3pPr>
            <a:lvl4pPr marL="1600200" indent="-228600">
              <a:buClr>
                <a:srgbClr val="E41B2A"/>
              </a:buClr>
              <a:buFont typeface="Courier New" panose="02070309020205020404" pitchFamily="49" charset="0"/>
              <a:buChar char="o"/>
              <a:defRPr sz="1400">
                <a:latin typeface="Century Gothic" panose="020B0502020202020204" pitchFamily="34" charset="0"/>
              </a:defRPr>
            </a:lvl4pPr>
            <a:lvl5pPr>
              <a:buClr>
                <a:srgbClr val="E41B2A"/>
              </a:buClr>
              <a:defRPr sz="1400">
                <a:latin typeface="Century Gothic" panose="020B0502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80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57439-CA53-479B-8BCA-F28C95BF7E4A}" type="datetime1">
              <a:rPr lang="it-IT" smtClean="0"/>
              <a:t>24/10/2019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71FF8-C850-4DAB-B2BD-C2A25BC467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614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664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2" r:id="rId9"/>
    <p:sldLayoutId id="2147483657" r:id="rId10"/>
    <p:sldLayoutId id="2147483658" r:id="rId11"/>
    <p:sldLayoutId id="2147483659" r:id="rId12"/>
    <p:sldLayoutId id="2147483668" r:id="rId13"/>
    <p:sldLayoutId id="2147483669" r:id="rId14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mailto:luca.fiori@unitn.it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.png"/><Relationship Id="rId5" Type="http://schemas.openxmlformats.org/officeDocument/2006/relationships/hyperlink" Target="http://www.dicam.unitn.it/en/94/biomasses" TargetMode="External"/><Relationship Id="rId4" Type="http://schemas.openxmlformats.org/officeDocument/2006/relationships/hyperlink" Target="http://lucafiori.dicam.unitn.it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1.jpeg"/><Relationship Id="rId4" Type="http://schemas.openxmlformats.org/officeDocument/2006/relationships/image" Target="../media/image40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hyperlink" Target="http://www.google.it/url?sa=i&amp;source=images&amp;cd=&amp;cad=rja&amp;docid=u9vvvhiy3U6QmM&amp;tbnid=cFZzYWIvVZo1gM:&amp;ved=0CAUQjRw&amp;url=http://greeneng.blogspot.com/2011/02/futuri-sviluppi-della-bioraffineria.html&amp;ei=enFAUcuELM3TPMyrgfAO&amp;psig=AFQjCNGgI-TrE5q64H45Jou-OhGkSDSNBA&amp;ust=1363264195951249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google.it/url?sa=i&amp;source=images&amp;cd=&amp;cad=rja&amp;docid=QLhjD4Hkxb1m7M&amp;tbnid=k3E0fKhAWbNX_M:&amp;ved=0CAgQjRwwADgQ&amp;url=http://lesamisdurichelieu.blogspot.com/2011/04/photo-american-chemical-society-quoi.html&amp;ei=e3NAUdL3NMW57Ab3lYGYDw&amp;psig=AFQjCNFZLRQXNxVvezSnyzxzTFzou5I_tw&amp;ust=1363264763922542" TargetMode="External"/><Relationship Id="rId11" Type="http://schemas.openxmlformats.org/officeDocument/2006/relationships/image" Target="../media/image14.jpeg"/><Relationship Id="rId5" Type="http://schemas.openxmlformats.org/officeDocument/2006/relationships/image" Target="../media/image9.jpeg"/><Relationship Id="rId10" Type="http://schemas.openxmlformats.org/officeDocument/2006/relationships/image" Target="../media/image13.png"/><Relationship Id="rId4" Type="http://schemas.openxmlformats.org/officeDocument/2006/relationships/hyperlink" Target="http://www.google.it/url?sa=i&amp;source=images&amp;cd=&amp;cad=rja&amp;docid=6onRBMv3Ic3QtM&amp;tbnid=U-PQ9qKgpHWEwM:&amp;ved=0CAgQjRwwAA&amp;url=http://www.secam.net/Cosa_diventano_i_rifiuti_282/00_Frazione_verde_472&amp;ei=0HJAUZelM4Wg7AbxnYCYDw&amp;psig=AFQjCNG-UTSuQ-rmP4h5PrA37c26tAKSvQ&amp;ust=1363264592880523" TargetMode="External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carborem.com/" TargetMode="External"/><Relationship Id="rId4" Type="http://schemas.openxmlformats.org/officeDocument/2006/relationships/image" Target="../media/image54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>
          <a:xfrm>
            <a:off x="457200" y="32221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La </a:t>
            </a:r>
            <a:r>
              <a:rPr lang="it-IT" dirty="0"/>
              <a:t>c</a:t>
            </a:r>
            <a:r>
              <a:rPr lang="it-IT" dirty="0" smtClean="0"/>
              <a:t>arbonizzazione idrotermale: giusta tecnologia per trattare i fanghi di depurazione?</a:t>
            </a:r>
            <a:r>
              <a:rPr lang="it-IT" dirty="0"/>
              <a:t/>
            </a:r>
            <a:br>
              <a:rPr lang="it-IT" dirty="0"/>
            </a:br>
            <a:r>
              <a:rPr lang="it-IT" sz="3100" b="0" dirty="0" smtClean="0"/>
              <a:t>Luca Fiori</a:t>
            </a:r>
            <a:r>
              <a:rPr lang="it-IT" sz="3600" b="0" dirty="0" smtClean="0"/>
              <a:t> </a:t>
            </a:r>
            <a:r>
              <a:rPr lang="en-GB" sz="2000" b="0" dirty="0" smtClean="0">
                <a:solidFill>
                  <a:schemeClr val="bg1"/>
                </a:solidFill>
                <a:hlinkClick r:id="rId3"/>
              </a:rPr>
              <a:t>luca.fiori@unitn.it</a:t>
            </a:r>
            <a:r>
              <a:rPr lang="en-GB" sz="2000" b="0" dirty="0" smtClean="0">
                <a:solidFill>
                  <a:schemeClr val="bg1"/>
                </a:solidFill>
              </a:rPr>
              <a:t/>
            </a:r>
            <a:br>
              <a:rPr lang="en-GB" sz="2000" b="0" dirty="0" smtClean="0">
                <a:solidFill>
                  <a:schemeClr val="bg1"/>
                </a:solidFill>
              </a:rPr>
            </a:br>
            <a:r>
              <a:rPr lang="it-IT" sz="2000" dirty="0">
                <a:solidFill>
                  <a:schemeClr val="bg1"/>
                </a:solidFill>
                <a:hlinkClick r:id="rId4"/>
              </a:rPr>
              <a:t>http://lucafiori.dicam.unitn.it/</a:t>
            </a:r>
            <a:r>
              <a:rPr lang="it-IT" sz="2000" dirty="0">
                <a:solidFill>
                  <a:schemeClr val="bg1"/>
                </a:solidFill>
              </a:rPr>
              <a:t/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sz="2200" b="0" dirty="0" smtClean="0"/>
              <a:t>Università </a:t>
            </a:r>
            <a:r>
              <a:rPr lang="it-IT" sz="2200" b="0" dirty="0"/>
              <a:t>di Trento – DICAM</a:t>
            </a:r>
            <a:r>
              <a:rPr lang="it-IT" sz="2700" b="0" dirty="0"/>
              <a:t> </a:t>
            </a:r>
            <a:r>
              <a:rPr lang="it-IT" sz="2700" b="0" dirty="0" smtClean="0"/>
              <a:t/>
            </a:r>
            <a:br>
              <a:rPr lang="it-IT" sz="2700" b="0" dirty="0" smtClean="0"/>
            </a:br>
            <a:r>
              <a:rPr lang="it-IT" sz="2000" b="0" dirty="0" smtClean="0">
                <a:hlinkClick r:id="rId5"/>
              </a:rPr>
              <a:t>http</a:t>
            </a:r>
            <a:r>
              <a:rPr lang="it-IT" sz="2000" b="0" dirty="0">
                <a:hlinkClick r:id="rId5"/>
              </a:rPr>
              <a:t>://</a:t>
            </a:r>
            <a:r>
              <a:rPr lang="it-IT" sz="2000" b="0" dirty="0" smtClean="0">
                <a:hlinkClick r:id="rId5"/>
              </a:rPr>
              <a:t>www.dicam.unitn.it/en/94/biomasses</a:t>
            </a:r>
            <a:r>
              <a:rPr lang="it-IT" sz="3100" b="0" dirty="0" smtClean="0"/>
              <a:t/>
            </a:r>
            <a:br>
              <a:rPr lang="it-IT" sz="3100" b="0" dirty="0" smtClean="0"/>
            </a:br>
            <a:r>
              <a:rPr lang="it-IT" sz="3100" b="0" dirty="0"/>
              <a:t/>
            </a:r>
            <a:br>
              <a:rPr lang="it-IT" sz="3100" b="0" dirty="0"/>
            </a:br>
            <a:endParaRPr lang="it-IT" sz="31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1</a:t>
            </a:fld>
            <a:endParaRPr lang="it-IT" dirty="0"/>
          </a:p>
        </p:txBody>
      </p:sp>
      <p:sp>
        <p:nvSpPr>
          <p:cNvPr id="7" name="Sottotitolo 6"/>
          <p:cNvSpPr>
            <a:spLocks noGrp="1"/>
          </p:cNvSpPr>
          <p:nvPr>
            <p:ph type="subTitle" idx="4294967295"/>
          </p:nvPr>
        </p:nvSpPr>
        <p:spPr>
          <a:xfrm>
            <a:off x="1295400" y="5517232"/>
            <a:ext cx="6553200" cy="7381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2000" b="1" i="0" dirty="0" smtClean="0">
                <a:solidFill>
                  <a:schemeClr val="tx1"/>
                </a:solidFill>
              </a:rPr>
              <a:t>25 OTTOBRE 2019 Lomazzo, Como</a:t>
            </a:r>
            <a:endParaRPr lang="it-IT" sz="2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omoNExT 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868028"/>
            <a:ext cx="1766972" cy="63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am Engineering Log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23" y="5868028"/>
            <a:ext cx="2339280" cy="622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443" y="102493"/>
            <a:ext cx="3638741" cy="112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87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/>
              <a:t>HTC: un processo di </a:t>
            </a:r>
            <a:r>
              <a:rPr lang="it-IT" sz="3200" dirty="0" smtClean="0"/>
              <a:t/>
            </a:r>
            <a:br>
              <a:rPr lang="it-IT" sz="3200" dirty="0" smtClean="0"/>
            </a:br>
            <a:r>
              <a:rPr lang="it-IT" sz="3200" dirty="0" smtClean="0"/>
              <a:t>carbonizzazione indotta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10</a:t>
            </a:fld>
            <a:endParaRPr lang="it-IT"/>
          </a:p>
        </p:txBody>
      </p:sp>
      <p:grpSp>
        <p:nvGrpSpPr>
          <p:cNvPr id="7" name="Group 15"/>
          <p:cNvGrpSpPr>
            <a:grpSpLocks/>
          </p:cNvGrpSpPr>
          <p:nvPr/>
        </p:nvGrpSpPr>
        <p:grpSpPr bwMode="auto">
          <a:xfrm>
            <a:off x="827619" y="1484784"/>
            <a:ext cx="7416789" cy="4807234"/>
            <a:chOff x="-7242" y="0"/>
            <a:chExt cx="71106" cy="44841"/>
          </a:xfrm>
        </p:grpSpPr>
        <p:pic>
          <p:nvPicPr>
            <p:cNvPr id="8" name="Picture 2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905" cy="38322"/>
            </a:xfrm>
            <a:prstGeom prst="rect">
              <a:avLst/>
            </a:prstGeom>
            <a:noFill/>
          </p:spPr>
        </p:pic>
        <p:sp>
          <p:nvSpPr>
            <p:cNvPr id="10" name="Text Box 20"/>
            <p:cNvSpPr txBox="1">
              <a:spLocks noChangeArrowheads="1"/>
            </p:cNvSpPr>
            <p:nvPr/>
          </p:nvSpPr>
          <p:spPr bwMode="auto">
            <a:xfrm>
              <a:off x="-7242" y="40784"/>
              <a:ext cx="71106" cy="405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it-I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Meccanismi di reazione HTC per biomasse ligneo-cellulosiche </a:t>
              </a:r>
              <a:r>
                <a:rPr lang="it-IT" sz="1600" dirty="0" smtClean="0">
                  <a:latin typeface="Calibri" pitchFamily="34" charset="0"/>
                  <a:cs typeface="Arial" pitchFamily="34" charset="0"/>
                </a:rPr>
                <a:t>[</a:t>
              </a:r>
              <a:r>
                <a:rPr lang="it-IT" sz="1600" dirty="0" err="1" smtClean="0">
                  <a:latin typeface="Calibri" pitchFamily="34" charset="0"/>
                  <a:cs typeface="Arial" pitchFamily="34" charset="0"/>
                </a:rPr>
                <a:t>Reza</a:t>
              </a:r>
              <a:r>
                <a:rPr lang="it-IT" sz="1600" dirty="0" smtClean="0">
                  <a:latin typeface="Calibri" pitchFamily="34" charset="0"/>
                  <a:cs typeface="Arial" pitchFamily="34" charset="0"/>
                </a:rPr>
                <a:t> et al., </a:t>
              </a:r>
              <a:r>
                <a:rPr lang="it-IT" sz="1600" dirty="0" err="1" smtClean="0">
                  <a:latin typeface="Calibri" pitchFamily="34" charset="0"/>
                  <a:cs typeface="Arial" pitchFamily="34" charset="0"/>
                </a:rPr>
                <a:t>Applied</a:t>
              </a:r>
              <a:r>
                <a:rPr lang="it-IT" sz="1600" dirty="0" smtClean="0">
                  <a:latin typeface="Calibri" pitchFamily="34" charset="0"/>
                  <a:cs typeface="Arial" pitchFamily="34" charset="0"/>
                </a:rPr>
                <a:t> </a:t>
              </a:r>
              <a:r>
                <a:rPr lang="it-IT" sz="1600" dirty="0" err="1" smtClean="0">
                  <a:latin typeface="Calibri" pitchFamily="34" charset="0"/>
                  <a:cs typeface="Arial" pitchFamily="34" charset="0"/>
                </a:rPr>
                <a:t>Bioenergy</a:t>
              </a:r>
              <a:r>
                <a:rPr lang="it-IT" sz="1600" dirty="0" smtClean="0">
                  <a:latin typeface="Calibri" pitchFamily="34" charset="0"/>
                  <a:cs typeface="Arial" pitchFamily="34" charset="0"/>
                </a:rPr>
                <a:t> 2014, 1 (1)].</a:t>
              </a:r>
              <a:endPara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683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/>
              <a:t>HTC: il prodotto solido, l’ </a:t>
            </a:r>
            <a:r>
              <a:rPr lang="it-IT" sz="3200" dirty="0" err="1"/>
              <a:t>i</a:t>
            </a:r>
            <a:r>
              <a:rPr lang="it-IT" sz="3200" dirty="0" err="1" smtClean="0"/>
              <a:t>drochar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11</a:t>
            </a:fld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45122"/>
            <a:ext cx="8479812" cy="2399702"/>
          </a:xfrm>
          <a:prstGeom prst="rect">
            <a:avLst/>
          </a:prstGeom>
        </p:spPr>
      </p:pic>
      <p:grpSp>
        <p:nvGrpSpPr>
          <p:cNvPr id="3" name="Gruppo 2"/>
          <p:cNvGrpSpPr/>
          <p:nvPr/>
        </p:nvGrpSpPr>
        <p:grpSpPr>
          <a:xfrm>
            <a:off x="989768" y="3573016"/>
            <a:ext cx="7038616" cy="2678605"/>
            <a:chOff x="989768" y="3573016"/>
            <a:chExt cx="7038616" cy="2678605"/>
          </a:xfrm>
        </p:grpSpPr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768" y="3573016"/>
              <a:ext cx="7038616" cy="2678605"/>
            </a:xfrm>
            <a:prstGeom prst="rect">
              <a:avLst/>
            </a:prstGeom>
          </p:spPr>
        </p:pic>
        <p:sp>
          <p:nvSpPr>
            <p:cNvPr id="2" name="Rettangolo 1"/>
            <p:cNvSpPr/>
            <p:nvPr/>
          </p:nvSpPr>
          <p:spPr>
            <a:xfrm>
              <a:off x="2051720" y="5085184"/>
              <a:ext cx="648072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0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3903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620688"/>
            <a:ext cx="2134369" cy="2134369"/>
          </a:xfrm>
          <a:prstGeom prst="rect">
            <a:avLst/>
          </a:prstGeom>
        </p:spPr>
      </p:pic>
      <p:sp>
        <p:nvSpPr>
          <p:cNvPr id="8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/>
              <a:t>L’ </a:t>
            </a:r>
            <a:r>
              <a:rPr lang="it-IT" sz="3200" dirty="0" err="1"/>
              <a:t>i</a:t>
            </a:r>
            <a:r>
              <a:rPr lang="it-IT" sz="3200" dirty="0" err="1" smtClean="0"/>
              <a:t>drochar</a:t>
            </a:r>
            <a:r>
              <a:rPr lang="it-IT" sz="3200" dirty="0"/>
              <a:t>: utilizzi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12</a:t>
            </a:fld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it-IT" dirty="0"/>
              <a:t>Biocombustibile solido</a:t>
            </a:r>
          </a:p>
          <a:p>
            <a:r>
              <a:rPr lang="it-IT" dirty="0"/>
              <a:t>Ammendante del terreno</a:t>
            </a:r>
          </a:p>
          <a:p>
            <a:r>
              <a:rPr lang="it-IT" dirty="0"/>
              <a:t>Adsorbente</a:t>
            </a:r>
          </a:p>
          <a:p>
            <a:r>
              <a:rPr lang="it-IT" dirty="0"/>
              <a:t>Produzione di carboni attivi</a:t>
            </a:r>
          </a:p>
          <a:p>
            <a:r>
              <a:rPr lang="it-IT" dirty="0"/>
              <a:t>Produzione di materiali avanzati (catalizzatori, elettrodi…)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8304" y="548680"/>
            <a:ext cx="1512168" cy="1377523"/>
          </a:xfrm>
          <a:prstGeom prst="rect">
            <a:avLst/>
          </a:prstGeom>
        </p:spPr>
      </p:pic>
      <p:pic>
        <p:nvPicPr>
          <p:cNvPr id="11" name="Picture 4" descr="Risultati immagini per carbone attivo immagin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13" y="2378275"/>
            <a:ext cx="2338759" cy="155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Immagine correlat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718" y="4594214"/>
            <a:ext cx="2766861" cy="2075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2844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457200" y="286206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HTC </a:t>
            </a:r>
            <a:r>
              <a:rPr lang="it-IT" cap="none" dirty="0" smtClean="0"/>
              <a:t>a</a:t>
            </a:r>
            <a:r>
              <a:rPr lang="it-IT" dirty="0" smtClean="0"/>
              <a:t> </a:t>
            </a:r>
            <a:r>
              <a:rPr lang="it-IT" dirty="0" err="1" smtClean="0"/>
              <a:t>U</a:t>
            </a:r>
            <a:r>
              <a:rPr lang="it-IT" cap="none" dirty="0" err="1" smtClean="0"/>
              <a:t>ni</a:t>
            </a:r>
            <a:r>
              <a:rPr lang="it-IT" dirty="0" err="1" smtClean="0"/>
              <a:t>TN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13</a:t>
            </a:fld>
            <a:endParaRPr lang="it-IT" dirty="0"/>
          </a:p>
        </p:txBody>
      </p:sp>
      <p:sp>
        <p:nvSpPr>
          <p:cNvPr id="5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770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14</a:t>
            </a:fld>
            <a:endParaRPr lang="it-IT" dirty="0"/>
          </a:p>
        </p:txBody>
      </p:sp>
      <p:grpSp>
        <p:nvGrpSpPr>
          <p:cNvPr id="5" name="Gruppo 4"/>
          <p:cNvGrpSpPr/>
          <p:nvPr/>
        </p:nvGrpSpPr>
        <p:grpSpPr>
          <a:xfrm>
            <a:off x="436802" y="476672"/>
            <a:ext cx="6367446" cy="4721579"/>
            <a:chOff x="1804954" y="1093812"/>
            <a:chExt cx="6367446" cy="4721579"/>
          </a:xfrm>
        </p:grpSpPr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4954" y="1093812"/>
              <a:ext cx="6295438" cy="4721579"/>
            </a:xfrm>
            <a:prstGeom prst="rect">
              <a:avLst/>
            </a:prstGeom>
          </p:spPr>
        </p:pic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5913" y="2135545"/>
              <a:ext cx="865057" cy="882823"/>
            </a:xfrm>
            <a:prstGeom prst="rect">
              <a:avLst/>
            </a:prstGeom>
          </p:spPr>
        </p:pic>
        <p:pic>
          <p:nvPicPr>
            <p:cNvPr id="11" name="Immagin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98631" y="2492896"/>
              <a:ext cx="873769" cy="864096"/>
            </a:xfrm>
            <a:prstGeom prst="rect">
              <a:avLst/>
            </a:prstGeom>
          </p:spPr>
        </p:pic>
      </p:grpSp>
      <p:pic>
        <p:nvPicPr>
          <p:cNvPr id="12" name="Immagin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789040"/>
            <a:ext cx="2995762" cy="2576801"/>
          </a:xfrm>
          <a:prstGeom prst="rect">
            <a:avLst/>
          </a:prstGeom>
        </p:spPr>
      </p:pic>
      <p:sp>
        <p:nvSpPr>
          <p:cNvPr id="16" name="CasellaDiTesto 15"/>
          <p:cNvSpPr txBox="1"/>
          <p:nvPr/>
        </p:nvSpPr>
        <p:spPr>
          <a:xfrm>
            <a:off x="642302" y="5085184"/>
            <a:ext cx="5153834" cy="12741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E41B2A"/>
              </a:buClr>
              <a:buFont typeface="Wingdings" panose="05000000000000000000" pitchFamily="2" charset="2"/>
              <a:buChar char="§"/>
            </a:pPr>
            <a:r>
              <a:rPr lang="it-IT" sz="2400" b="1" dirty="0" smtClean="0">
                <a:latin typeface="Century Gothic" panose="020B0502020202020204" pitchFamily="34" charset="0"/>
              </a:rPr>
              <a:t>Attività </a:t>
            </a:r>
            <a:r>
              <a:rPr lang="it-IT" sz="2400" b="1" dirty="0">
                <a:latin typeface="Century Gothic" panose="020B0502020202020204" pitchFamily="34" charset="0"/>
              </a:rPr>
              <a:t>sperimentale</a:t>
            </a:r>
          </a:p>
          <a:p>
            <a:pPr marL="342900" indent="-342900">
              <a:spcBef>
                <a:spcPct val="20000"/>
              </a:spcBef>
              <a:buClr>
                <a:srgbClr val="E41B2A"/>
              </a:buClr>
              <a:buFont typeface="Wingdings" panose="05000000000000000000" pitchFamily="2" charset="2"/>
              <a:buChar char="§"/>
            </a:pPr>
            <a:r>
              <a:rPr lang="it-IT" sz="2400" b="1" dirty="0" smtClean="0">
                <a:latin typeface="Century Gothic" panose="020B0502020202020204" pitchFamily="34" charset="0"/>
              </a:rPr>
              <a:t>Attività </a:t>
            </a:r>
            <a:r>
              <a:rPr lang="it-IT" sz="2400" b="1" dirty="0">
                <a:latin typeface="Century Gothic" panose="020B0502020202020204" pitchFamily="34" charset="0"/>
              </a:rPr>
              <a:t>modellistica (Aspen </a:t>
            </a:r>
            <a:r>
              <a:rPr lang="it-IT" sz="2400" b="1" dirty="0" err="1">
                <a:latin typeface="Century Gothic" panose="020B0502020202020204" pitchFamily="34" charset="0"/>
              </a:rPr>
              <a:t>PlusTM</a:t>
            </a:r>
            <a:r>
              <a:rPr lang="it-IT" sz="2400" b="1" dirty="0">
                <a:latin typeface="Century Gothic" panose="020B0502020202020204" pitchFamily="34" charset="0"/>
              </a:rPr>
              <a:t>, Fortran, </a:t>
            </a:r>
            <a:r>
              <a:rPr lang="it-IT" sz="2400" b="1" dirty="0" err="1" smtClean="0">
                <a:latin typeface="Century Gothic" panose="020B0502020202020204" pitchFamily="34" charset="0"/>
              </a:rPr>
              <a:t>MatLab</a:t>
            </a:r>
            <a:r>
              <a:rPr lang="it-IT" sz="2400" b="1" dirty="0">
                <a:latin typeface="Century Gothic" panose="020B0502020202020204" pitchFamily="34" charset="0"/>
              </a:rPr>
              <a:t>, C)</a:t>
            </a:r>
          </a:p>
        </p:txBody>
      </p:sp>
      <p:sp>
        <p:nvSpPr>
          <p:cNvPr id="21" name="Titolo 5"/>
          <p:cNvSpPr txBox="1">
            <a:spLocks/>
          </p:cNvSpPr>
          <p:nvPr/>
        </p:nvSpPr>
        <p:spPr>
          <a:xfrm>
            <a:off x="2051720" y="404664"/>
            <a:ext cx="4752528" cy="57606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rmAutofit lnSpcReduction="10000"/>
          </a:bodyPr>
          <a:lstStyle>
            <a:lvl1pPr algn="just" defTabSz="914400" rtl="0" eaLnBrk="1" latinLnBrk="0" hangingPunct="1">
              <a:spcBef>
                <a:spcPct val="0"/>
              </a:spcBef>
              <a:buNone/>
              <a:defRPr sz="3600" b="1" kern="1200" cap="all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t-IT" sz="3200" cap="none" dirty="0" smtClean="0"/>
              <a:t>HTC a </a:t>
            </a:r>
            <a:r>
              <a:rPr lang="it-IT" sz="3200" cap="none" dirty="0" err="1" smtClean="0"/>
              <a:t>UniTN</a:t>
            </a:r>
            <a:r>
              <a:rPr lang="it-IT" sz="3200" cap="none" dirty="0" smtClean="0"/>
              <a:t>: il TEAM</a:t>
            </a:r>
            <a:endParaRPr lang="it-IT" sz="3200" cap="none" dirty="0"/>
          </a:p>
        </p:txBody>
      </p:sp>
      <p:sp>
        <p:nvSpPr>
          <p:cNvPr id="13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6012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</a:t>
            </a:r>
            <a:r>
              <a:rPr lang="it-IT" sz="3200" dirty="0"/>
              <a:t>a </a:t>
            </a:r>
            <a:r>
              <a:rPr lang="it-IT" sz="3200" dirty="0" err="1" smtClean="0"/>
              <a:t>UniTN</a:t>
            </a:r>
            <a:r>
              <a:rPr lang="it-IT" sz="3200" dirty="0"/>
              <a:t>: il reattore </a:t>
            </a:r>
            <a:r>
              <a:rPr lang="it-IT" sz="3200" dirty="0" smtClean="0"/>
              <a:t>lab-scale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15</a:t>
            </a:fld>
            <a:endParaRPr lang="it-IT"/>
          </a:p>
        </p:txBody>
      </p:sp>
      <p:pic>
        <p:nvPicPr>
          <p:cNvPr id="7" name="Picture 4" descr="Reattore_no_quot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042" y="3573016"/>
            <a:ext cx="1564422" cy="239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egnaposto contenuto 2"/>
          <p:cNvSpPr txBox="1">
            <a:spLocks/>
          </p:cNvSpPr>
          <p:nvPr/>
        </p:nvSpPr>
        <p:spPr bwMode="auto">
          <a:xfrm>
            <a:off x="4499992" y="4005064"/>
            <a:ext cx="3456384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355600" indent="-177800" eaLnBrk="0" hangingPunct="0">
              <a:spcBef>
                <a:spcPct val="20000"/>
              </a:spcBef>
              <a:buFont typeface="Arial" charset="0"/>
              <a:buChar char="–"/>
              <a:defRPr sz="2400">
                <a:solidFill>
                  <a:srgbClr val="00B0F0"/>
                </a:solidFill>
                <a:latin typeface="Calibri" pitchFamily="34" charset="0"/>
              </a:defRPr>
            </a:lvl2pPr>
            <a:lvl3pPr marL="533400" indent="-1778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355600" indent="-177800" eaLnBrk="0" hangingPunct="0">
              <a:spcBef>
                <a:spcPct val="20000"/>
              </a:spcBef>
              <a:buFont typeface="Wingdings" pitchFamily="2" charset="2"/>
              <a:buChar char="Ø"/>
              <a:defRPr>
                <a:solidFill>
                  <a:srgbClr val="00B0F0"/>
                </a:solidFill>
                <a:latin typeface="Calibri" pitchFamily="34" charset="0"/>
              </a:defRPr>
            </a:lvl4pPr>
            <a:lvl5pPr marL="355600" indent="-177800" eaLnBrk="0" hangingPunct="0">
              <a:spcBef>
                <a:spcPct val="20000"/>
              </a:spcBef>
              <a:buFont typeface="Arial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812800" indent="-1778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1270000" indent="-1778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1727200" indent="-1778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2184400" indent="-1778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eaLnBrk="1" hangingPunct="1">
              <a:buClr>
                <a:srgbClr val="E41B2A"/>
              </a:buClr>
              <a:buFont typeface="Wingdings" panose="05000000000000000000" pitchFamily="2" charset="2"/>
              <a:buChar char="§"/>
            </a:pPr>
            <a:r>
              <a:rPr lang="en-US" altLang="it-IT" sz="2400" dirty="0" err="1" smtClean="0">
                <a:latin typeface="Century Gothic" panose="020B0502020202020204" pitchFamily="34" charset="0"/>
              </a:rPr>
              <a:t>T</a:t>
            </a:r>
            <a:r>
              <a:rPr lang="en-US" altLang="it-IT" sz="2400" baseline="-25000" dirty="0" err="1" smtClean="0">
                <a:latin typeface="Century Gothic" panose="020B0502020202020204" pitchFamily="34" charset="0"/>
              </a:rPr>
              <a:t>design</a:t>
            </a:r>
            <a:r>
              <a:rPr lang="en-US" altLang="it-IT" sz="2400" dirty="0" smtClean="0">
                <a:latin typeface="Century Gothic" panose="020B0502020202020204" pitchFamily="34" charset="0"/>
              </a:rPr>
              <a:t>=300 </a:t>
            </a:r>
            <a:r>
              <a:rPr lang="en-US" altLang="it-IT" sz="2400" dirty="0">
                <a:latin typeface="Century Gothic" panose="020B0502020202020204" pitchFamily="34" charset="0"/>
              </a:rPr>
              <a:t>°C</a:t>
            </a:r>
          </a:p>
          <a:p>
            <a:pPr marL="342900" indent="-342900" eaLnBrk="1" hangingPunct="1">
              <a:buClr>
                <a:srgbClr val="E41B2A"/>
              </a:buClr>
              <a:buFont typeface="Wingdings" panose="05000000000000000000" pitchFamily="2" charset="2"/>
              <a:buChar char="§"/>
            </a:pPr>
            <a:r>
              <a:rPr lang="en-US" altLang="it-IT" sz="2400" dirty="0" err="1" smtClean="0">
                <a:latin typeface="Century Gothic" panose="020B0502020202020204" pitchFamily="34" charset="0"/>
              </a:rPr>
              <a:t>P</a:t>
            </a:r>
            <a:r>
              <a:rPr lang="en-US" altLang="it-IT" sz="2400" baseline="-25000" dirty="0" err="1" smtClean="0">
                <a:latin typeface="Century Gothic" panose="020B0502020202020204" pitchFamily="34" charset="0"/>
              </a:rPr>
              <a:t>design</a:t>
            </a:r>
            <a:r>
              <a:rPr lang="en-US" altLang="it-IT" sz="2400" dirty="0" smtClean="0">
                <a:latin typeface="Century Gothic" panose="020B0502020202020204" pitchFamily="34" charset="0"/>
              </a:rPr>
              <a:t>=140 </a:t>
            </a:r>
            <a:r>
              <a:rPr lang="en-US" altLang="it-IT" sz="2400" dirty="0">
                <a:latin typeface="Century Gothic" panose="020B0502020202020204" pitchFamily="34" charset="0"/>
              </a:rPr>
              <a:t>bar</a:t>
            </a:r>
          </a:p>
          <a:p>
            <a:pPr marL="342900" indent="-342900" eaLnBrk="1" hangingPunct="1">
              <a:buClr>
                <a:srgbClr val="E41B2A"/>
              </a:buClr>
              <a:buFont typeface="Wingdings" panose="05000000000000000000" pitchFamily="2" charset="2"/>
              <a:buChar char="§"/>
            </a:pPr>
            <a:r>
              <a:rPr lang="en-US" altLang="it-IT" sz="2400" dirty="0" smtClean="0">
                <a:latin typeface="Century Gothic" panose="020B0502020202020204" pitchFamily="34" charset="0"/>
              </a:rPr>
              <a:t>V=50 </a:t>
            </a:r>
            <a:r>
              <a:rPr lang="en-US" altLang="it-IT" sz="2400" dirty="0">
                <a:latin typeface="Century Gothic" panose="020B0502020202020204" pitchFamily="34" charset="0"/>
              </a:rPr>
              <a:t>mL</a:t>
            </a:r>
          </a:p>
          <a:p>
            <a:pPr marL="342900" indent="-342900" eaLnBrk="1" hangingPunct="1">
              <a:buClr>
                <a:srgbClr val="E41B2A"/>
              </a:buClr>
              <a:buFont typeface="Wingdings" panose="05000000000000000000" pitchFamily="2" charset="2"/>
              <a:buChar char="§"/>
            </a:pPr>
            <a:r>
              <a:rPr lang="en-US" altLang="it-IT" sz="2400" dirty="0" err="1" smtClean="0">
                <a:latin typeface="Century Gothic" panose="020B0502020202020204" pitchFamily="34" charset="0"/>
              </a:rPr>
              <a:t>Materiale</a:t>
            </a:r>
            <a:r>
              <a:rPr lang="en-US" altLang="it-IT" sz="2400" dirty="0" smtClean="0">
                <a:latin typeface="Century Gothic" panose="020B0502020202020204" pitchFamily="34" charset="0"/>
              </a:rPr>
              <a:t>: </a:t>
            </a:r>
            <a:r>
              <a:rPr lang="en-US" altLang="it-IT" sz="2400" dirty="0">
                <a:latin typeface="Century Gothic" panose="020B0502020202020204" pitchFamily="34" charset="0"/>
              </a:rPr>
              <a:t>AISI </a:t>
            </a:r>
            <a:r>
              <a:rPr lang="en-US" altLang="it-IT" sz="2400" dirty="0" smtClean="0">
                <a:latin typeface="Century Gothic" panose="020B0502020202020204" pitchFamily="34" charset="0"/>
              </a:rPr>
              <a:t>316</a:t>
            </a:r>
            <a:endParaRPr lang="en-US" altLang="it-IT" sz="2400" dirty="0">
              <a:latin typeface="Century Gothic" panose="020B0502020202020204" pitchFamily="34" charset="0"/>
            </a:endParaRPr>
          </a:p>
        </p:txBody>
      </p:sp>
      <p:pic>
        <p:nvPicPr>
          <p:cNvPr id="10" name="Picture 2" descr="C:\Users\lucafiori\Dropbox\HTC\HTC\Firenze\Foto reattore HTC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954" y="1844823"/>
            <a:ext cx="4201038" cy="3516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lucafiori\Dropbox\HTC\HTC\Firenze\Immagine P&amp;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196752"/>
            <a:ext cx="4594536" cy="223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2100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</a:t>
            </a:r>
            <a:r>
              <a:rPr lang="it-IT" sz="3200" dirty="0"/>
              <a:t>a </a:t>
            </a:r>
            <a:r>
              <a:rPr lang="it-IT" sz="3200" dirty="0" err="1" smtClean="0"/>
              <a:t>UniTN</a:t>
            </a:r>
            <a:r>
              <a:rPr lang="it-IT" sz="3200" dirty="0"/>
              <a:t>: il reattore </a:t>
            </a:r>
            <a:r>
              <a:rPr lang="it-IT" sz="3200" dirty="0" err="1" smtClean="0"/>
              <a:t>bench</a:t>
            </a:r>
            <a:r>
              <a:rPr lang="it-IT" sz="3200" dirty="0" smtClean="0"/>
              <a:t>-scale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16</a:t>
            </a:fld>
            <a:endParaRPr lang="it-IT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6218" y="3954987"/>
            <a:ext cx="5364254" cy="2426341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509" y="1344740"/>
            <a:ext cx="4466515" cy="2996222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1219200"/>
            <a:ext cx="3718317" cy="2785864"/>
          </a:xfrm>
          <a:prstGeom prst="rect">
            <a:avLst/>
          </a:prstGeom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823834"/>
            <a:ext cx="2117270" cy="1829302"/>
          </a:xfrm>
          <a:prstGeom prst="rect">
            <a:avLst/>
          </a:prstGeom>
        </p:spPr>
      </p:pic>
      <p:sp>
        <p:nvSpPr>
          <p:cNvPr id="17" name="Segnaposto contenuto 2"/>
          <p:cNvSpPr txBox="1">
            <a:spLocks/>
          </p:cNvSpPr>
          <p:nvPr/>
        </p:nvSpPr>
        <p:spPr bwMode="auto">
          <a:xfrm>
            <a:off x="395536" y="4509120"/>
            <a:ext cx="3456384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355600" indent="-177800" eaLnBrk="0" hangingPunct="0">
              <a:spcBef>
                <a:spcPct val="20000"/>
              </a:spcBef>
              <a:buFont typeface="Arial" charset="0"/>
              <a:buChar char="–"/>
              <a:defRPr sz="2400">
                <a:solidFill>
                  <a:srgbClr val="00B0F0"/>
                </a:solidFill>
                <a:latin typeface="Calibri" pitchFamily="34" charset="0"/>
              </a:defRPr>
            </a:lvl2pPr>
            <a:lvl3pPr marL="533400" indent="-1778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355600" indent="-177800" eaLnBrk="0" hangingPunct="0">
              <a:spcBef>
                <a:spcPct val="20000"/>
              </a:spcBef>
              <a:buFont typeface="Wingdings" pitchFamily="2" charset="2"/>
              <a:buChar char="Ø"/>
              <a:defRPr>
                <a:solidFill>
                  <a:srgbClr val="00B0F0"/>
                </a:solidFill>
                <a:latin typeface="Calibri" pitchFamily="34" charset="0"/>
              </a:defRPr>
            </a:lvl4pPr>
            <a:lvl5pPr marL="355600" indent="-177800" eaLnBrk="0" hangingPunct="0">
              <a:spcBef>
                <a:spcPct val="20000"/>
              </a:spcBef>
              <a:buFont typeface="Arial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812800" indent="-1778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1270000" indent="-1778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1727200" indent="-1778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2184400" indent="-1778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eaLnBrk="1" hangingPunct="1">
              <a:buClr>
                <a:srgbClr val="E41B2A"/>
              </a:buClr>
              <a:buFont typeface="Wingdings" panose="05000000000000000000" pitchFamily="2" charset="2"/>
              <a:buChar char="§"/>
            </a:pPr>
            <a:r>
              <a:rPr lang="en-US" altLang="it-IT" sz="2400" dirty="0" err="1" smtClean="0">
                <a:latin typeface="Century Gothic" panose="020B0502020202020204" pitchFamily="34" charset="0"/>
              </a:rPr>
              <a:t>T</a:t>
            </a:r>
            <a:r>
              <a:rPr lang="en-US" altLang="it-IT" sz="2400" baseline="-25000" dirty="0" err="1" smtClean="0">
                <a:latin typeface="Century Gothic" panose="020B0502020202020204" pitchFamily="34" charset="0"/>
              </a:rPr>
              <a:t>design</a:t>
            </a:r>
            <a:r>
              <a:rPr lang="en-US" altLang="it-IT" sz="2400" dirty="0" smtClean="0">
                <a:latin typeface="Century Gothic" panose="020B0502020202020204" pitchFamily="34" charset="0"/>
              </a:rPr>
              <a:t>=300 </a:t>
            </a:r>
            <a:r>
              <a:rPr lang="en-US" altLang="it-IT" sz="2400" dirty="0">
                <a:latin typeface="Century Gothic" panose="020B0502020202020204" pitchFamily="34" charset="0"/>
              </a:rPr>
              <a:t>°C</a:t>
            </a:r>
          </a:p>
          <a:p>
            <a:pPr marL="342900" indent="-342900" eaLnBrk="1" hangingPunct="1">
              <a:buClr>
                <a:srgbClr val="E41B2A"/>
              </a:buClr>
              <a:buFont typeface="Wingdings" panose="05000000000000000000" pitchFamily="2" charset="2"/>
              <a:buChar char="§"/>
            </a:pPr>
            <a:r>
              <a:rPr lang="en-US" altLang="it-IT" sz="2400" dirty="0" err="1" smtClean="0">
                <a:latin typeface="Century Gothic" panose="020B0502020202020204" pitchFamily="34" charset="0"/>
              </a:rPr>
              <a:t>P</a:t>
            </a:r>
            <a:r>
              <a:rPr lang="en-US" altLang="it-IT" sz="2400" baseline="-25000" dirty="0" err="1" smtClean="0">
                <a:latin typeface="Century Gothic" panose="020B0502020202020204" pitchFamily="34" charset="0"/>
              </a:rPr>
              <a:t>design</a:t>
            </a:r>
            <a:r>
              <a:rPr lang="en-US" altLang="it-IT" sz="2400" dirty="0" smtClean="0">
                <a:latin typeface="Century Gothic" panose="020B0502020202020204" pitchFamily="34" charset="0"/>
              </a:rPr>
              <a:t>=140 </a:t>
            </a:r>
            <a:r>
              <a:rPr lang="en-US" altLang="it-IT" sz="2400" dirty="0">
                <a:latin typeface="Century Gothic" panose="020B0502020202020204" pitchFamily="34" charset="0"/>
              </a:rPr>
              <a:t>bar</a:t>
            </a:r>
          </a:p>
          <a:p>
            <a:pPr marL="342900" indent="-342900" eaLnBrk="1" hangingPunct="1">
              <a:buClr>
                <a:srgbClr val="E41B2A"/>
              </a:buClr>
              <a:buFont typeface="Wingdings" panose="05000000000000000000" pitchFamily="2" charset="2"/>
              <a:buChar char="§"/>
            </a:pPr>
            <a:r>
              <a:rPr lang="en-US" altLang="it-IT" sz="2400" dirty="0" smtClean="0">
                <a:latin typeface="Century Gothic" panose="020B0502020202020204" pitchFamily="34" charset="0"/>
              </a:rPr>
              <a:t>V=2 L</a:t>
            </a:r>
            <a:endParaRPr lang="en-US" altLang="it-IT" sz="2400" dirty="0">
              <a:latin typeface="Century Gothic" panose="020B0502020202020204" pitchFamily="34" charset="0"/>
            </a:endParaRPr>
          </a:p>
          <a:p>
            <a:pPr marL="342900" indent="-342900" eaLnBrk="1" hangingPunct="1">
              <a:buClr>
                <a:srgbClr val="E41B2A"/>
              </a:buClr>
              <a:buFont typeface="Wingdings" panose="05000000000000000000" pitchFamily="2" charset="2"/>
              <a:buChar char="§"/>
            </a:pPr>
            <a:r>
              <a:rPr lang="en-US" altLang="it-IT" sz="2400" dirty="0" err="1" smtClean="0">
                <a:latin typeface="Century Gothic" panose="020B0502020202020204" pitchFamily="34" charset="0"/>
              </a:rPr>
              <a:t>Materiale</a:t>
            </a:r>
            <a:r>
              <a:rPr lang="en-US" altLang="it-IT" sz="2400" dirty="0" smtClean="0">
                <a:latin typeface="Century Gothic" panose="020B0502020202020204" pitchFamily="34" charset="0"/>
              </a:rPr>
              <a:t>: </a:t>
            </a:r>
            <a:r>
              <a:rPr lang="en-US" altLang="it-IT" sz="2400" dirty="0">
                <a:latin typeface="Century Gothic" panose="020B0502020202020204" pitchFamily="34" charset="0"/>
              </a:rPr>
              <a:t>AISI </a:t>
            </a:r>
            <a:r>
              <a:rPr lang="en-US" altLang="it-IT" sz="2400" dirty="0" smtClean="0">
                <a:latin typeface="Century Gothic" panose="020B0502020202020204" pitchFamily="34" charset="0"/>
              </a:rPr>
              <a:t>316</a:t>
            </a:r>
            <a:endParaRPr lang="en-US" altLang="it-IT" sz="2400" dirty="0">
              <a:latin typeface="Century Gothic" panose="020B0502020202020204" pitchFamily="34" charset="0"/>
            </a:endParaRPr>
          </a:p>
        </p:txBody>
      </p:sp>
      <p:sp>
        <p:nvSpPr>
          <p:cNvPr id="10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031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73" y="818845"/>
            <a:ext cx="7416832" cy="5562483"/>
          </a:xfrm>
          <a:prstGeom prst="rect">
            <a:avLst/>
          </a:prstGeom>
        </p:spPr>
      </p:pic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</a:t>
            </a:r>
            <a:r>
              <a:rPr lang="it-IT" sz="3200" dirty="0"/>
              <a:t>a </a:t>
            </a:r>
            <a:r>
              <a:rPr lang="it-IT" sz="3200" dirty="0" err="1" smtClean="0"/>
              <a:t>UniTN</a:t>
            </a:r>
            <a:r>
              <a:rPr lang="it-IT" sz="3200" dirty="0"/>
              <a:t>: </a:t>
            </a:r>
            <a:r>
              <a:rPr lang="it-IT" sz="3200" dirty="0" smtClean="0"/>
              <a:t>simulazione e design di processo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17</a:t>
            </a:fld>
            <a:endParaRPr lang="it-IT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5451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</a:t>
            </a:r>
            <a:r>
              <a:rPr lang="it-IT" sz="3200" dirty="0"/>
              <a:t>a UNITN: </a:t>
            </a:r>
            <a:r>
              <a:rPr lang="it-IT" sz="3200" dirty="0" smtClean="0"/>
              <a:t>simulazione e design di processo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18</a:t>
            </a:fld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36" y="1210677"/>
            <a:ext cx="7425127" cy="4436645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539552" y="5661248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Clr>
                <a:schemeClr val="tx1"/>
              </a:buClr>
            </a:pPr>
            <a:r>
              <a:rPr lang="it-IT" sz="2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Consumi energetici specifici. a e c: compost fuori specifica; b e d: vinaccia</a:t>
            </a:r>
          </a:p>
        </p:txBody>
      </p:sp>
      <p:sp>
        <p:nvSpPr>
          <p:cNvPr id="10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2358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</a:t>
            </a:r>
            <a:r>
              <a:rPr lang="it-IT" sz="3200" dirty="0"/>
              <a:t>a UNITN: </a:t>
            </a:r>
            <a:r>
              <a:rPr lang="it-IT" sz="3200" dirty="0" smtClean="0"/>
              <a:t>substrati trattati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19</a:t>
            </a:fld>
            <a:endParaRPr lang="it-IT"/>
          </a:p>
        </p:txBody>
      </p:sp>
      <p:sp>
        <p:nvSpPr>
          <p:cNvPr id="10" name="Segnaposto contenuto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/>
              <a:t>Vinaccia </a:t>
            </a:r>
          </a:p>
          <a:p>
            <a:r>
              <a:rPr lang="it-IT" dirty="0" smtClean="0"/>
              <a:t>Sanse di oleifici</a:t>
            </a:r>
          </a:p>
          <a:p>
            <a:r>
              <a:rPr lang="it-IT" dirty="0" smtClean="0"/>
              <a:t>Acque di vegetazione</a:t>
            </a:r>
          </a:p>
          <a:p>
            <a:r>
              <a:rPr lang="it-IT" dirty="0" smtClean="0"/>
              <a:t>Sfalci di potature</a:t>
            </a:r>
          </a:p>
          <a:p>
            <a:r>
              <a:rPr lang="it-IT" dirty="0" smtClean="0"/>
              <a:t>Fondi di caffè</a:t>
            </a:r>
          </a:p>
          <a:p>
            <a:r>
              <a:rPr lang="it-IT" dirty="0" err="1"/>
              <a:t>Pastazzi</a:t>
            </a:r>
            <a:r>
              <a:rPr lang="it-IT" dirty="0"/>
              <a:t> di </a:t>
            </a:r>
            <a:r>
              <a:rPr lang="it-IT" dirty="0" smtClean="0"/>
              <a:t>agrumi</a:t>
            </a:r>
          </a:p>
          <a:p>
            <a:r>
              <a:rPr lang="it-IT" dirty="0"/>
              <a:t>Pale di fico d’india </a:t>
            </a:r>
            <a:endParaRPr lang="it-IT" dirty="0" smtClean="0"/>
          </a:p>
          <a:p>
            <a:r>
              <a:rPr lang="it-IT" dirty="0" smtClean="0"/>
              <a:t>Agave</a:t>
            </a:r>
          </a:p>
          <a:p>
            <a:r>
              <a:rPr lang="it-IT" dirty="0" smtClean="0"/>
              <a:t>Compost fuori specifica (EWC 19.05.03)</a:t>
            </a:r>
          </a:p>
          <a:p>
            <a:r>
              <a:rPr lang="it-IT" dirty="0" smtClean="0"/>
              <a:t>Residuo differenziazione rifiuti (EWC 19.12.12)</a:t>
            </a:r>
          </a:p>
        </p:txBody>
      </p:sp>
      <p:sp>
        <p:nvSpPr>
          <p:cNvPr id="11" name="Segnaposto contenuto 2"/>
          <p:cNvSpPr>
            <a:spLocks noGrp="1"/>
          </p:cNvSpPr>
          <p:nvPr>
            <p:ph idx="4294967295"/>
          </p:nvPr>
        </p:nvSpPr>
        <p:spPr>
          <a:xfrm>
            <a:off x="5688013" y="1600200"/>
            <a:ext cx="3455987" cy="4525963"/>
          </a:xfrm>
        </p:spPr>
        <p:txBody>
          <a:bodyPr>
            <a:normAutofit/>
          </a:bodyPr>
          <a:lstStyle/>
          <a:p>
            <a:r>
              <a:rPr lang="it-IT" dirty="0" smtClean="0"/>
              <a:t>Reflui zootecnici </a:t>
            </a:r>
          </a:p>
          <a:p>
            <a:r>
              <a:rPr lang="it-IT" dirty="0" smtClean="0"/>
              <a:t>Fango ispessito</a:t>
            </a:r>
          </a:p>
          <a:p>
            <a:r>
              <a:rPr lang="it-IT" dirty="0" err="1" smtClean="0"/>
              <a:t>Digestato</a:t>
            </a:r>
            <a:endParaRPr lang="it-IT" dirty="0" smtClean="0"/>
          </a:p>
          <a:p>
            <a:r>
              <a:rPr lang="it-IT" dirty="0" smtClean="0"/>
              <a:t>Fango disidratato</a:t>
            </a:r>
          </a:p>
          <a:p>
            <a:pPr marL="0" indent="0">
              <a:buNone/>
            </a:pPr>
            <a:endParaRPr lang="it-IT" dirty="0" smtClean="0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122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Indice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2</a:t>
            </a:fld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it-IT" dirty="0" smtClean="0"/>
              <a:t>Processi </a:t>
            </a:r>
            <a:r>
              <a:rPr lang="it-IT" dirty="0" err="1" smtClean="0"/>
              <a:t>idrotermici</a:t>
            </a:r>
            <a:r>
              <a:rPr lang="it-IT" dirty="0" smtClean="0"/>
              <a:t>: una panoramica</a:t>
            </a:r>
          </a:p>
          <a:p>
            <a:r>
              <a:rPr lang="it-IT" dirty="0" smtClean="0"/>
              <a:t>Carbonizzazione </a:t>
            </a:r>
            <a:r>
              <a:rPr lang="it-IT" dirty="0" err="1" smtClean="0"/>
              <a:t>idrotermica</a:t>
            </a:r>
            <a:r>
              <a:rPr lang="it-IT" dirty="0" smtClean="0"/>
              <a:t> (HTC)</a:t>
            </a:r>
          </a:p>
          <a:p>
            <a:r>
              <a:rPr lang="it-IT" dirty="0" smtClean="0"/>
              <a:t>HTC a </a:t>
            </a:r>
            <a:r>
              <a:rPr lang="it-IT" dirty="0" err="1" smtClean="0"/>
              <a:t>UniTN</a:t>
            </a:r>
            <a:endParaRPr lang="it-IT" dirty="0" smtClean="0"/>
          </a:p>
          <a:p>
            <a:r>
              <a:rPr lang="it-IT" dirty="0" smtClean="0"/>
              <a:t>HTC e fanghi</a:t>
            </a:r>
          </a:p>
          <a:p>
            <a:r>
              <a:rPr lang="it-IT" dirty="0" err="1" smtClean="0"/>
              <a:t>CarboREM</a:t>
            </a:r>
            <a:r>
              <a:rPr lang="it-IT" dirty="0" smtClean="0"/>
              <a:t> e HTC</a:t>
            </a:r>
            <a:endParaRPr lang="it-IT" dirty="0"/>
          </a:p>
        </p:txBody>
      </p:sp>
      <p:pic>
        <p:nvPicPr>
          <p:cNvPr id="6" name="Picture 3" descr="mesian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542095"/>
            <a:ext cx="331787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406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457200" y="300608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HTC </a:t>
            </a:r>
            <a:r>
              <a:rPr lang="it-IT" cap="none" dirty="0" smtClean="0"/>
              <a:t>e</a:t>
            </a:r>
            <a:r>
              <a:rPr lang="it-IT" dirty="0" smtClean="0"/>
              <a:t> fanghi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20</a:t>
            </a:fld>
            <a:endParaRPr lang="it-IT" dirty="0"/>
          </a:p>
        </p:txBody>
      </p:sp>
      <p:sp>
        <p:nvSpPr>
          <p:cNvPr id="5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1214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e FANGHI a </a:t>
            </a:r>
            <a:r>
              <a:rPr lang="it-IT" sz="3200" dirty="0" err="1" smtClean="0"/>
              <a:t>UniTN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21</a:t>
            </a:fld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22" y="1556792"/>
            <a:ext cx="8496550" cy="3920082"/>
          </a:xfrm>
          <a:prstGeom prst="rect">
            <a:avLst/>
          </a:prstGeom>
        </p:spPr>
      </p:pic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8503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e FANGHI </a:t>
            </a:r>
            <a:r>
              <a:rPr lang="it-IT" sz="3200" dirty="0"/>
              <a:t>a </a:t>
            </a:r>
            <a:r>
              <a:rPr lang="it-IT" sz="3200" dirty="0" err="1" smtClean="0"/>
              <a:t>UniTN</a:t>
            </a:r>
            <a:r>
              <a:rPr lang="it-IT" sz="3200" dirty="0"/>
              <a:t>: Caratterizzazione del fango </a:t>
            </a:r>
            <a:r>
              <a:rPr lang="it-IT" sz="3200" dirty="0" smtClean="0"/>
              <a:t>disidratato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22</a:t>
            </a:fld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539552" y="5970766"/>
            <a:ext cx="8064896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Clr>
                <a:schemeClr val="tx1"/>
              </a:buClr>
            </a:pPr>
            <a:r>
              <a:rPr lang="it-IT" sz="1600" dirty="0">
                <a:latin typeface="Century Gothic" panose="020B0502020202020204" pitchFamily="34" charset="0"/>
                <a:cs typeface="Arial" panose="020B0604020202020204" pitchFamily="34" charset="0"/>
              </a:rPr>
              <a:t>(1) l’analisi è riferita ad un grammo di fango secco disciolto in un litro di acqua</a:t>
            </a:r>
          </a:p>
        </p:txBody>
      </p:sp>
      <p:graphicFrame>
        <p:nvGraphicFramePr>
          <p:cNvPr id="7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888784"/>
              </p:ext>
            </p:extLst>
          </p:nvPr>
        </p:nvGraphicFramePr>
        <p:xfrm>
          <a:off x="1979712" y="1268760"/>
          <a:ext cx="5544616" cy="469355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014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678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solidFill>
                            <a:schemeClr val="tx1"/>
                          </a:solidFill>
                          <a:effectLst/>
                        </a:rPr>
                        <a:t>Analisi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 [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effectLst/>
                        </a:rPr>
                        <a:t>u.d.m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.]</a:t>
                      </a:r>
                      <a:endParaRPr lang="it-IT" sz="18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Fango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disidratato</a:t>
                      </a:r>
                      <a:r>
                        <a:rPr lang="en-GB" sz="1800" dirty="0">
                          <a:effectLst/>
                        </a:rPr>
                        <a:t> (24 % ST)</a:t>
                      </a:r>
                      <a:endParaRPr lang="it-IT" sz="18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COD 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</a:rPr>
                        <a:t>totale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 [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</a:rPr>
                        <a:t>gCOD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/l]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1.12±0.06 </a:t>
                      </a:r>
                      <a:r>
                        <a:rPr lang="en-GB" sz="1400" baseline="30000">
                          <a:effectLst/>
                        </a:rPr>
                        <a:t>(1)</a:t>
                      </a:r>
                      <a:endParaRPr lang="it-IT" sz="240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COD 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</a:rPr>
                        <a:t>solubile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 [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</a:rPr>
                        <a:t>gCOD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/l]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0.21±0.01 </a:t>
                      </a:r>
                      <a:r>
                        <a:rPr lang="en-GB" sz="1400" baseline="30000">
                          <a:effectLst/>
                        </a:rPr>
                        <a:t>(1)</a:t>
                      </a:r>
                      <a:endParaRPr lang="it-IT" sz="240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Azoto organico [mgN-N</a:t>
                      </a:r>
                      <a:r>
                        <a:rPr lang="it-IT" sz="1400" baseline="-25000" dirty="0">
                          <a:solidFill>
                            <a:schemeClr val="tx1"/>
                          </a:solidFill>
                          <a:effectLst/>
                        </a:rPr>
                        <a:t>org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/l]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44.6±2.2 </a:t>
                      </a:r>
                      <a:r>
                        <a:rPr lang="en-GB" sz="1400" baseline="30000" dirty="0">
                          <a:effectLst/>
                        </a:rPr>
                        <a:t>(1)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Azoto ammoniacale [mgN-NH</a:t>
                      </a:r>
                      <a:r>
                        <a:rPr lang="it-IT" sz="1400" baseline="-250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r>
                        <a:rPr lang="it-IT" sz="1400" baseline="300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/l]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15.1±0.8 </a:t>
                      </a:r>
                      <a:r>
                        <a:rPr lang="it-IT" sz="1400" baseline="30000" dirty="0">
                          <a:effectLst/>
                        </a:rPr>
                        <a:t>(1)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13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Azoto nitrico [</a:t>
                      </a:r>
                      <a:r>
                        <a:rPr lang="it-IT" sz="1400" dirty="0" err="1">
                          <a:solidFill>
                            <a:schemeClr val="tx1"/>
                          </a:solidFill>
                          <a:effectLst/>
                        </a:rPr>
                        <a:t>mgN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- NO</a:t>
                      </a:r>
                      <a:r>
                        <a:rPr lang="it-IT" sz="1400" baseline="-25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it-IT" sz="1400" baseline="300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 /l]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&lt;0.1 </a:t>
                      </a:r>
                      <a:r>
                        <a:rPr lang="it-IT" sz="1400" baseline="30000" dirty="0">
                          <a:effectLst/>
                        </a:rPr>
                        <a:t>(1)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</a:rPr>
                        <a:t>Fosforo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</a:rPr>
                        <a:t>totale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 [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</a:rPr>
                        <a:t>mgP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/l]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10.0±0.5 </a:t>
                      </a:r>
                      <a:r>
                        <a:rPr lang="it-IT" sz="1400" baseline="30000">
                          <a:effectLst/>
                        </a:rPr>
                        <a:t>(1)</a:t>
                      </a:r>
                      <a:endParaRPr lang="it-IT" sz="240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</a:rPr>
                        <a:t>Ortofosfato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 [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</a:rPr>
                        <a:t>mgP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/l]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-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ST [%]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25.1±0.1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SV [%]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74.1±0.1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C [%]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35,91±0.25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H [%]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5.42±0.01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 [%]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5.81±0.03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S [%]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0.91±0.12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O [%]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24.34</a:t>
                      </a:r>
                      <a:r>
                        <a:rPr lang="en-GB" sz="1400" dirty="0">
                          <a:effectLst/>
                        </a:rPr>
                        <a:t>±2.43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ASH [%]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28.52</a:t>
                      </a:r>
                      <a:r>
                        <a:rPr lang="en-GB" sz="1400" dirty="0">
                          <a:effectLst/>
                        </a:rPr>
                        <a:t>±1.43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FC [%]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5.46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VM [%]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66.02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41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PCS [MJ/kg]</a:t>
                      </a:r>
                      <a:endParaRPr lang="it-IT" sz="24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16.02± 0.09</a:t>
                      </a:r>
                      <a:endParaRPr lang="it-IT" sz="2400" dirty="0">
                        <a:effectLst/>
                        <a:latin typeface="Times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</a:tbl>
          </a:graphicData>
        </a:graphic>
      </p:graphicFrame>
      <p:sp>
        <p:nvSpPr>
          <p:cNvPr id="10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2080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e FANGHI </a:t>
            </a:r>
            <a:r>
              <a:rPr lang="it-IT" sz="3200" dirty="0"/>
              <a:t>a </a:t>
            </a:r>
            <a:r>
              <a:rPr lang="it-IT" sz="3200" dirty="0" err="1" smtClean="0"/>
              <a:t>UniTN</a:t>
            </a:r>
            <a:r>
              <a:rPr lang="it-IT" sz="3200" dirty="0"/>
              <a:t>: </a:t>
            </a:r>
            <a:r>
              <a:rPr lang="it-IT" sz="3200" dirty="0" smtClean="0"/>
              <a:t>condizioni</a:t>
            </a:r>
            <a:br>
              <a:rPr lang="it-IT" sz="3200" dirty="0" smtClean="0"/>
            </a:br>
            <a:r>
              <a:rPr lang="it-IT" sz="3200" dirty="0" smtClean="0"/>
              <a:t>prove sperimentali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23</a:t>
            </a:fld>
            <a:endParaRPr lang="it-IT"/>
          </a:p>
        </p:txBody>
      </p:sp>
      <p:sp>
        <p:nvSpPr>
          <p:cNvPr id="13" name="Segnaposto contenuto 2"/>
          <p:cNvSpPr>
            <a:spLocks noGrp="1"/>
          </p:cNvSpPr>
          <p:nvPr>
            <p:ph idx="4294967295"/>
          </p:nvPr>
        </p:nvSpPr>
        <p:spPr>
          <a:xfrm>
            <a:off x="0" y="1960563"/>
            <a:ext cx="8229600" cy="3700462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/>
              <a:t>Tre temperature: 190, 220, 250 °C</a:t>
            </a:r>
          </a:p>
          <a:p>
            <a:pPr marL="0" indent="0">
              <a:buNone/>
            </a:pPr>
            <a:endParaRPr lang="it-IT" dirty="0" smtClean="0"/>
          </a:p>
          <a:p>
            <a:r>
              <a:rPr lang="it-IT" dirty="0" smtClean="0"/>
              <a:t>Due tempi di residenza: 30, 60 min.</a:t>
            </a:r>
          </a:p>
          <a:p>
            <a:pPr marL="0" indent="0">
              <a:buNone/>
            </a:pPr>
            <a:endParaRPr lang="it-IT" dirty="0" smtClean="0"/>
          </a:p>
          <a:p>
            <a:r>
              <a:rPr lang="it-IT" dirty="0"/>
              <a:t>Tipo di fango: Fango palabile al 25% ST (fango dopo centrifuga); questo è stato poi diluito in acqua </a:t>
            </a:r>
            <a:r>
              <a:rPr lang="it-IT" dirty="0" smtClean="0"/>
              <a:t>fino </a:t>
            </a:r>
            <a:r>
              <a:rPr lang="it-IT" dirty="0"/>
              <a:t>al </a:t>
            </a:r>
            <a:r>
              <a:rPr lang="it-IT" dirty="0" smtClean="0"/>
              <a:t>16%  </a:t>
            </a:r>
            <a:r>
              <a:rPr lang="it-IT" dirty="0"/>
              <a:t>ST in modo da ricoprire il substrato di </a:t>
            </a:r>
            <a:r>
              <a:rPr lang="it-IT" dirty="0" smtClean="0"/>
              <a:t>acqua</a:t>
            </a:r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5873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e FANGHI </a:t>
            </a:r>
            <a:r>
              <a:rPr lang="it-IT" sz="3200" dirty="0"/>
              <a:t>a </a:t>
            </a:r>
            <a:r>
              <a:rPr lang="it-IT" sz="3200" dirty="0" err="1" smtClean="0"/>
              <a:t>UniTN</a:t>
            </a:r>
            <a:r>
              <a:rPr lang="it-IT" sz="3200" dirty="0"/>
              <a:t>: </a:t>
            </a:r>
            <a:r>
              <a:rPr lang="it-IT" sz="3200" dirty="0" smtClean="0"/>
              <a:t>riduzione </a:t>
            </a:r>
            <a:br>
              <a:rPr lang="it-IT" sz="3200" dirty="0" smtClean="0"/>
            </a:br>
            <a:r>
              <a:rPr lang="it-IT" sz="3200" dirty="0" smtClean="0"/>
              <a:t>del fango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24</a:t>
            </a:fld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539552" y="5661248"/>
            <a:ext cx="8064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Clr>
                <a:schemeClr val="tx1"/>
              </a:buClr>
            </a:pPr>
            <a:r>
              <a:rPr lang="it-IT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Più aumento la temperatura minore è la resa in </a:t>
            </a:r>
            <a:r>
              <a:rPr lang="it-IT" sz="2000" b="1" dirty="0" err="1">
                <a:latin typeface="Century Gothic" panose="020B0502020202020204" pitchFamily="34" charset="0"/>
                <a:cs typeface="Arial" panose="020B0604020202020204" pitchFamily="34" charset="0"/>
              </a:rPr>
              <a:t>i</a:t>
            </a:r>
            <a:r>
              <a:rPr lang="it-IT" sz="2000" b="1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drochar</a:t>
            </a:r>
            <a:endParaRPr lang="it-IT" sz="20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419388"/>
            <a:ext cx="8610406" cy="4169852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5580112" y="1274592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latin typeface="Century Gothic" panose="020B0502020202020204" pitchFamily="34" charset="0"/>
              </a:rPr>
              <a:t>85% resa in </a:t>
            </a:r>
            <a:r>
              <a:rPr lang="it-IT" b="1" dirty="0" err="1">
                <a:latin typeface="Century Gothic" panose="020B0502020202020204" pitchFamily="34" charset="0"/>
              </a:rPr>
              <a:t>i</a:t>
            </a:r>
            <a:r>
              <a:rPr lang="it-IT" b="1" dirty="0" err="1" smtClean="0">
                <a:latin typeface="Century Gothic" panose="020B0502020202020204" pitchFamily="34" charset="0"/>
              </a:rPr>
              <a:t>drochar</a:t>
            </a:r>
            <a:endParaRPr lang="it-IT" b="1" dirty="0">
              <a:latin typeface="Century Gothic" panose="020B0502020202020204" pitchFamily="34" charset="0"/>
            </a:endParaRPr>
          </a:p>
        </p:txBody>
      </p:sp>
      <p:sp>
        <p:nvSpPr>
          <p:cNvPr id="12" name="Ovale 11"/>
          <p:cNvSpPr/>
          <p:nvPr/>
        </p:nvSpPr>
        <p:spPr>
          <a:xfrm>
            <a:off x="5633864" y="1859618"/>
            <a:ext cx="1080120" cy="64398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6815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e FANGHI </a:t>
            </a:r>
            <a:r>
              <a:rPr lang="it-IT" sz="3200" dirty="0"/>
              <a:t>a </a:t>
            </a:r>
            <a:r>
              <a:rPr lang="it-IT" sz="3200" dirty="0" err="1" smtClean="0"/>
              <a:t>UniTN</a:t>
            </a:r>
            <a:r>
              <a:rPr lang="it-IT" sz="3200" dirty="0"/>
              <a:t>: </a:t>
            </a:r>
            <a:r>
              <a:rPr lang="it-IT" sz="3200" dirty="0" smtClean="0"/>
              <a:t>misura </a:t>
            </a:r>
            <a:br>
              <a:rPr lang="it-IT" sz="3200" dirty="0" smtClean="0"/>
            </a:br>
            <a:r>
              <a:rPr lang="it-IT" sz="3200" dirty="0" smtClean="0"/>
              <a:t>della </a:t>
            </a:r>
            <a:r>
              <a:rPr lang="it-IT" sz="3200" dirty="0" err="1" smtClean="0"/>
              <a:t>disidratabilità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25</a:t>
            </a:fld>
            <a:endParaRPr lang="it-IT"/>
          </a:p>
        </p:txBody>
      </p:sp>
      <p:pic>
        <p:nvPicPr>
          <p:cNvPr id="19" name="Immagine 1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050" b="65797" l="3672" r="89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000" b="30050"/>
          <a:stretch/>
        </p:blipFill>
        <p:spPr>
          <a:xfrm>
            <a:off x="5113457" y="1412776"/>
            <a:ext cx="3851031" cy="2808312"/>
          </a:xfrm>
          <a:prstGeom prst="rect">
            <a:avLst/>
          </a:prstGeom>
        </p:spPr>
      </p:pic>
      <p:pic>
        <p:nvPicPr>
          <p:cNvPr id="20" name="Immagine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" t="39465" r="16756" b="29035"/>
          <a:stretch/>
        </p:blipFill>
        <p:spPr>
          <a:xfrm>
            <a:off x="1025533" y="2026061"/>
            <a:ext cx="3406102" cy="2359793"/>
          </a:xfrm>
          <a:prstGeom prst="parallelogram">
            <a:avLst/>
          </a:prstGeom>
        </p:spPr>
      </p:pic>
      <p:sp>
        <p:nvSpPr>
          <p:cNvPr id="21" name="Triangolo isoscele 20"/>
          <p:cNvSpPr/>
          <p:nvPr/>
        </p:nvSpPr>
        <p:spPr>
          <a:xfrm rot="12254263">
            <a:off x="202992" y="3597443"/>
            <a:ext cx="3099395" cy="2016224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CasellaDiTesto 21"/>
          <p:cNvSpPr txBox="1"/>
          <p:nvPr/>
        </p:nvSpPr>
        <p:spPr>
          <a:xfrm>
            <a:off x="1403648" y="4209685"/>
            <a:ext cx="22479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Palabile diluito</a:t>
            </a:r>
          </a:p>
          <a:p>
            <a:pPr algn="ctr"/>
            <a:r>
              <a:rPr lang="it-IT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 (16 % S.S.)</a:t>
            </a:r>
          </a:p>
        </p:txBody>
      </p:sp>
      <p:sp>
        <p:nvSpPr>
          <p:cNvPr id="23" name="CasellaDiTesto 22"/>
          <p:cNvSpPr txBox="1"/>
          <p:nvPr/>
        </p:nvSpPr>
        <p:spPr>
          <a:xfrm>
            <a:off x="5996413" y="4077072"/>
            <a:ext cx="22479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Idrochar</a:t>
            </a:r>
            <a:r>
              <a:rPr lang="it-IT" sz="2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da palabile dopo decantazione</a:t>
            </a:r>
          </a:p>
        </p:txBody>
      </p:sp>
      <p:sp>
        <p:nvSpPr>
          <p:cNvPr id="24" name="CasellaDiTesto 23"/>
          <p:cNvSpPr txBox="1"/>
          <p:nvPr/>
        </p:nvSpPr>
        <p:spPr>
          <a:xfrm>
            <a:off x="5834552" y="5261138"/>
            <a:ext cx="2571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Dopo 100 s</a:t>
            </a:r>
          </a:p>
        </p:txBody>
      </p:sp>
      <p:sp>
        <p:nvSpPr>
          <p:cNvPr id="25" name="CasellaDiTesto 24"/>
          <p:cNvSpPr txBox="1"/>
          <p:nvPr/>
        </p:nvSpPr>
        <p:spPr>
          <a:xfrm>
            <a:off x="1331640" y="5261138"/>
            <a:ext cx="2571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Dopo 60 minuti</a:t>
            </a:r>
          </a:p>
        </p:txBody>
      </p:sp>
      <p:sp>
        <p:nvSpPr>
          <p:cNvPr id="26" name="Rettangolo 25"/>
          <p:cNvSpPr/>
          <p:nvPr/>
        </p:nvSpPr>
        <p:spPr>
          <a:xfrm rot="18762853">
            <a:off x="689838" y="2058684"/>
            <a:ext cx="2048464" cy="791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Triangolo rettangolo 26"/>
          <p:cNvSpPr/>
          <p:nvPr/>
        </p:nvSpPr>
        <p:spPr>
          <a:xfrm rot="10800000">
            <a:off x="2561263" y="1988840"/>
            <a:ext cx="1866721" cy="673566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1"/>
              </a:solidFill>
            </a:endParaRPr>
          </a:p>
        </p:txBody>
      </p:sp>
      <p:sp>
        <p:nvSpPr>
          <p:cNvPr id="28" name="Triangolo rettangolo 27"/>
          <p:cNvSpPr/>
          <p:nvPr/>
        </p:nvSpPr>
        <p:spPr>
          <a:xfrm rot="1996004">
            <a:off x="3580853" y="2664806"/>
            <a:ext cx="1435195" cy="2050766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6330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e FANGHI: </a:t>
            </a:r>
            <a:r>
              <a:rPr lang="it-IT" sz="3200" dirty="0" err="1" smtClean="0"/>
              <a:t>disidratabilità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26</a:t>
            </a:fld>
            <a:endParaRPr lang="it-IT"/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1223352"/>
            <a:ext cx="4880000" cy="3387954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678396" y="1484784"/>
            <a:ext cx="31735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Century Gothic" panose="020B0502020202020204" pitchFamily="34" charset="0"/>
                <a:cs typeface="Arial" panose="020B0604020202020204" pitchFamily="34" charset="0"/>
              </a:rPr>
              <a:t>L’HTC è un processo che distrugge la struttura colloidale del fango facendo in modo che l’&lt;&lt;</a:t>
            </a:r>
            <a:r>
              <a:rPr lang="it-IT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acqua legata</a:t>
            </a:r>
            <a:r>
              <a:rPr lang="it-IT" sz="2000" dirty="0">
                <a:latin typeface="Century Gothic" panose="020B0502020202020204" pitchFamily="34" charset="0"/>
                <a:cs typeface="Arial" panose="020B0604020202020204" pitchFamily="34" charset="0"/>
              </a:rPr>
              <a:t>&gt;&gt; (interna alle cellule) diventi &lt;&lt;</a:t>
            </a:r>
            <a:r>
              <a:rPr lang="it-IT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acqua libera</a:t>
            </a:r>
            <a:r>
              <a:rPr lang="it-IT" sz="2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&gt;&gt;.</a:t>
            </a:r>
            <a:endParaRPr lang="it-IT" sz="20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683568" y="4534088"/>
            <a:ext cx="775342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Century Gothic" panose="020B0502020202020204" pitchFamily="34" charset="0"/>
                <a:cs typeface="Arial" panose="020B0604020202020204" pitchFamily="34" charset="0"/>
              </a:rPr>
              <a:t>In questo modo con l’HTC la </a:t>
            </a:r>
            <a:r>
              <a:rPr lang="it-IT" sz="2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disidratazione</a:t>
            </a:r>
            <a:r>
              <a:rPr lang="it-IT" sz="2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>
                <a:latin typeface="Century Gothic" panose="020B0502020202020204" pitchFamily="34" charset="0"/>
                <a:cs typeface="Arial" panose="020B0604020202020204" pitchFamily="34" charset="0"/>
              </a:rPr>
              <a:t>del fango diventa più </a:t>
            </a:r>
            <a:r>
              <a:rPr lang="it-IT" sz="2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facile</a:t>
            </a:r>
            <a:r>
              <a:rPr lang="it-IT" sz="2000" dirty="0">
                <a:latin typeface="Century Gothic" panose="020B0502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it-IT" sz="2000" dirty="0">
                <a:latin typeface="Century Gothic" panose="020B0502020202020204" pitchFamily="34" charset="0"/>
                <a:cs typeface="Arial" panose="020B0604020202020204" pitchFamily="34" charset="0"/>
              </a:rPr>
              <a:t>Di conseguenza i volumi del fango destinati a smaltimento/recupero sono nettamente inferiori rispetto alla situazione </a:t>
            </a:r>
            <a:r>
              <a:rPr lang="it-IT" sz="2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attuale.</a:t>
            </a:r>
            <a:endParaRPr lang="it-IT" sz="20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8325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FANGHI: Situazione Attuale (Ess. diretto del fango)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27</a:t>
            </a:fld>
            <a:endParaRPr lang="it-IT"/>
          </a:p>
        </p:txBody>
      </p:sp>
      <p:grpSp>
        <p:nvGrpSpPr>
          <p:cNvPr id="14" name="Gruppo 13"/>
          <p:cNvGrpSpPr/>
          <p:nvPr/>
        </p:nvGrpSpPr>
        <p:grpSpPr>
          <a:xfrm>
            <a:off x="485392" y="1630497"/>
            <a:ext cx="8191064" cy="4606815"/>
            <a:chOff x="331336" y="1087013"/>
            <a:chExt cx="8191064" cy="4606815"/>
          </a:xfrm>
        </p:grpSpPr>
        <p:sp>
          <p:nvSpPr>
            <p:cNvPr id="15" name="Titolo 1"/>
            <p:cNvSpPr txBox="1">
              <a:spLocks/>
            </p:cNvSpPr>
            <p:nvPr/>
          </p:nvSpPr>
          <p:spPr>
            <a:xfrm>
              <a:off x="331336" y="2924944"/>
              <a:ext cx="3456384" cy="891940"/>
            </a:xfrm>
            <a:prstGeom prst="rect">
              <a:avLst/>
            </a:prstGeom>
            <a:ln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it-IT" sz="2000" dirty="0" smtClean="0"/>
                <a:t>Massimo tenore di secco  25%</a:t>
              </a:r>
              <a:endParaRPr lang="it-IT" sz="2000" dirty="0"/>
            </a:p>
          </p:txBody>
        </p:sp>
        <p:sp>
          <p:nvSpPr>
            <p:cNvPr id="16" name="Titolo 1"/>
            <p:cNvSpPr txBox="1">
              <a:spLocks/>
            </p:cNvSpPr>
            <p:nvPr/>
          </p:nvSpPr>
          <p:spPr>
            <a:xfrm>
              <a:off x="331336" y="1087013"/>
              <a:ext cx="3456384" cy="891940"/>
            </a:xfrm>
            <a:prstGeom prst="rect">
              <a:avLst/>
            </a:prstGeom>
            <a:ln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it-IT" sz="2000" dirty="0" smtClean="0"/>
                <a:t>Filtrazione</a:t>
              </a:r>
            </a:p>
            <a:p>
              <a:pPr algn="ctr"/>
              <a:r>
                <a:rPr lang="it-IT" sz="2000" dirty="0" smtClean="0"/>
                <a:t>Centrifugazione</a:t>
              </a:r>
              <a:endParaRPr lang="it-IT" sz="2000" dirty="0"/>
            </a:p>
          </p:txBody>
        </p:sp>
        <p:sp>
          <p:nvSpPr>
            <p:cNvPr id="17" name="Freccia in giù 16"/>
            <p:cNvSpPr/>
            <p:nvPr/>
          </p:nvSpPr>
          <p:spPr>
            <a:xfrm>
              <a:off x="1771496" y="2199920"/>
              <a:ext cx="576064" cy="504056"/>
            </a:xfrm>
            <a:prstGeom prst="down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Freccia a destra 17"/>
            <p:cNvSpPr/>
            <p:nvPr/>
          </p:nvSpPr>
          <p:spPr>
            <a:xfrm>
              <a:off x="4066828" y="3037445"/>
              <a:ext cx="720080" cy="666938"/>
            </a:xfrm>
            <a:prstGeom prst="right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Titolo 1"/>
            <p:cNvSpPr txBox="1">
              <a:spLocks/>
            </p:cNvSpPr>
            <p:nvPr/>
          </p:nvSpPr>
          <p:spPr>
            <a:xfrm>
              <a:off x="5066016" y="2924944"/>
              <a:ext cx="3456384" cy="891940"/>
            </a:xfrm>
            <a:prstGeom prst="rect">
              <a:avLst/>
            </a:prstGeom>
            <a:ln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it-IT" sz="2000" dirty="0" smtClean="0"/>
                <a:t>Essiccamento</a:t>
              </a:r>
              <a:endParaRPr lang="it-IT" sz="2000" dirty="0"/>
            </a:p>
          </p:txBody>
        </p:sp>
        <p:sp>
          <p:nvSpPr>
            <p:cNvPr id="20" name="Freccia a sinistra 19"/>
            <p:cNvSpPr/>
            <p:nvPr/>
          </p:nvSpPr>
          <p:spPr>
            <a:xfrm>
              <a:off x="3930977" y="1383722"/>
              <a:ext cx="561966" cy="323518"/>
            </a:xfrm>
            <a:prstGeom prst="lef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Freccia in su 20"/>
            <p:cNvSpPr/>
            <p:nvPr/>
          </p:nvSpPr>
          <p:spPr>
            <a:xfrm>
              <a:off x="5976156" y="4037644"/>
              <a:ext cx="1735395" cy="1656184"/>
            </a:xfrm>
            <a:prstGeom prst="up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/>
            <p:cNvSpPr txBox="1"/>
            <p:nvPr/>
          </p:nvSpPr>
          <p:spPr>
            <a:xfrm>
              <a:off x="4521289" y="1363620"/>
              <a:ext cx="1246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 smtClean="0"/>
                <a:t>Energia</a:t>
              </a:r>
              <a:endParaRPr lang="it-IT" b="1" dirty="0"/>
            </a:p>
          </p:txBody>
        </p:sp>
        <p:sp>
          <p:nvSpPr>
            <p:cNvPr id="23" name="Freccia angolare in su 22"/>
            <p:cNvSpPr/>
            <p:nvPr/>
          </p:nvSpPr>
          <p:spPr>
            <a:xfrm rot="5400000">
              <a:off x="3221228" y="2078788"/>
              <a:ext cx="606819" cy="504056"/>
            </a:xfrm>
            <a:prstGeom prst="bentUpArrow">
              <a:avLst>
                <a:gd name="adj1" fmla="val 25000"/>
                <a:gd name="adj2" fmla="val 25000"/>
                <a:gd name="adj3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3869668" y="2299504"/>
              <a:ext cx="1246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 smtClean="0"/>
                <a:t>Acque</a:t>
              </a:r>
              <a:endParaRPr lang="it-IT" b="1" dirty="0"/>
            </a:p>
          </p:txBody>
        </p:sp>
        <p:sp>
          <p:nvSpPr>
            <p:cNvPr id="25" name="Freccia in su 24"/>
            <p:cNvSpPr/>
            <p:nvPr/>
          </p:nvSpPr>
          <p:spPr>
            <a:xfrm>
              <a:off x="5976156" y="2027406"/>
              <a:ext cx="720080" cy="67657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" name="CasellaDiTesto 25"/>
            <p:cNvSpPr txBox="1"/>
            <p:nvPr/>
          </p:nvSpPr>
          <p:spPr>
            <a:xfrm>
              <a:off x="6625143" y="1718590"/>
              <a:ext cx="12465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 smtClean="0"/>
                <a:t>Vapore d’acqua</a:t>
              </a:r>
              <a:endParaRPr lang="it-IT" b="1" dirty="0"/>
            </a:p>
          </p:txBody>
        </p:sp>
      </p:grpSp>
      <p:sp>
        <p:nvSpPr>
          <p:cNvPr id="27" name="Freccia in giù 26"/>
          <p:cNvSpPr/>
          <p:nvPr/>
        </p:nvSpPr>
        <p:spPr>
          <a:xfrm>
            <a:off x="981640" y="1032442"/>
            <a:ext cx="288032" cy="598056"/>
          </a:xfrm>
          <a:prstGeom prst="down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CasellaDiTesto 27"/>
          <p:cNvSpPr txBox="1"/>
          <p:nvPr/>
        </p:nvSpPr>
        <p:spPr>
          <a:xfrm>
            <a:off x="1359174" y="1068742"/>
            <a:ext cx="124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Fango</a:t>
            </a:r>
            <a:endParaRPr lang="it-IT" b="1" dirty="0"/>
          </a:p>
        </p:txBody>
      </p:sp>
      <p:sp>
        <p:nvSpPr>
          <p:cNvPr id="29" name="Freccia in giù 28"/>
          <p:cNvSpPr/>
          <p:nvPr/>
        </p:nvSpPr>
        <p:spPr>
          <a:xfrm rot="2883555">
            <a:off x="4955688" y="4258672"/>
            <a:ext cx="312328" cy="1172014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CasellaDiTesto 29"/>
          <p:cNvSpPr txBox="1"/>
          <p:nvPr/>
        </p:nvSpPr>
        <p:spPr>
          <a:xfrm>
            <a:off x="3313963" y="5230941"/>
            <a:ext cx="2117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Solido secco</a:t>
            </a:r>
            <a:endParaRPr lang="it-IT" b="1" dirty="0"/>
          </a:p>
        </p:txBody>
      </p:sp>
      <p:sp>
        <p:nvSpPr>
          <p:cNvPr id="31" name="CasellaDiTesto 30"/>
          <p:cNvSpPr txBox="1"/>
          <p:nvPr/>
        </p:nvSpPr>
        <p:spPr>
          <a:xfrm>
            <a:off x="7452320" y="5939988"/>
            <a:ext cx="124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Energia</a:t>
            </a:r>
            <a:endParaRPr lang="it-IT" b="1" dirty="0"/>
          </a:p>
        </p:txBody>
      </p:sp>
      <p:sp>
        <p:nvSpPr>
          <p:cNvPr id="32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133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57546"/>
          </a:xfrm>
        </p:spPr>
        <p:txBody>
          <a:bodyPr/>
          <a:lstStyle/>
          <a:p>
            <a:pPr algn="ctr"/>
            <a:r>
              <a:rPr lang="it-IT" sz="3200" dirty="0" smtClean="0"/>
              <a:t>FANGHI e HTC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28</a:t>
            </a:fld>
            <a:endParaRPr lang="it-IT"/>
          </a:p>
        </p:txBody>
      </p:sp>
      <p:grpSp>
        <p:nvGrpSpPr>
          <p:cNvPr id="31" name="Gruppo 30"/>
          <p:cNvGrpSpPr/>
          <p:nvPr/>
        </p:nvGrpSpPr>
        <p:grpSpPr>
          <a:xfrm>
            <a:off x="485392" y="1886037"/>
            <a:ext cx="8191064" cy="3921863"/>
            <a:chOff x="331336" y="1087013"/>
            <a:chExt cx="8191064" cy="3921863"/>
          </a:xfrm>
        </p:grpSpPr>
        <p:sp>
          <p:nvSpPr>
            <p:cNvPr id="32" name="Titolo 1"/>
            <p:cNvSpPr txBox="1">
              <a:spLocks/>
            </p:cNvSpPr>
            <p:nvPr/>
          </p:nvSpPr>
          <p:spPr>
            <a:xfrm>
              <a:off x="331336" y="2924944"/>
              <a:ext cx="3456384" cy="891940"/>
            </a:xfrm>
            <a:prstGeom prst="rect">
              <a:avLst/>
            </a:prstGeom>
            <a:ln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it-IT" sz="2000" dirty="0" smtClean="0"/>
                <a:t>Filtrazione</a:t>
              </a:r>
              <a:endParaRPr lang="it-IT" sz="2000" dirty="0"/>
            </a:p>
          </p:txBody>
        </p:sp>
        <p:sp>
          <p:nvSpPr>
            <p:cNvPr id="33" name="Titolo 1"/>
            <p:cNvSpPr txBox="1">
              <a:spLocks/>
            </p:cNvSpPr>
            <p:nvPr/>
          </p:nvSpPr>
          <p:spPr>
            <a:xfrm>
              <a:off x="331336" y="1087013"/>
              <a:ext cx="3456384" cy="891940"/>
            </a:xfrm>
            <a:prstGeom prst="rect">
              <a:avLst/>
            </a:prstGeom>
            <a:ln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it-IT" sz="2400" dirty="0" smtClean="0"/>
                <a:t>HTC</a:t>
              </a:r>
              <a:endParaRPr lang="it-IT" sz="2400" dirty="0"/>
            </a:p>
          </p:txBody>
        </p:sp>
        <p:sp>
          <p:nvSpPr>
            <p:cNvPr id="34" name="Freccia in giù 33"/>
            <p:cNvSpPr/>
            <p:nvPr/>
          </p:nvSpPr>
          <p:spPr>
            <a:xfrm>
              <a:off x="1771496" y="2199920"/>
              <a:ext cx="576064" cy="504056"/>
            </a:xfrm>
            <a:prstGeom prst="down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5" name="Freccia a destra 34"/>
            <p:cNvSpPr/>
            <p:nvPr/>
          </p:nvSpPr>
          <p:spPr>
            <a:xfrm>
              <a:off x="4066828" y="3037445"/>
              <a:ext cx="720080" cy="666938"/>
            </a:xfrm>
            <a:prstGeom prst="right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6" name="Titolo 1"/>
            <p:cNvSpPr txBox="1">
              <a:spLocks/>
            </p:cNvSpPr>
            <p:nvPr/>
          </p:nvSpPr>
          <p:spPr>
            <a:xfrm>
              <a:off x="5066016" y="2924944"/>
              <a:ext cx="3456384" cy="891940"/>
            </a:xfrm>
            <a:prstGeom prst="rect">
              <a:avLst/>
            </a:prstGeom>
            <a:ln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it-IT" sz="2000" dirty="0" smtClean="0"/>
                <a:t>Essiccamento</a:t>
              </a:r>
              <a:endParaRPr lang="it-IT" sz="2000" dirty="0"/>
            </a:p>
          </p:txBody>
        </p:sp>
        <p:sp>
          <p:nvSpPr>
            <p:cNvPr id="37" name="Freccia a sinistra 36"/>
            <p:cNvSpPr/>
            <p:nvPr/>
          </p:nvSpPr>
          <p:spPr>
            <a:xfrm>
              <a:off x="3930977" y="1383722"/>
              <a:ext cx="561966" cy="323518"/>
            </a:xfrm>
            <a:prstGeom prst="lef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8" name="Freccia in su 37"/>
            <p:cNvSpPr/>
            <p:nvPr/>
          </p:nvSpPr>
          <p:spPr>
            <a:xfrm>
              <a:off x="5985994" y="4037644"/>
              <a:ext cx="840315" cy="971232"/>
            </a:xfrm>
            <a:prstGeom prst="up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9" name="CasellaDiTesto 38"/>
            <p:cNvSpPr txBox="1"/>
            <p:nvPr/>
          </p:nvSpPr>
          <p:spPr>
            <a:xfrm>
              <a:off x="4521289" y="1363620"/>
              <a:ext cx="1246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 smtClean="0"/>
                <a:t>Energia</a:t>
              </a:r>
              <a:endParaRPr lang="it-IT" b="1" dirty="0"/>
            </a:p>
          </p:txBody>
        </p:sp>
        <p:sp>
          <p:nvSpPr>
            <p:cNvPr id="40" name="Freccia angolare in su 39"/>
            <p:cNvSpPr/>
            <p:nvPr/>
          </p:nvSpPr>
          <p:spPr>
            <a:xfrm rot="5400000">
              <a:off x="981565" y="4067125"/>
              <a:ext cx="895182" cy="684679"/>
            </a:xfrm>
            <a:prstGeom prst="bentUpArrow">
              <a:avLst>
                <a:gd name="adj1" fmla="val 25000"/>
                <a:gd name="adj2" fmla="val 25000"/>
                <a:gd name="adj3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1" name="CasellaDiTesto 40"/>
            <p:cNvSpPr txBox="1"/>
            <p:nvPr/>
          </p:nvSpPr>
          <p:spPr>
            <a:xfrm>
              <a:off x="1865207" y="4526306"/>
              <a:ext cx="1246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 smtClean="0"/>
                <a:t>Acque</a:t>
              </a:r>
              <a:endParaRPr lang="it-IT" b="1" dirty="0"/>
            </a:p>
          </p:txBody>
        </p:sp>
        <p:sp>
          <p:nvSpPr>
            <p:cNvPr id="42" name="Freccia in su 41"/>
            <p:cNvSpPr/>
            <p:nvPr/>
          </p:nvSpPr>
          <p:spPr>
            <a:xfrm>
              <a:off x="6405644" y="2027406"/>
              <a:ext cx="290591" cy="676570"/>
            </a:xfrm>
            <a:prstGeom prst="upArrow">
              <a:avLst>
                <a:gd name="adj1" fmla="val 50000"/>
                <a:gd name="adj2" fmla="val 5241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3" name="CasellaDiTesto 42"/>
            <p:cNvSpPr txBox="1"/>
            <p:nvPr/>
          </p:nvSpPr>
          <p:spPr>
            <a:xfrm>
              <a:off x="6625143" y="1718590"/>
              <a:ext cx="12465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 smtClean="0"/>
                <a:t>Vapore d’acqua</a:t>
              </a:r>
              <a:endParaRPr lang="it-IT" b="1" dirty="0"/>
            </a:p>
          </p:txBody>
        </p:sp>
      </p:grpSp>
      <p:sp>
        <p:nvSpPr>
          <p:cNvPr id="44" name="Freccia in giù 43"/>
          <p:cNvSpPr/>
          <p:nvPr/>
        </p:nvSpPr>
        <p:spPr>
          <a:xfrm rot="2883555">
            <a:off x="4601311" y="4562245"/>
            <a:ext cx="312328" cy="1172014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5" name="Freccia in giù 44"/>
          <p:cNvSpPr/>
          <p:nvPr/>
        </p:nvSpPr>
        <p:spPr>
          <a:xfrm>
            <a:off x="760596" y="1287981"/>
            <a:ext cx="288032" cy="598056"/>
          </a:xfrm>
          <a:prstGeom prst="down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6" name="CasellaDiTesto 45"/>
          <p:cNvSpPr txBox="1"/>
          <p:nvPr/>
        </p:nvSpPr>
        <p:spPr>
          <a:xfrm>
            <a:off x="1138130" y="1324281"/>
            <a:ext cx="124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Fango</a:t>
            </a:r>
            <a:endParaRPr lang="it-IT" b="1" dirty="0"/>
          </a:p>
        </p:txBody>
      </p:sp>
      <p:sp>
        <p:nvSpPr>
          <p:cNvPr id="47" name="Ovale 46"/>
          <p:cNvSpPr/>
          <p:nvPr/>
        </p:nvSpPr>
        <p:spPr>
          <a:xfrm>
            <a:off x="760596" y="5008005"/>
            <a:ext cx="2088232" cy="1172840"/>
          </a:xfrm>
          <a:prstGeom prst="ellipse">
            <a:avLst/>
          </a:prstGeom>
          <a:solidFill>
            <a:schemeClr val="accent1">
              <a:tint val="100000"/>
              <a:shade val="100000"/>
              <a:satMod val="100000"/>
              <a:alpha val="3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8" name="Ovale 47"/>
          <p:cNvSpPr/>
          <p:nvPr/>
        </p:nvSpPr>
        <p:spPr>
          <a:xfrm>
            <a:off x="3209511" y="5208488"/>
            <a:ext cx="2088232" cy="1172840"/>
          </a:xfrm>
          <a:prstGeom prst="ellipse">
            <a:avLst/>
          </a:prstGeom>
          <a:solidFill>
            <a:schemeClr val="accent1">
              <a:tint val="100000"/>
              <a:shade val="100000"/>
              <a:satMod val="100000"/>
              <a:alpha val="3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Ovale 48"/>
          <p:cNvSpPr/>
          <p:nvPr/>
        </p:nvSpPr>
        <p:spPr>
          <a:xfrm>
            <a:off x="2229862" y="670817"/>
            <a:ext cx="2088232" cy="1172840"/>
          </a:xfrm>
          <a:prstGeom prst="ellipse">
            <a:avLst/>
          </a:prstGeom>
          <a:solidFill>
            <a:schemeClr val="accent1">
              <a:tint val="100000"/>
              <a:shade val="100000"/>
              <a:satMod val="100000"/>
              <a:alpha val="3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Freccia a sinistra 49"/>
          <p:cNvSpPr/>
          <p:nvPr/>
        </p:nvSpPr>
        <p:spPr>
          <a:xfrm rot="18041698">
            <a:off x="3610363" y="3303091"/>
            <a:ext cx="561966" cy="32351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1" name="CasellaDiTesto 50"/>
          <p:cNvSpPr txBox="1"/>
          <p:nvPr/>
        </p:nvSpPr>
        <p:spPr>
          <a:xfrm>
            <a:off x="4045530" y="2939909"/>
            <a:ext cx="124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Energia</a:t>
            </a:r>
            <a:endParaRPr lang="it-IT" b="1" dirty="0"/>
          </a:p>
        </p:txBody>
      </p:sp>
      <p:sp>
        <p:nvSpPr>
          <p:cNvPr id="52" name="CasellaDiTesto 51"/>
          <p:cNvSpPr txBox="1"/>
          <p:nvPr/>
        </p:nvSpPr>
        <p:spPr>
          <a:xfrm>
            <a:off x="3313963" y="5579948"/>
            <a:ext cx="2117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Solido secco</a:t>
            </a:r>
            <a:endParaRPr lang="it-IT" b="1" dirty="0"/>
          </a:p>
        </p:txBody>
      </p:sp>
      <p:sp>
        <p:nvSpPr>
          <p:cNvPr id="53" name="CasellaDiTesto 52"/>
          <p:cNvSpPr txBox="1"/>
          <p:nvPr/>
        </p:nvSpPr>
        <p:spPr>
          <a:xfrm>
            <a:off x="6863277" y="5651956"/>
            <a:ext cx="124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Energia</a:t>
            </a:r>
            <a:endParaRPr lang="it-IT" b="1" dirty="0"/>
          </a:p>
        </p:txBody>
      </p:sp>
      <p:sp>
        <p:nvSpPr>
          <p:cNvPr id="54" name="Freccia in su 53"/>
          <p:cNvSpPr/>
          <p:nvPr/>
        </p:nvSpPr>
        <p:spPr>
          <a:xfrm>
            <a:off x="3026574" y="1277490"/>
            <a:ext cx="197634" cy="405632"/>
          </a:xfrm>
          <a:prstGeom prst="up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5" name="CasellaDiTesto 54"/>
          <p:cNvSpPr txBox="1"/>
          <p:nvPr/>
        </p:nvSpPr>
        <p:spPr>
          <a:xfrm>
            <a:off x="3275856" y="1124744"/>
            <a:ext cx="124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CO</a:t>
            </a:r>
            <a:r>
              <a:rPr lang="it-IT" b="1" baseline="-25000" dirty="0" smtClean="0"/>
              <a:t>2</a:t>
            </a:r>
            <a:endParaRPr lang="it-IT" b="1" baseline="-25000" dirty="0"/>
          </a:p>
        </p:txBody>
      </p:sp>
      <p:sp>
        <p:nvSpPr>
          <p:cNvPr id="30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719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e FANGHI: solido secco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29</a:t>
            </a:fld>
            <a:endParaRPr lang="it-IT"/>
          </a:p>
        </p:txBody>
      </p:sp>
      <p:sp>
        <p:nvSpPr>
          <p:cNvPr id="13" name="Segnaposto contenuto 2"/>
          <p:cNvSpPr>
            <a:spLocks noGrp="1"/>
          </p:cNvSpPr>
          <p:nvPr>
            <p:ph idx="4294967295"/>
          </p:nvPr>
        </p:nvSpPr>
        <p:spPr>
          <a:xfrm>
            <a:off x="0" y="1960563"/>
            <a:ext cx="8229600" cy="3700462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Resa in massa</a:t>
            </a:r>
          </a:p>
          <a:p>
            <a:r>
              <a:rPr lang="it-IT" dirty="0" err="1" smtClean="0"/>
              <a:t>Disidratabilità</a:t>
            </a:r>
            <a:endParaRPr lang="it-IT" dirty="0" smtClean="0"/>
          </a:p>
          <a:p>
            <a:r>
              <a:rPr lang="it-IT" dirty="0" smtClean="0"/>
              <a:t>Potere calorifico (HHV≈16 MJ/kg per palabile)</a:t>
            </a:r>
          </a:p>
          <a:p>
            <a:r>
              <a:rPr lang="it-IT" dirty="0" smtClean="0"/>
              <a:t>Analisi elementare CHONS </a:t>
            </a:r>
          </a:p>
          <a:p>
            <a:r>
              <a:rPr lang="it-IT" dirty="0" smtClean="0"/>
              <a:t>Ceneri (≈40% palabile)</a:t>
            </a:r>
          </a:p>
          <a:p>
            <a:r>
              <a:rPr lang="it-IT" dirty="0" smtClean="0"/>
              <a:t>Analisi microelementi (P, Na, K, Ca, Mg… </a:t>
            </a:r>
            <a:r>
              <a:rPr lang="it-IT" dirty="0" err="1" smtClean="0"/>
              <a:t>As</a:t>
            </a:r>
            <a:r>
              <a:rPr lang="it-IT" dirty="0" smtClean="0"/>
              <a:t>, </a:t>
            </a:r>
            <a:r>
              <a:rPr lang="it-IT" dirty="0" err="1" smtClean="0"/>
              <a:t>Cd</a:t>
            </a:r>
            <a:r>
              <a:rPr lang="it-IT" dirty="0" smtClean="0"/>
              <a:t>, Co, Cr, Cu, Pb, Hg, Ni, Zn)</a:t>
            </a:r>
          </a:p>
        </p:txBody>
      </p:sp>
      <p:sp>
        <p:nvSpPr>
          <p:cNvPr id="8" name="Rettangolo 7"/>
          <p:cNvSpPr/>
          <p:nvPr/>
        </p:nvSpPr>
        <p:spPr>
          <a:xfrm>
            <a:off x="539552" y="1516722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Clr>
                <a:schemeClr val="tx1"/>
              </a:buClr>
            </a:pPr>
            <a:r>
              <a:rPr lang="it-IT" sz="24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Caratterizzazioni effettuate in </a:t>
            </a:r>
            <a:r>
              <a:rPr lang="it-IT" sz="2400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UniTN</a:t>
            </a:r>
            <a:r>
              <a:rPr lang="it-IT" sz="24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:</a:t>
            </a:r>
            <a:endParaRPr lang="it-IT" sz="24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9601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/>
              <a:t>Processi </a:t>
            </a:r>
            <a:r>
              <a:rPr lang="it-IT" sz="3200" dirty="0" err="1"/>
              <a:t>idrotermici</a:t>
            </a:r>
            <a:r>
              <a:rPr lang="it-IT" sz="3200" dirty="0"/>
              <a:t>: una panoramica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3</a:t>
            </a:fld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idx="4294967295"/>
          </p:nvPr>
        </p:nvSpPr>
        <p:spPr>
          <a:xfrm>
            <a:off x="747836" y="1535113"/>
            <a:ext cx="4040188" cy="639762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indent="0" algn="l">
              <a:buNone/>
            </a:pPr>
            <a:r>
              <a:rPr lang="it-IT" dirty="0"/>
              <a:t>Quali substrati per quali processi</a:t>
            </a:r>
            <a:r>
              <a:rPr lang="it-IT" dirty="0" smtClean="0"/>
              <a:t>?</a:t>
            </a:r>
            <a:endParaRPr lang="it-IT" dirty="0"/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4294967295"/>
          </p:nvPr>
        </p:nvSpPr>
        <p:spPr>
          <a:xfrm>
            <a:off x="5102225" y="1535113"/>
            <a:ext cx="4041775" cy="639762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indent="0" algn="l">
              <a:buNone/>
            </a:pPr>
            <a:r>
              <a:rPr lang="it-IT" dirty="0"/>
              <a:t>Quali opportunità di trattamento</a:t>
            </a:r>
            <a:r>
              <a:rPr lang="it-IT" dirty="0" smtClean="0"/>
              <a:t>?</a:t>
            </a:r>
            <a:endParaRPr lang="it-IT" dirty="0"/>
          </a:p>
        </p:txBody>
      </p:sp>
      <p:grpSp>
        <p:nvGrpSpPr>
          <p:cNvPr id="12" name="Gruppo 11"/>
          <p:cNvGrpSpPr/>
          <p:nvPr/>
        </p:nvGrpSpPr>
        <p:grpSpPr>
          <a:xfrm>
            <a:off x="755576" y="2174875"/>
            <a:ext cx="3456384" cy="4179094"/>
            <a:chOff x="2195736" y="1124744"/>
            <a:chExt cx="4743450" cy="5229225"/>
          </a:xfrm>
        </p:grpSpPr>
        <p:pic>
          <p:nvPicPr>
            <p:cNvPr id="13" name="Picture 7" descr="http://2.bp.blogspot.com/-oVI9FptvLrI/TbsoHPSQnJI/AAAAAAAAAnk/oG8wP5l5fBI/s1600/forsu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1124744"/>
              <a:ext cx="2247900" cy="1728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0" descr="http://www.secam.net/ardocCM/files/3/image/verde%20(FILEminimizer).JPG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2548" y="1124744"/>
              <a:ext cx="2306638" cy="1728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4" descr="http://4.bp.blogspot.com/-7p2aLNSKh8E/TaV_8CncPxI/AAAAAAAAB_M/wcASwKngsIg/s400/sewage%2Bsludge%2BfoxnewsCom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990057"/>
              <a:ext cx="2247900" cy="1684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9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4786" y="4809332"/>
              <a:ext cx="2247900" cy="15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0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2548" y="4809332"/>
              <a:ext cx="2306638" cy="15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2548" y="2997994"/>
              <a:ext cx="2306638" cy="167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Gruppo 1"/>
          <p:cNvGrpSpPr/>
          <p:nvPr/>
        </p:nvGrpSpPr>
        <p:grpSpPr>
          <a:xfrm>
            <a:off x="5227932" y="2174875"/>
            <a:ext cx="2875960" cy="3342358"/>
            <a:chOff x="4866792" y="2136864"/>
            <a:chExt cx="3636962" cy="4393977"/>
          </a:xfrm>
        </p:grpSpPr>
        <p:pic>
          <p:nvPicPr>
            <p:cNvPr id="19" name="Picture 2" descr="https://encrypted-tbn2.gstatic.com/images?q=tbn:ANd9GcQqPcfTt6HpQrE0_PQcvY96SJCFe4yLQLj7JCByiYktPNmN5R0yOA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6829" y="2136864"/>
              <a:ext cx="3036887" cy="2274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" descr="https://encrypted-tbn1.gstatic.com/images?q=tbn:ANd9GcR0RblXU0vP6RNCJUAk8Muv9mTffIgQRlACzjliMXpUhPMK_OvWEQ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6792" y="4513128"/>
              <a:ext cx="3636962" cy="201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Segnaposto testo 9"/>
          <p:cNvSpPr txBox="1">
            <a:spLocks/>
          </p:cNvSpPr>
          <p:nvPr/>
        </p:nvSpPr>
        <p:spPr>
          <a:xfrm>
            <a:off x="4644008" y="5597550"/>
            <a:ext cx="4041775" cy="4237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dirty="0" smtClean="0"/>
              <a:t>… processi </a:t>
            </a:r>
            <a:r>
              <a:rPr lang="it-IT" dirty="0" err="1" smtClean="0"/>
              <a:t>idrotermici</a:t>
            </a:r>
            <a:endParaRPr lang="it-IT" dirty="0"/>
          </a:p>
        </p:txBody>
      </p:sp>
      <p:sp>
        <p:nvSpPr>
          <p:cNvPr id="23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2498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e FANGHI: acque di processo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30</a:t>
            </a:fld>
            <a:endParaRPr lang="it-IT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87" y="1340768"/>
            <a:ext cx="8494985" cy="3764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ttangolo 10"/>
          <p:cNvSpPr/>
          <p:nvPr/>
        </p:nvSpPr>
        <p:spPr>
          <a:xfrm>
            <a:off x="4644008" y="2060848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Clr>
                <a:schemeClr val="tx1"/>
              </a:buClr>
            </a:pPr>
            <a:r>
              <a:rPr lang="it-IT" sz="24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COD</a:t>
            </a:r>
            <a:endParaRPr lang="it-IT" sz="24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539552" y="5445224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Clr>
                <a:schemeClr val="tx1"/>
              </a:buClr>
            </a:pPr>
            <a:r>
              <a:rPr lang="it-IT" sz="24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Forme azotate, P, </a:t>
            </a:r>
            <a:r>
              <a:rPr lang="it-IT" sz="2400" b="1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pH</a:t>
            </a:r>
            <a:r>
              <a:rPr lang="it-IT" sz="24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(7-8), SST…</a:t>
            </a:r>
            <a:endParaRPr lang="it-IT" sz="24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6461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 smtClean="0"/>
              <a:t>HTC e FANGHI: acque di processo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31</a:t>
            </a:fld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539552" y="5373216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Clr>
                <a:schemeClr val="tx1"/>
              </a:buClr>
            </a:pPr>
            <a:r>
              <a:rPr lang="it-IT" sz="2400" dirty="0">
                <a:latin typeface="Century Gothic" panose="020B0502020202020204" pitchFamily="34" charset="0"/>
                <a:cs typeface="Arial" panose="020B0604020202020204" pitchFamily="34" charset="0"/>
              </a:rPr>
              <a:t>Prove effettuate in UNITN su fango secondario a 150/170 °C per 30/60 </a:t>
            </a:r>
            <a:r>
              <a:rPr lang="it-IT" sz="24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min.</a:t>
            </a:r>
            <a:endParaRPr lang="it-IT" sz="24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47D22D6A-E539-404D-99AB-A89EEEEFE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729" y="1098843"/>
            <a:ext cx="6627631" cy="4346381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>
          <a:xfrm>
            <a:off x="1835696" y="1392491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Clr>
                <a:schemeClr val="tx1"/>
              </a:buClr>
            </a:pPr>
            <a:r>
              <a:rPr lang="it-IT" sz="24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BMP</a:t>
            </a:r>
            <a:endParaRPr lang="it-IT" sz="24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9839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e HTC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32</a:t>
            </a:fld>
            <a:endParaRPr lang="it-IT"/>
          </a:p>
        </p:txBody>
      </p:sp>
      <p:sp>
        <p:nvSpPr>
          <p:cNvPr id="13" name="Segnaposto contenuto 2"/>
          <p:cNvSpPr>
            <a:spLocks noGrp="1"/>
          </p:cNvSpPr>
          <p:nvPr>
            <p:ph idx="4294967295"/>
          </p:nvPr>
        </p:nvSpPr>
        <p:spPr>
          <a:xfrm>
            <a:off x="0" y="1744663"/>
            <a:ext cx="8964488" cy="370046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it-IT" dirty="0">
                <a:cs typeface="Arial" panose="020B0604020202020204" pitchFamily="34" charset="0"/>
              </a:rPr>
              <a:t>Design concettuale dell’impianto HTC </a:t>
            </a:r>
            <a:r>
              <a:rPr lang="it-IT" dirty="0" err="1" smtClean="0">
                <a:cs typeface="Arial" panose="020B0604020202020204" pitchFamily="34" charset="0"/>
              </a:rPr>
              <a:t>customizzato</a:t>
            </a:r>
            <a:endParaRPr lang="it-IT" dirty="0" smtClean="0">
              <a:cs typeface="Arial" panose="020B0604020202020204" pitchFamily="34" charset="0"/>
            </a:endParaRPr>
          </a:p>
          <a:p>
            <a:r>
              <a:rPr lang="it-IT" dirty="0" smtClean="0">
                <a:cs typeface="Arial" panose="020B0604020202020204" pitchFamily="34" charset="0"/>
              </a:rPr>
              <a:t>Studi di fattibilità</a:t>
            </a:r>
          </a:p>
          <a:p>
            <a:r>
              <a:rPr lang="it-IT" dirty="0">
                <a:cs typeface="Arial" panose="020B0604020202020204" pitchFamily="34" charset="0"/>
              </a:rPr>
              <a:t>Progettazione dettagliata dell’impianto </a:t>
            </a:r>
            <a:r>
              <a:rPr lang="it-IT" dirty="0" smtClean="0">
                <a:cs typeface="Arial" panose="020B0604020202020204" pitchFamily="34" charset="0"/>
              </a:rPr>
              <a:t>HTC</a:t>
            </a:r>
          </a:p>
        </p:txBody>
      </p:sp>
      <p:pic>
        <p:nvPicPr>
          <p:cNvPr id="10" name="Immagine 9" descr="C:\Users\Michela\AppData\Local\Microsoft\Windows\INetCache\Content.Word\logo finale-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5553075" cy="111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magine 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0" b="7085"/>
          <a:stretch/>
        </p:blipFill>
        <p:spPr bwMode="auto">
          <a:xfrm>
            <a:off x="2772985" y="3395811"/>
            <a:ext cx="6119495" cy="3057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1558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e HTC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33</a:t>
            </a:fld>
            <a:endParaRPr lang="it-IT"/>
          </a:p>
        </p:txBody>
      </p:sp>
      <p:pic>
        <p:nvPicPr>
          <p:cNvPr id="10" name="Immagine 9" descr="C:\Users\Michela\AppData\Local\Microsoft\Windows\INetCache\Content.Word\logo finale-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5553075" cy="111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78" y="3725758"/>
            <a:ext cx="6120130" cy="2655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729" y="1484784"/>
            <a:ext cx="4935743" cy="2416895"/>
          </a:xfrm>
          <a:prstGeom prst="rect">
            <a:avLst/>
          </a:prstGeom>
        </p:spPr>
      </p:pic>
      <p:sp>
        <p:nvSpPr>
          <p:cNvPr id="16" name="Rettangolo 15"/>
          <p:cNvSpPr/>
          <p:nvPr/>
        </p:nvSpPr>
        <p:spPr>
          <a:xfrm>
            <a:off x="323528" y="1861327"/>
            <a:ext cx="4392488" cy="98488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Clr>
                <a:schemeClr val="tx1"/>
              </a:buClr>
            </a:pPr>
            <a:r>
              <a:rPr lang="en-GB" sz="2400" dirty="0" smtClean="0">
                <a:latin typeface="Century Gothic" panose="020B0502020202020204" pitchFamily="34" charset="0"/>
                <a:cs typeface="Arial" panose="020B0604020202020204" pitchFamily="34" charset="0"/>
                <a:hlinkClick r:id="rId5"/>
              </a:rPr>
              <a:t>http://www.carborem.com/</a:t>
            </a:r>
            <a:endParaRPr lang="en-GB" sz="24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spcBef>
                <a:spcPts val="1200"/>
              </a:spcBef>
              <a:buClr>
                <a:schemeClr val="tx1"/>
              </a:buClr>
            </a:pPr>
            <a:r>
              <a:rPr lang="it-IT" sz="24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info@carborem.com</a:t>
            </a:r>
          </a:p>
        </p:txBody>
      </p:sp>
      <p:sp>
        <p:nvSpPr>
          <p:cNvPr id="12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564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34</a:t>
            </a:fld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"/>
          <a:stretch/>
        </p:blipFill>
        <p:spPr>
          <a:xfrm>
            <a:off x="323528" y="332656"/>
            <a:ext cx="8496275" cy="6048672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1259632" y="953806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altLang="it-IT" sz="36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Grazie per l’attenzione! </a:t>
            </a:r>
            <a:endParaRPr lang="it-IT" sz="3600" dirty="0">
              <a:latin typeface="Century Gothic" panose="020B0502020202020204" pitchFamily="34" charset="0"/>
            </a:endParaRPr>
          </a:p>
        </p:txBody>
      </p:sp>
      <p:sp>
        <p:nvSpPr>
          <p:cNvPr id="11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8464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/>
              <a:t>Diagramma di fase dell’acqua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4</a:t>
            </a:fld>
            <a:endParaRPr lang="it-IT"/>
          </a:p>
        </p:txBody>
      </p:sp>
      <p:pic>
        <p:nvPicPr>
          <p:cNvPr id="16" name="Picture 1" descr="C:\Users\lucafiori\Documents\CILE_2016\new files\H2O_phase_diagram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268760"/>
            <a:ext cx="5184576" cy="4505877"/>
          </a:xfrm>
          <a:prstGeom prst="rect">
            <a:avLst/>
          </a:prstGeom>
          <a:noFill/>
        </p:spPr>
      </p:pic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6300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/>
              <a:t>Processi </a:t>
            </a:r>
            <a:r>
              <a:rPr lang="it-IT" sz="3200" dirty="0" err="1"/>
              <a:t>idrotermici</a:t>
            </a:r>
            <a:r>
              <a:rPr lang="it-IT" sz="3200" dirty="0"/>
              <a:t>: in atmosfera inerte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5</a:t>
            </a:fld>
            <a:endParaRPr lang="it-IT"/>
          </a:p>
        </p:txBody>
      </p:sp>
      <p:grpSp>
        <p:nvGrpSpPr>
          <p:cNvPr id="7" name="Gruppo 6"/>
          <p:cNvGrpSpPr/>
          <p:nvPr/>
        </p:nvGrpSpPr>
        <p:grpSpPr>
          <a:xfrm>
            <a:off x="395536" y="1124744"/>
            <a:ext cx="8280920" cy="4968552"/>
            <a:chOff x="35496" y="1124744"/>
            <a:chExt cx="9108504" cy="5194126"/>
          </a:xfrm>
        </p:grpSpPr>
        <p:sp>
          <p:nvSpPr>
            <p:cNvPr id="8" name="Rettangolo 7"/>
            <p:cNvSpPr/>
            <p:nvPr/>
          </p:nvSpPr>
          <p:spPr>
            <a:xfrm>
              <a:off x="3182938" y="3013423"/>
              <a:ext cx="2757214" cy="849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smtClean="0"/>
                <a:t>250 °C &lt; T &lt; 370 °C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smtClean="0"/>
                <a:t>50 bar &lt; P &lt; 220 bar</a:t>
              </a:r>
              <a:endParaRPr lang="it-IT" sz="2000" b="1" dirty="0"/>
            </a:p>
          </p:txBody>
        </p:sp>
        <p:sp>
          <p:nvSpPr>
            <p:cNvPr id="10" name="Freccia a destra con strisce 9"/>
            <p:cNvSpPr/>
            <p:nvPr/>
          </p:nvSpPr>
          <p:spPr>
            <a:xfrm rot="5400000">
              <a:off x="4291806" y="2671317"/>
              <a:ext cx="327025" cy="588962"/>
            </a:xfrm>
            <a:prstGeom prst="stripedRightArrow">
              <a:avLst>
                <a:gd name="adj1" fmla="val 50000"/>
                <a:gd name="adj2" fmla="val 73596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sz="1200" dirty="0"/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3476779" y="2411760"/>
              <a:ext cx="219322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 dirty="0" smtClean="0"/>
                <a:t>H</a:t>
              </a:r>
              <a:r>
                <a:rPr lang="en-US" sz="2400" b="1" i="1" baseline="-25000" dirty="0" smtClean="0"/>
                <a:t>2</a:t>
              </a:r>
              <a:r>
                <a:rPr lang="en-US" sz="2400" b="1" i="1" dirty="0" smtClean="0"/>
                <a:t>O + </a:t>
              </a:r>
              <a:r>
                <a:rPr lang="it-IT" sz="2400" b="1" i="1" dirty="0" smtClean="0"/>
                <a:t>biomassa</a:t>
              </a:r>
              <a:endParaRPr lang="it-IT" sz="2400" b="1" i="1" dirty="0"/>
            </a:p>
          </p:txBody>
        </p:sp>
        <p:sp>
          <p:nvSpPr>
            <p:cNvPr id="12" name="Freccia a destra con strisce 11"/>
            <p:cNvSpPr/>
            <p:nvPr/>
          </p:nvSpPr>
          <p:spPr>
            <a:xfrm rot="5400000">
              <a:off x="4295775" y="3681760"/>
              <a:ext cx="327025" cy="587375"/>
            </a:xfrm>
            <a:prstGeom prst="stripedRightArrow">
              <a:avLst>
                <a:gd name="adj1" fmla="val 50000"/>
                <a:gd name="adj2" fmla="val 73596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sz="1200" dirty="0"/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3675678" y="3983385"/>
              <a:ext cx="2157963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 dirty="0" smtClean="0"/>
                <a:t>H</a:t>
              </a:r>
              <a:r>
                <a:rPr lang="en-US" sz="2400" b="1" i="1" baseline="-25000" dirty="0" smtClean="0"/>
                <a:t>2</a:t>
              </a:r>
              <a:r>
                <a:rPr lang="en-US" sz="2400" b="1" i="1" dirty="0" smtClean="0"/>
                <a:t>O + </a:t>
              </a:r>
              <a:r>
                <a:rPr lang="en-US" sz="2400" b="1" i="1" dirty="0" err="1" smtClean="0"/>
                <a:t>biocrude</a:t>
              </a:r>
              <a:r>
                <a:rPr lang="en-US" sz="2400" b="1" i="1" dirty="0" smtClean="0"/>
                <a:t> </a:t>
              </a:r>
              <a:endParaRPr lang="en-US" sz="2400" b="1" i="1" dirty="0"/>
            </a:p>
          </p:txBody>
        </p:sp>
        <p:sp>
          <p:nvSpPr>
            <p:cNvPr id="14" name="Segnaposto contenuto 2"/>
            <p:cNvSpPr txBox="1">
              <a:spLocks/>
            </p:cNvSpPr>
            <p:nvPr/>
          </p:nvSpPr>
          <p:spPr>
            <a:xfrm>
              <a:off x="3123754" y="1268760"/>
              <a:ext cx="3104430" cy="1047750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 lvl="0">
                <a:spcBef>
                  <a:spcPct val="0"/>
                </a:spcBef>
              </a:pPr>
              <a:r>
                <a:rPr lang="it-IT" altLang="it-IT" sz="2800" dirty="0" smtClean="0"/>
                <a:t>Liquefazione </a:t>
              </a:r>
              <a:r>
                <a:rPr lang="it-IT" altLang="it-IT" sz="2800" dirty="0" err="1" smtClean="0"/>
                <a:t>idrotermica</a:t>
              </a:r>
              <a:r>
                <a:rPr lang="it-IT" altLang="it-IT" sz="2800" dirty="0" smtClean="0"/>
                <a:t> </a:t>
              </a:r>
              <a:r>
                <a:rPr kumimoji="0" lang="it-IT" altLang="it-IT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(HTL)</a:t>
              </a:r>
            </a:p>
          </p:txBody>
        </p:sp>
        <p:sp>
          <p:nvSpPr>
            <p:cNvPr id="15" name="Segnaposto contenuto 2"/>
            <p:cNvSpPr txBox="1">
              <a:spLocks/>
            </p:cNvSpPr>
            <p:nvPr/>
          </p:nvSpPr>
          <p:spPr>
            <a:xfrm>
              <a:off x="35496" y="1268760"/>
              <a:ext cx="3109788" cy="104775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ct val="0"/>
                </a:spcBef>
                <a:buFont typeface="Wingdings" pitchFamily="2" charset="2"/>
                <a:buNone/>
              </a:pPr>
              <a:r>
                <a:rPr lang="it-IT" altLang="it-IT" sz="2800" dirty="0" smtClean="0"/>
                <a:t>Carbonizzazione </a:t>
              </a:r>
              <a:r>
                <a:rPr lang="it-IT" altLang="it-IT" sz="2800" dirty="0" err="1" smtClean="0"/>
                <a:t>idrotermica</a:t>
              </a:r>
              <a:r>
                <a:rPr lang="it-IT" altLang="it-IT" sz="2800" dirty="0" smtClean="0"/>
                <a:t> (HTC)</a:t>
              </a:r>
            </a:p>
          </p:txBody>
        </p:sp>
        <p:sp>
          <p:nvSpPr>
            <p:cNvPr id="17" name="Rettangolo 16"/>
            <p:cNvSpPr/>
            <p:nvPr/>
          </p:nvSpPr>
          <p:spPr>
            <a:xfrm>
              <a:off x="165547" y="3013423"/>
              <a:ext cx="2635250" cy="849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/>
                <a:t>180 °C &lt; T &lt; </a:t>
              </a:r>
              <a:r>
                <a:rPr lang="it-IT" sz="2000" b="1" dirty="0" smtClean="0"/>
                <a:t>250 °</a:t>
              </a:r>
              <a:r>
                <a:rPr lang="it-IT" sz="2000" b="1" dirty="0"/>
                <a:t>C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/>
                <a:t>10 bar &lt; P &lt; 50 bar</a:t>
              </a:r>
            </a:p>
          </p:txBody>
        </p:sp>
        <p:sp>
          <p:nvSpPr>
            <p:cNvPr id="18" name="Freccia a destra con strisce 17"/>
            <p:cNvSpPr/>
            <p:nvPr/>
          </p:nvSpPr>
          <p:spPr>
            <a:xfrm rot="5400000">
              <a:off x="1274415" y="2671317"/>
              <a:ext cx="327025" cy="588962"/>
            </a:xfrm>
            <a:prstGeom prst="stripedRightArrow">
              <a:avLst>
                <a:gd name="adj1" fmla="val 50000"/>
                <a:gd name="adj2" fmla="val 73596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sz="1200" dirty="0"/>
            </a:p>
          </p:txBody>
        </p:sp>
        <p:sp>
          <p:nvSpPr>
            <p:cNvPr id="19" name="CasellaDiTesto 18"/>
            <p:cNvSpPr txBox="1"/>
            <p:nvPr/>
          </p:nvSpPr>
          <p:spPr>
            <a:xfrm>
              <a:off x="502399" y="2411760"/>
              <a:ext cx="219322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 dirty="0" smtClean="0"/>
                <a:t>H</a:t>
              </a:r>
              <a:r>
                <a:rPr lang="en-US" sz="2400" b="1" i="1" baseline="-25000" dirty="0" smtClean="0"/>
                <a:t>2</a:t>
              </a:r>
              <a:r>
                <a:rPr lang="en-US" sz="2400" b="1" i="1" dirty="0" smtClean="0"/>
                <a:t>O + </a:t>
              </a:r>
              <a:r>
                <a:rPr lang="it-IT" sz="2400" b="1" i="1" dirty="0" smtClean="0"/>
                <a:t>biomassa</a:t>
              </a:r>
              <a:endParaRPr lang="it-IT" sz="2400" b="1" i="1" dirty="0"/>
            </a:p>
          </p:txBody>
        </p:sp>
        <p:sp>
          <p:nvSpPr>
            <p:cNvPr id="20" name="Freccia a destra con strisce 19"/>
            <p:cNvSpPr/>
            <p:nvPr/>
          </p:nvSpPr>
          <p:spPr>
            <a:xfrm rot="5400000">
              <a:off x="1278384" y="3681760"/>
              <a:ext cx="327025" cy="587375"/>
            </a:xfrm>
            <a:prstGeom prst="stripedRightArrow">
              <a:avLst>
                <a:gd name="adj1" fmla="val 50000"/>
                <a:gd name="adj2" fmla="val 73596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sz="1200" dirty="0"/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598451" y="3983385"/>
              <a:ext cx="2417650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 dirty="0" smtClean="0"/>
                <a:t>H</a:t>
              </a:r>
              <a:r>
                <a:rPr lang="en-US" sz="2400" b="1" i="1" baseline="-25000" dirty="0" smtClean="0"/>
                <a:t>2</a:t>
              </a:r>
              <a:r>
                <a:rPr lang="en-US" sz="2400" b="1" i="1" dirty="0" smtClean="0"/>
                <a:t>O + </a:t>
              </a:r>
              <a:r>
                <a:rPr lang="en-US" sz="2400" b="1" i="1" dirty="0" err="1" smtClean="0"/>
                <a:t>hydrochar</a:t>
              </a:r>
              <a:r>
                <a:rPr lang="en-US" sz="2400" b="1" i="1" dirty="0" smtClean="0"/>
                <a:t> </a:t>
              </a:r>
              <a:endParaRPr lang="en-US" sz="2400" b="1" i="1" dirty="0"/>
            </a:p>
          </p:txBody>
        </p:sp>
        <p:pic>
          <p:nvPicPr>
            <p:cNvPr id="22" name="Picture 14" descr="https://encrypted-tbn0.gstatic.com/images?q=tbn:ANd9GcR1jAj2atUjKf4IMEmHNV13rl-BPp26lZezgqoUgKVCaEsykk7I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422" y="4564410"/>
              <a:ext cx="2424112" cy="1738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Rettangolo 22"/>
            <p:cNvSpPr/>
            <p:nvPr/>
          </p:nvSpPr>
          <p:spPr>
            <a:xfrm>
              <a:off x="6271196" y="3013423"/>
              <a:ext cx="2635250" cy="849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/>
                <a:t>T &gt; </a:t>
              </a:r>
              <a:r>
                <a:rPr lang="it-IT" sz="2000" b="1" dirty="0" smtClean="0"/>
                <a:t>375 °</a:t>
              </a:r>
              <a:r>
                <a:rPr lang="it-IT" sz="2000" b="1" dirty="0"/>
                <a:t>C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/>
                <a:t>P &gt; 221 bar</a:t>
              </a:r>
            </a:p>
          </p:txBody>
        </p:sp>
        <p:sp>
          <p:nvSpPr>
            <p:cNvPr id="24" name="Freccia a destra con strisce 23"/>
            <p:cNvSpPr/>
            <p:nvPr/>
          </p:nvSpPr>
          <p:spPr>
            <a:xfrm rot="5400000">
              <a:off x="7380064" y="2671317"/>
              <a:ext cx="327025" cy="588962"/>
            </a:xfrm>
            <a:prstGeom prst="stripedRightArrow">
              <a:avLst>
                <a:gd name="adj1" fmla="val 50000"/>
                <a:gd name="adj2" fmla="val 73596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sz="1200" dirty="0"/>
            </a:p>
          </p:txBody>
        </p:sp>
        <p:sp>
          <p:nvSpPr>
            <p:cNvPr id="25" name="CasellaDiTesto 24"/>
            <p:cNvSpPr txBox="1"/>
            <p:nvPr/>
          </p:nvSpPr>
          <p:spPr>
            <a:xfrm>
              <a:off x="6565037" y="2411760"/>
              <a:ext cx="219322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 dirty="0" smtClean="0"/>
                <a:t>H</a:t>
              </a:r>
              <a:r>
                <a:rPr lang="en-US" sz="2400" b="1" i="1" baseline="-25000" dirty="0" smtClean="0"/>
                <a:t>2</a:t>
              </a:r>
              <a:r>
                <a:rPr lang="en-US" sz="2400" b="1" i="1" dirty="0" smtClean="0"/>
                <a:t>O + </a:t>
              </a:r>
              <a:r>
                <a:rPr lang="it-IT" sz="2400" b="1" i="1" dirty="0" smtClean="0"/>
                <a:t>biomassa</a:t>
              </a:r>
              <a:endParaRPr lang="it-IT" sz="2400" b="1" i="1" dirty="0"/>
            </a:p>
          </p:txBody>
        </p:sp>
        <p:sp>
          <p:nvSpPr>
            <p:cNvPr id="26" name="Freccia a destra con strisce 25"/>
            <p:cNvSpPr/>
            <p:nvPr/>
          </p:nvSpPr>
          <p:spPr>
            <a:xfrm rot="5400000">
              <a:off x="7384033" y="3681760"/>
              <a:ext cx="327025" cy="587375"/>
            </a:xfrm>
            <a:prstGeom prst="stripedRightArrow">
              <a:avLst>
                <a:gd name="adj1" fmla="val 50000"/>
                <a:gd name="adj2" fmla="val 73596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sz="1200" dirty="0"/>
            </a:p>
          </p:txBody>
        </p:sp>
        <p:sp>
          <p:nvSpPr>
            <p:cNvPr id="27" name="CasellaDiTesto 26"/>
            <p:cNvSpPr txBox="1"/>
            <p:nvPr/>
          </p:nvSpPr>
          <p:spPr>
            <a:xfrm>
              <a:off x="6678721" y="3983385"/>
              <a:ext cx="1917641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 dirty="0" smtClean="0"/>
                <a:t>H</a:t>
              </a:r>
              <a:r>
                <a:rPr lang="en-US" sz="2400" b="1" i="1" baseline="-25000" dirty="0" smtClean="0"/>
                <a:t>2</a:t>
              </a:r>
              <a:r>
                <a:rPr lang="en-US" sz="2400" b="1" i="1" dirty="0" smtClean="0"/>
                <a:t>O + syngas </a:t>
              </a:r>
              <a:endParaRPr lang="en-US" sz="2400" b="1" i="1" dirty="0"/>
            </a:p>
          </p:txBody>
        </p:sp>
        <p:sp>
          <p:nvSpPr>
            <p:cNvPr id="28" name="Segnaposto contenuto 2"/>
            <p:cNvSpPr txBox="1">
              <a:spLocks/>
            </p:cNvSpPr>
            <p:nvPr/>
          </p:nvSpPr>
          <p:spPr>
            <a:xfrm>
              <a:off x="6012160" y="1124744"/>
              <a:ext cx="3131840" cy="1047750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it-IT" altLang="it-IT" sz="2800" b="0" i="0" u="none" strike="noStrike" kern="1200" cap="none" spc="0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Gassificazione in acqua supercritica (SCWG)</a:t>
              </a:r>
            </a:p>
          </p:txBody>
        </p:sp>
        <p:pic>
          <p:nvPicPr>
            <p:cNvPr id="29" name="Picture 12" descr="https://encrypted-tbn0.gstatic.com/images?q=tbn:ANd9GcQs6QRG4ibDUUB6FREtmrdlWBs2cIJEvEdMGgXd3Z_f8tbSz5WV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5471" y="4667598"/>
              <a:ext cx="2840037" cy="1401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5" descr="C:\Users\lucafiori\Documents\CILE_2016\new files\biocrude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09938" y="4509120"/>
              <a:ext cx="2524125" cy="1809750"/>
            </a:xfrm>
            <a:prstGeom prst="rect">
              <a:avLst/>
            </a:prstGeom>
            <a:noFill/>
          </p:spPr>
        </p:pic>
      </p:grpSp>
      <p:sp>
        <p:nvSpPr>
          <p:cNvPr id="31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5195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/>
              <a:t>Processi </a:t>
            </a:r>
            <a:r>
              <a:rPr lang="it-IT" sz="3200" dirty="0" err="1"/>
              <a:t>idrotermici</a:t>
            </a:r>
            <a:r>
              <a:rPr lang="it-IT" sz="3200" dirty="0"/>
              <a:t>: in atmosfera </a:t>
            </a:r>
            <a:r>
              <a:rPr lang="it-IT" sz="3200" dirty="0" smtClean="0"/>
              <a:t>ossidante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6</a:t>
            </a:fld>
            <a:endParaRPr lang="it-IT"/>
          </a:p>
        </p:txBody>
      </p:sp>
      <p:grpSp>
        <p:nvGrpSpPr>
          <p:cNvPr id="46" name="Gruppo 45"/>
          <p:cNvGrpSpPr/>
          <p:nvPr/>
        </p:nvGrpSpPr>
        <p:grpSpPr>
          <a:xfrm>
            <a:off x="2520302" y="1431949"/>
            <a:ext cx="6444186" cy="4805363"/>
            <a:chOff x="1944238" y="1268760"/>
            <a:chExt cx="6444186" cy="4805363"/>
          </a:xfrm>
        </p:grpSpPr>
        <p:sp>
          <p:nvSpPr>
            <p:cNvPr id="47" name="Rettangolo 46"/>
            <p:cNvSpPr/>
            <p:nvPr/>
          </p:nvSpPr>
          <p:spPr>
            <a:xfrm>
              <a:off x="5263084" y="3013423"/>
              <a:ext cx="2635250" cy="849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400" b="1" dirty="0"/>
                <a:t>T &gt; </a:t>
              </a:r>
              <a:r>
                <a:rPr lang="it-IT" sz="2400" b="1" dirty="0" smtClean="0"/>
                <a:t>375 °</a:t>
              </a:r>
              <a:r>
                <a:rPr lang="it-IT" sz="2400" b="1" dirty="0"/>
                <a:t>C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400" b="1" dirty="0"/>
                <a:t>P &gt; 221 bar</a:t>
              </a:r>
            </a:p>
          </p:txBody>
        </p:sp>
        <p:sp>
          <p:nvSpPr>
            <p:cNvPr id="48" name="Freccia a destra con strisce 47"/>
            <p:cNvSpPr/>
            <p:nvPr/>
          </p:nvSpPr>
          <p:spPr>
            <a:xfrm rot="5400000">
              <a:off x="6371952" y="2671317"/>
              <a:ext cx="327025" cy="588962"/>
            </a:xfrm>
            <a:prstGeom prst="stripedRightArrow">
              <a:avLst>
                <a:gd name="adj1" fmla="val 50000"/>
                <a:gd name="adj2" fmla="val 73596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sz="1200" dirty="0"/>
            </a:p>
          </p:txBody>
        </p:sp>
        <p:sp>
          <p:nvSpPr>
            <p:cNvPr id="49" name="Freccia a destra con strisce 48"/>
            <p:cNvSpPr/>
            <p:nvPr/>
          </p:nvSpPr>
          <p:spPr>
            <a:xfrm rot="5400000">
              <a:off x="6375921" y="3681760"/>
              <a:ext cx="327025" cy="587375"/>
            </a:xfrm>
            <a:prstGeom prst="stripedRightArrow">
              <a:avLst>
                <a:gd name="adj1" fmla="val 50000"/>
                <a:gd name="adj2" fmla="val 73596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sz="1200" dirty="0"/>
            </a:p>
          </p:txBody>
        </p:sp>
        <p:sp>
          <p:nvSpPr>
            <p:cNvPr id="50" name="Segnaposto contenuto 2"/>
            <p:cNvSpPr txBox="1">
              <a:spLocks/>
            </p:cNvSpPr>
            <p:nvPr/>
          </p:nvSpPr>
          <p:spPr>
            <a:xfrm>
              <a:off x="5005461" y="1268760"/>
              <a:ext cx="3382963" cy="1047750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it-IT" altLang="it-IT" sz="2800" b="0" i="0" u="none" strike="noStrike" kern="1200" cap="none" spc="0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Ossidazione in acqua </a:t>
              </a:r>
              <a:r>
                <a:rPr kumimoji="0" lang="en-US" altLang="it-IT" sz="28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supercritica</a:t>
              </a:r>
              <a:r>
                <a:rPr kumimoji="0" lang="en-US" altLang="it-IT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(SCW</a:t>
              </a:r>
              <a:r>
                <a:rPr lang="en-US" altLang="it-IT" sz="2800" noProof="0" dirty="0" smtClean="0"/>
                <a:t>O</a:t>
              </a:r>
              <a:r>
                <a:rPr kumimoji="0" lang="en-US" altLang="it-IT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51" name="Rettangolo 50"/>
            <p:cNvSpPr/>
            <p:nvPr/>
          </p:nvSpPr>
          <p:spPr>
            <a:xfrm>
              <a:off x="1974401" y="3013423"/>
              <a:ext cx="2635250" cy="849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400" b="1" dirty="0"/>
                <a:t>T </a:t>
              </a:r>
              <a:r>
                <a:rPr lang="it-IT" sz="2400" b="1" dirty="0" smtClean="0"/>
                <a:t>≈ 300 °</a:t>
              </a:r>
              <a:r>
                <a:rPr lang="it-IT" sz="2400" b="1" dirty="0"/>
                <a:t>C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400" b="1" dirty="0"/>
                <a:t>P ≈ 100 bar</a:t>
              </a:r>
            </a:p>
          </p:txBody>
        </p:sp>
        <p:sp>
          <p:nvSpPr>
            <p:cNvPr id="52" name="Freccia a destra con strisce 51"/>
            <p:cNvSpPr/>
            <p:nvPr/>
          </p:nvSpPr>
          <p:spPr>
            <a:xfrm rot="5400000">
              <a:off x="3105894" y="2671317"/>
              <a:ext cx="327025" cy="588962"/>
            </a:xfrm>
            <a:prstGeom prst="stripedRightArrow">
              <a:avLst>
                <a:gd name="adj1" fmla="val 50000"/>
                <a:gd name="adj2" fmla="val 73596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sz="1200" dirty="0"/>
            </a:p>
          </p:txBody>
        </p:sp>
        <p:sp>
          <p:nvSpPr>
            <p:cNvPr id="53" name="CasellaDiTesto 52"/>
            <p:cNvSpPr txBox="1"/>
            <p:nvPr/>
          </p:nvSpPr>
          <p:spPr>
            <a:xfrm>
              <a:off x="1993669" y="2411760"/>
              <a:ext cx="279435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 dirty="0" smtClean="0">
                  <a:latin typeface="+mn-lt"/>
                </a:rPr>
                <a:t>H</a:t>
              </a:r>
              <a:r>
                <a:rPr lang="en-US" sz="2400" b="1" i="1" baseline="-25000" dirty="0" smtClean="0">
                  <a:latin typeface="+mn-lt"/>
                </a:rPr>
                <a:t>2</a:t>
              </a:r>
              <a:r>
                <a:rPr lang="en-US" sz="2400" b="1" i="1" dirty="0" smtClean="0">
                  <a:latin typeface="+mn-lt"/>
                </a:rPr>
                <a:t>O + </a:t>
              </a:r>
              <a:r>
                <a:rPr lang="it-IT" sz="2400" b="1" i="1" dirty="0" smtClean="0">
                  <a:latin typeface="+mn-lt"/>
                </a:rPr>
                <a:t>biomassa</a:t>
              </a:r>
              <a:r>
                <a:rPr lang="en-US" sz="2400" b="1" i="1" dirty="0" smtClean="0">
                  <a:latin typeface="+mn-lt"/>
                </a:rPr>
                <a:t> + O</a:t>
              </a:r>
              <a:r>
                <a:rPr lang="en-US" sz="2400" b="1" i="1" baseline="-25000" dirty="0" smtClean="0">
                  <a:latin typeface="+mn-lt"/>
                </a:rPr>
                <a:t>2</a:t>
              </a:r>
              <a:endParaRPr lang="en-US" sz="2400" b="1" i="1" baseline="-25000" dirty="0">
                <a:latin typeface="+mn-lt"/>
              </a:endParaRPr>
            </a:p>
          </p:txBody>
        </p:sp>
        <p:sp>
          <p:nvSpPr>
            <p:cNvPr id="54" name="Freccia a destra con strisce 53"/>
            <p:cNvSpPr/>
            <p:nvPr/>
          </p:nvSpPr>
          <p:spPr>
            <a:xfrm rot="5400000">
              <a:off x="3087238" y="3681760"/>
              <a:ext cx="327025" cy="587375"/>
            </a:xfrm>
            <a:prstGeom prst="stripedRightArrow">
              <a:avLst>
                <a:gd name="adj1" fmla="val 50000"/>
                <a:gd name="adj2" fmla="val 73596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sz="1200" dirty="0"/>
            </a:p>
          </p:txBody>
        </p:sp>
        <p:sp>
          <p:nvSpPr>
            <p:cNvPr id="55" name="CasellaDiTesto 54"/>
            <p:cNvSpPr txBox="1"/>
            <p:nvPr/>
          </p:nvSpPr>
          <p:spPr>
            <a:xfrm>
              <a:off x="2462698" y="3983385"/>
              <a:ext cx="1515351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 dirty="0"/>
                <a:t>H</a:t>
              </a:r>
              <a:r>
                <a:rPr lang="en-US" sz="2400" b="1" i="1" baseline="-25000" dirty="0"/>
                <a:t>2</a:t>
              </a:r>
              <a:r>
                <a:rPr lang="en-US" sz="2400" b="1" i="1" dirty="0"/>
                <a:t>O</a:t>
              </a:r>
              <a:r>
                <a:rPr lang="it-IT" sz="2400" b="1" i="1" dirty="0" smtClean="0">
                  <a:latin typeface="+mn-lt"/>
                </a:rPr>
                <a:t> </a:t>
              </a:r>
              <a:r>
                <a:rPr lang="it-IT" sz="2400" b="1" i="1" dirty="0">
                  <a:latin typeface="+mn-lt"/>
                </a:rPr>
                <a:t>+ CO</a:t>
              </a:r>
              <a:r>
                <a:rPr lang="it-IT" sz="2400" b="1" i="1" baseline="-25000" dirty="0">
                  <a:latin typeface="+mn-lt"/>
                </a:rPr>
                <a:t>2</a:t>
              </a:r>
              <a:r>
                <a:rPr lang="it-IT" sz="2400" b="1" i="1" dirty="0">
                  <a:latin typeface="+mn-lt"/>
                </a:rPr>
                <a:t> </a:t>
              </a:r>
            </a:p>
          </p:txBody>
        </p:sp>
        <p:sp>
          <p:nvSpPr>
            <p:cNvPr id="56" name="Segnaposto contenuto 2"/>
            <p:cNvSpPr txBox="1">
              <a:spLocks/>
            </p:cNvSpPr>
            <p:nvPr/>
          </p:nvSpPr>
          <p:spPr>
            <a:xfrm>
              <a:off x="1944238" y="1268760"/>
              <a:ext cx="2362200" cy="104775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14350" indent="-514350">
                <a:spcBef>
                  <a:spcPct val="0"/>
                </a:spcBef>
                <a:buFont typeface="Wingdings" pitchFamily="2" charset="2"/>
                <a:buNone/>
              </a:pPr>
              <a:r>
                <a:rPr lang="en-US" altLang="it-IT" sz="2800" dirty="0" smtClean="0"/>
                <a:t>Wet oxidation (WE)</a:t>
              </a:r>
            </a:p>
          </p:txBody>
        </p:sp>
        <p:pic>
          <p:nvPicPr>
            <p:cNvPr id="57" name="Picture 1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0126" y="4667598"/>
              <a:ext cx="2427287" cy="1406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CasellaDiTesto 57"/>
            <p:cNvSpPr txBox="1"/>
            <p:nvPr/>
          </p:nvSpPr>
          <p:spPr>
            <a:xfrm>
              <a:off x="5243830" y="2420888"/>
              <a:ext cx="279435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 dirty="0" smtClean="0">
                  <a:latin typeface="+mn-lt"/>
                </a:rPr>
                <a:t>H</a:t>
              </a:r>
              <a:r>
                <a:rPr lang="en-US" sz="2400" b="1" i="1" baseline="-25000" dirty="0" smtClean="0">
                  <a:latin typeface="+mn-lt"/>
                </a:rPr>
                <a:t>2</a:t>
              </a:r>
              <a:r>
                <a:rPr lang="en-US" sz="2400" b="1" i="1" dirty="0" smtClean="0">
                  <a:latin typeface="+mn-lt"/>
                </a:rPr>
                <a:t>O + </a:t>
              </a:r>
              <a:r>
                <a:rPr lang="it-IT" sz="2400" b="1" i="1" dirty="0" smtClean="0">
                  <a:latin typeface="+mn-lt"/>
                </a:rPr>
                <a:t>biomassa</a:t>
              </a:r>
              <a:r>
                <a:rPr lang="en-US" sz="2400" b="1" i="1" dirty="0" smtClean="0">
                  <a:latin typeface="+mn-lt"/>
                </a:rPr>
                <a:t> + O</a:t>
              </a:r>
              <a:r>
                <a:rPr lang="en-US" sz="2400" b="1" i="1" baseline="-25000" dirty="0" smtClean="0">
                  <a:latin typeface="+mn-lt"/>
                </a:rPr>
                <a:t>2</a:t>
              </a:r>
              <a:endParaRPr lang="en-US" sz="2400" b="1" i="1" baseline="-25000" dirty="0">
                <a:latin typeface="+mn-lt"/>
              </a:endParaRPr>
            </a:p>
          </p:txBody>
        </p:sp>
        <p:sp>
          <p:nvSpPr>
            <p:cNvPr id="59" name="CasellaDiTesto 58"/>
            <p:cNvSpPr txBox="1"/>
            <p:nvPr/>
          </p:nvSpPr>
          <p:spPr>
            <a:xfrm>
              <a:off x="5856875" y="3975447"/>
              <a:ext cx="1515351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 dirty="0"/>
                <a:t>H</a:t>
              </a:r>
              <a:r>
                <a:rPr lang="en-US" sz="2400" b="1" i="1" baseline="-25000" dirty="0"/>
                <a:t>2</a:t>
              </a:r>
              <a:r>
                <a:rPr lang="en-US" sz="2400" b="1" i="1" dirty="0"/>
                <a:t>O</a:t>
              </a:r>
              <a:r>
                <a:rPr lang="it-IT" sz="2400" b="1" i="1" dirty="0" smtClean="0">
                  <a:latin typeface="+mn-lt"/>
                </a:rPr>
                <a:t> </a:t>
              </a:r>
              <a:r>
                <a:rPr lang="it-IT" sz="2400" b="1" i="1" dirty="0">
                  <a:latin typeface="+mn-lt"/>
                </a:rPr>
                <a:t>+ CO</a:t>
              </a:r>
              <a:r>
                <a:rPr lang="it-IT" sz="2400" b="1" i="1" baseline="-25000" dirty="0">
                  <a:latin typeface="+mn-lt"/>
                </a:rPr>
                <a:t>2</a:t>
              </a:r>
              <a:r>
                <a:rPr lang="it-IT" sz="2400" b="1" i="1" dirty="0">
                  <a:latin typeface="+mn-lt"/>
                </a:rPr>
                <a:t> </a:t>
              </a:r>
            </a:p>
          </p:txBody>
        </p:sp>
        <p:pic>
          <p:nvPicPr>
            <p:cNvPr id="60" name="Picture 1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6987" y="4653136"/>
              <a:ext cx="2427287" cy="1406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52" y="2053629"/>
            <a:ext cx="2112963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8632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/>
              <a:t>Diagramma di fase </a:t>
            </a:r>
            <a:r>
              <a:rPr lang="it-IT" sz="3200" dirty="0" smtClean="0"/>
              <a:t>dell’acqua e processi </a:t>
            </a:r>
            <a:r>
              <a:rPr lang="it-IT" sz="3200" dirty="0" err="1" smtClean="0"/>
              <a:t>idrotermici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7</a:t>
            </a:fld>
            <a:endParaRPr lang="it-IT"/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2123728" y="1556792"/>
            <a:ext cx="5112568" cy="4752528"/>
            <a:chOff x="0" y="28"/>
            <a:chExt cx="39624" cy="38890"/>
          </a:xfrm>
        </p:grpSpPr>
        <p:pic>
          <p:nvPicPr>
            <p:cNvPr id="8" name="Picture 6" descr="Hydrothermal processing regions referenced to the pressure–temperature phase diagram of water.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8"/>
              <a:ext cx="39624" cy="38890"/>
            </a:xfrm>
            <a:prstGeom prst="rect">
              <a:avLst/>
            </a:prstGeom>
            <a:noFill/>
          </p:spPr>
        </p:pic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2192" y="762"/>
              <a:ext cx="3810" cy="31242"/>
            </a:xfrm>
            <a:prstGeom prst="rect">
              <a:avLst/>
            </a:prstGeom>
            <a:solidFill>
              <a:srgbClr val="4F81BD">
                <a:alpha val="47842"/>
              </a:srgbClr>
            </a:solidFill>
            <a:ln w="25400">
              <a:noFill/>
              <a:miter lim="800000"/>
              <a:headEnd/>
              <a:tailEnd/>
            </a:ln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6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cs typeface="Arial" pitchFamily="34" charset="0"/>
                </a:rPr>
                <a:t>Carbonization</a:t>
              </a:r>
              <a:endPara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4900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457200" y="300608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dirty="0" smtClean="0"/>
              <a:t>CARBONIZZAZIONE </a:t>
            </a:r>
            <a:r>
              <a:rPr lang="it-IT" sz="4000" dirty="0" smtClean="0"/>
              <a:t>IDROTERMICA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H</a:t>
            </a:r>
            <a:r>
              <a:rPr lang="it-IT" sz="3100" dirty="0" smtClean="0"/>
              <a:t>YDRO</a:t>
            </a:r>
            <a:r>
              <a:rPr lang="it-IT" dirty="0" smtClean="0"/>
              <a:t>T</a:t>
            </a:r>
            <a:r>
              <a:rPr lang="it-IT" sz="3100" dirty="0" smtClean="0"/>
              <a:t>HERMAL</a:t>
            </a:r>
            <a:r>
              <a:rPr lang="it-IT" dirty="0" smtClean="0"/>
              <a:t> C</a:t>
            </a:r>
            <a:r>
              <a:rPr lang="it-IT" sz="3100" dirty="0" smtClean="0"/>
              <a:t>ARBONIZATION</a:t>
            </a:r>
            <a:r>
              <a:rPr lang="it-IT" dirty="0" smtClean="0"/>
              <a:t> </a:t>
            </a:r>
            <a:r>
              <a:rPr lang="it-IT" sz="4000" dirty="0" smtClean="0"/>
              <a:t>HTC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8</a:t>
            </a:fld>
            <a:endParaRPr lang="it-IT" dirty="0"/>
          </a:p>
        </p:txBody>
      </p:sp>
      <p:sp>
        <p:nvSpPr>
          <p:cNvPr id="5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0504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dirty="0"/>
              <a:t>HTC: reagenti e prodotti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1FF8-C850-4DAB-B2BD-C2A25BC46763}" type="slidenum">
              <a:rPr lang="it-IT" smtClean="0"/>
              <a:pPr/>
              <a:t>9</a:t>
            </a:fld>
            <a:endParaRPr lang="it-IT"/>
          </a:p>
        </p:txBody>
      </p:sp>
      <p:sp>
        <p:nvSpPr>
          <p:cNvPr id="2" name="Rettangolo arrotondato 1"/>
          <p:cNvSpPr/>
          <p:nvPr/>
        </p:nvSpPr>
        <p:spPr>
          <a:xfrm>
            <a:off x="2586608" y="2035275"/>
            <a:ext cx="1393102" cy="2808312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Freccia a destra 2"/>
          <p:cNvSpPr/>
          <p:nvPr/>
        </p:nvSpPr>
        <p:spPr>
          <a:xfrm>
            <a:off x="377370" y="3264929"/>
            <a:ext cx="2209237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Freccia curva 3"/>
          <p:cNvSpPr/>
          <p:nvPr/>
        </p:nvSpPr>
        <p:spPr>
          <a:xfrm>
            <a:off x="3246759" y="1387202"/>
            <a:ext cx="648072" cy="648072"/>
          </a:xfrm>
          <a:prstGeom prst="ben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Freccia curva 9"/>
          <p:cNvSpPr/>
          <p:nvPr/>
        </p:nvSpPr>
        <p:spPr>
          <a:xfrm flipV="1">
            <a:off x="3331638" y="4851723"/>
            <a:ext cx="648072" cy="576064"/>
          </a:xfrm>
          <a:prstGeom prst="ben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2" name="Freccia curva 11"/>
          <p:cNvSpPr/>
          <p:nvPr/>
        </p:nvSpPr>
        <p:spPr>
          <a:xfrm flipH="1" flipV="1">
            <a:off x="2483768" y="4843586"/>
            <a:ext cx="658575" cy="596032"/>
          </a:xfrm>
          <a:prstGeom prst="ben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48888" y="2555607"/>
            <a:ext cx="1823178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Miscela biomassa/acqua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1112730" y="5014373"/>
            <a:ext cx="1371038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Acqua di processo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3655674" y="5473778"/>
            <a:ext cx="1371038" cy="369332"/>
          </a:xfrm>
          <a:prstGeom prst="rect">
            <a:avLst/>
          </a:prstGeom>
          <a:gradFill>
            <a:gsLst>
              <a:gs pos="0">
                <a:schemeClr val="tx1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it-IT" b="1" dirty="0" err="1" smtClean="0"/>
              <a:t>Idrochar</a:t>
            </a:r>
            <a:endParaRPr lang="it-IT" b="1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3894831" y="1231283"/>
            <a:ext cx="1371038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Effluenti gassosi: CO</a:t>
            </a:r>
            <a:r>
              <a:rPr lang="it-IT" b="1" baseline="-25000" dirty="0" smtClean="0">
                <a:solidFill>
                  <a:schemeClr val="bg1"/>
                </a:solidFill>
              </a:rPr>
              <a:t>2</a:t>
            </a:r>
            <a:endParaRPr lang="it-IT" b="1" baseline="-25000" dirty="0">
              <a:solidFill>
                <a:schemeClr val="bg1"/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629047" y="2830406"/>
            <a:ext cx="13506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Reattore HTC </a:t>
            </a:r>
          </a:p>
          <a:p>
            <a:r>
              <a:rPr lang="it-IT" b="1" dirty="0" smtClean="0"/>
              <a:t>(180-250°C)</a:t>
            </a:r>
            <a:endParaRPr lang="it-IT" b="1" dirty="0"/>
          </a:p>
        </p:txBody>
      </p:sp>
      <p:grpSp>
        <p:nvGrpSpPr>
          <p:cNvPr id="17" name="Group 9"/>
          <p:cNvGrpSpPr/>
          <p:nvPr/>
        </p:nvGrpSpPr>
        <p:grpSpPr>
          <a:xfrm>
            <a:off x="5572091" y="1858461"/>
            <a:ext cx="1962218" cy="3643560"/>
            <a:chOff x="7192934" y="1945680"/>
            <a:chExt cx="1962218" cy="3643560"/>
          </a:xfrm>
        </p:grpSpPr>
        <p:grpSp>
          <p:nvGrpSpPr>
            <p:cNvPr id="18" name="Group 8"/>
            <p:cNvGrpSpPr/>
            <p:nvPr/>
          </p:nvGrpSpPr>
          <p:grpSpPr>
            <a:xfrm>
              <a:off x="7452320" y="1988840"/>
              <a:ext cx="1440160" cy="3600400"/>
              <a:chOff x="5292080" y="1988840"/>
              <a:chExt cx="1440160" cy="3600400"/>
            </a:xfrm>
          </p:grpSpPr>
          <p:sp>
            <p:nvSpPr>
              <p:cNvPr id="20" name="Rectangle 1"/>
              <p:cNvSpPr/>
              <p:nvPr/>
            </p:nvSpPr>
            <p:spPr>
              <a:xfrm>
                <a:off x="5292080" y="1988840"/>
                <a:ext cx="1440160" cy="3600400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3"/>
              <p:cNvSpPr/>
              <p:nvPr/>
            </p:nvSpPr>
            <p:spPr>
              <a:xfrm>
                <a:off x="5292080" y="2708920"/>
                <a:ext cx="1440160" cy="2880320"/>
              </a:xfrm>
              <a:prstGeom prst="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TextBox 4"/>
              <p:cNvSpPr txBox="1"/>
              <p:nvPr/>
            </p:nvSpPr>
            <p:spPr>
              <a:xfrm>
                <a:off x="5382090" y="4077072"/>
                <a:ext cx="1260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err="1"/>
                  <a:t>I</a:t>
                </a:r>
                <a:r>
                  <a:rPr lang="en-US" sz="1600" dirty="0" err="1" smtClean="0"/>
                  <a:t>drochar</a:t>
                </a:r>
                <a:r>
                  <a:rPr lang="en-US" sz="1600" dirty="0" smtClean="0"/>
                  <a:t> </a:t>
                </a:r>
              </a:p>
              <a:p>
                <a:pPr algn="ctr"/>
                <a:r>
                  <a:rPr lang="en-US" sz="1600" dirty="0" smtClean="0"/>
                  <a:t>50-80 %</a:t>
                </a:r>
                <a:endParaRPr lang="en-US" sz="1600" dirty="0"/>
              </a:p>
            </p:txBody>
          </p:sp>
          <p:sp>
            <p:nvSpPr>
              <p:cNvPr id="23" name="Rectangle 7"/>
              <p:cNvSpPr/>
              <p:nvPr/>
            </p:nvSpPr>
            <p:spPr>
              <a:xfrm>
                <a:off x="5292080" y="2204864"/>
                <a:ext cx="1440160" cy="50405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TextBox 10"/>
              <p:cNvSpPr txBox="1"/>
              <p:nvPr/>
            </p:nvSpPr>
            <p:spPr>
              <a:xfrm>
                <a:off x="5382090" y="2206578"/>
                <a:ext cx="12601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 smtClean="0"/>
                  <a:t>Fase</a:t>
                </a:r>
                <a:r>
                  <a:rPr lang="en-US" sz="1400" dirty="0" smtClean="0"/>
                  <a:t> </a:t>
                </a:r>
                <a:r>
                  <a:rPr lang="en-US" sz="1400" dirty="0" err="1" smtClean="0"/>
                  <a:t>liquida</a:t>
                </a:r>
                <a:r>
                  <a:rPr lang="en-US" sz="1400" dirty="0" smtClean="0"/>
                  <a:t> </a:t>
                </a:r>
              </a:p>
              <a:p>
                <a:pPr algn="ctr"/>
                <a:r>
                  <a:rPr lang="en-US" sz="1400" dirty="0" smtClean="0"/>
                  <a:t>5-20 %</a:t>
                </a:r>
                <a:endParaRPr lang="en-US" sz="1400" dirty="0"/>
              </a:p>
            </p:txBody>
          </p:sp>
        </p:grpSp>
        <p:sp>
          <p:nvSpPr>
            <p:cNvPr id="19" name="TextBox 11"/>
            <p:cNvSpPr txBox="1"/>
            <p:nvPr/>
          </p:nvSpPr>
          <p:spPr>
            <a:xfrm>
              <a:off x="7192934" y="1945680"/>
              <a:ext cx="19622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/>
                <a:t>Fase</a:t>
              </a:r>
              <a:r>
                <a:rPr lang="en-US" sz="1400" dirty="0" smtClean="0"/>
                <a:t> gas 2-5 %</a:t>
              </a:r>
              <a:endParaRPr lang="en-US" sz="1400" dirty="0"/>
            </a:p>
          </p:txBody>
        </p:sp>
      </p:grpSp>
      <p:sp>
        <p:nvSpPr>
          <p:cNvPr id="25" name="CasellaDiTesto 24"/>
          <p:cNvSpPr txBox="1"/>
          <p:nvPr/>
        </p:nvSpPr>
        <p:spPr>
          <a:xfrm>
            <a:off x="6057755" y="1229617"/>
            <a:ext cx="987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Rese in prodotti</a:t>
            </a:r>
            <a:endParaRPr lang="it-IT" b="1" dirty="0"/>
          </a:p>
        </p:txBody>
      </p:sp>
      <p:sp>
        <p:nvSpPr>
          <p:cNvPr id="26" name="CasellaDiTesto 25"/>
          <p:cNvSpPr txBox="1"/>
          <p:nvPr/>
        </p:nvSpPr>
        <p:spPr>
          <a:xfrm>
            <a:off x="7314710" y="1225340"/>
            <a:ext cx="1493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Distribuzione del carbonio</a:t>
            </a:r>
            <a:endParaRPr lang="it-IT" b="1" dirty="0"/>
          </a:p>
        </p:txBody>
      </p:sp>
      <p:grpSp>
        <p:nvGrpSpPr>
          <p:cNvPr id="27" name="Group 9"/>
          <p:cNvGrpSpPr/>
          <p:nvPr/>
        </p:nvGrpSpPr>
        <p:grpSpPr>
          <a:xfrm>
            <a:off x="7095293" y="1844824"/>
            <a:ext cx="1962218" cy="3643560"/>
            <a:chOff x="7192934" y="1945680"/>
            <a:chExt cx="1962218" cy="3643560"/>
          </a:xfrm>
        </p:grpSpPr>
        <p:grpSp>
          <p:nvGrpSpPr>
            <p:cNvPr id="28" name="Group 8"/>
            <p:cNvGrpSpPr/>
            <p:nvPr/>
          </p:nvGrpSpPr>
          <p:grpSpPr>
            <a:xfrm>
              <a:off x="7452320" y="1988840"/>
              <a:ext cx="1440160" cy="3600400"/>
              <a:chOff x="5292080" y="1988840"/>
              <a:chExt cx="1440160" cy="3600400"/>
            </a:xfrm>
          </p:grpSpPr>
          <p:sp>
            <p:nvSpPr>
              <p:cNvPr id="30" name="Rectangle 1"/>
              <p:cNvSpPr/>
              <p:nvPr/>
            </p:nvSpPr>
            <p:spPr>
              <a:xfrm>
                <a:off x="5292080" y="1988840"/>
                <a:ext cx="1440160" cy="3600400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"/>
              <p:cNvSpPr/>
              <p:nvPr/>
            </p:nvSpPr>
            <p:spPr>
              <a:xfrm>
                <a:off x="5292080" y="2708920"/>
                <a:ext cx="1440160" cy="2880320"/>
              </a:xfrm>
              <a:prstGeom prst="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TextBox 4"/>
              <p:cNvSpPr txBox="1"/>
              <p:nvPr/>
            </p:nvSpPr>
            <p:spPr>
              <a:xfrm>
                <a:off x="5382090" y="4077072"/>
                <a:ext cx="1260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err="1"/>
                  <a:t>I</a:t>
                </a:r>
                <a:r>
                  <a:rPr lang="en-US" sz="1600" dirty="0" err="1" smtClean="0"/>
                  <a:t>drochar</a:t>
                </a:r>
                <a:r>
                  <a:rPr lang="en-US" sz="1600" dirty="0" smtClean="0"/>
                  <a:t> </a:t>
                </a:r>
              </a:p>
              <a:p>
                <a:pPr algn="ctr"/>
                <a:r>
                  <a:rPr lang="en-US" sz="1600" dirty="0" smtClean="0"/>
                  <a:t>75 %</a:t>
                </a:r>
                <a:endParaRPr lang="en-US" sz="1600" dirty="0"/>
              </a:p>
            </p:txBody>
          </p:sp>
          <p:sp>
            <p:nvSpPr>
              <p:cNvPr id="33" name="Rectangle 7"/>
              <p:cNvSpPr/>
              <p:nvPr/>
            </p:nvSpPr>
            <p:spPr>
              <a:xfrm>
                <a:off x="5292080" y="2204864"/>
                <a:ext cx="1440160" cy="50405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TextBox 10"/>
              <p:cNvSpPr txBox="1"/>
              <p:nvPr/>
            </p:nvSpPr>
            <p:spPr>
              <a:xfrm>
                <a:off x="5382090" y="2206578"/>
                <a:ext cx="12601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 smtClean="0"/>
                  <a:t>Fase</a:t>
                </a:r>
                <a:r>
                  <a:rPr lang="en-US" sz="1400" dirty="0" smtClean="0"/>
                  <a:t> </a:t>
                </a:r>
                <a:r>
                  <a:rPr lang="en-US" sz="1400" dirty="0" err="1" smtClean="0"/>
                  <a:t>liquida</a:t>
                </a:r>
                <a:r>
                  <a:rPr lang="en-US" sz="1400" dirty="0" smtClean="0"/>
                  <a:t> </a:t>
                </a:r>
              </a:p>
              <a:p>
                <a:pPr algn="ctr"/>
                <a:r>
                  <a:rPr lang="en-US" sz="1400" dirty="0" smtClean="0"/>
                  <a:t>20 %</a:t>
                </a:r>
                <a:endParaRPr lang="en-US" sz="1400" dirty="0"/>
              </a:p>
            </p:txBody>
          </p:sp>
        </p:grpSp>
        <p:sp>
          <p:nvSpPr>
            <p:cNvPr id="29" name="TextBox 11"/>
            <p:cNvSpPr txBox="1"/>
            <p:nvPr/>
          </p:nvSpPr>
          <p:spPr>
            <a:xfrm>
              <a:off x="7192934" y="1945680"/>
              <a:ext cx="19622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/>
                <a:t>Fase</a:t>
              </a:r>
              <a:r>
                <a:rPr lang="en-US" sz="1400" dirty="0" smtClean="0"/>
                <a:t> gas 5 %</a:t>
              </a:r>
              <a:endParaRPr lang="en-US" sz="1400" dirty="0"/>
            </a:p>
          </p:txBody>
        </p:sp>
      </p:grp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682" y="5321369"/>
            <a:ext cx="720000" cy="5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Luca </a:t>
            </a:r>
            <a:r>
              <a:rPr lang="it-IT" dirty="0"/>
              <a:t>Fiori - </a:t>
            </a:r>
            <a:r>
              <a:rPr lang="it-IT" dirty="0" smtClean="0"/>
              <a:t>25/10/2019 - Como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5199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10551</TotalTime>
  <Words>1192</Words>
  <Application>Microsoft Office PowerPoint</Application>
  <PresentationFormat>Presentazione su schermo (4:3)</PresentationFormat>
  <Paragraphs>279</Paragraphs>
  <Slides>34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34</vt:i4>
      </vt:variant>
    </vt:vector>
  </HeadingPairs>
  <TitlesOfParts>
    <vt:vector size="44" baseType="lpstr">
      <vt:lpstr>Arial</vt:lpstr>
      <vt:lpstr>Arial Narrow</vt:lpstr>
      <vt:lpstr>Calibri</vt:lpstr>
      <vt:lpstr>Cambria Math</vt:lpstr>
      <vt:lpstr>Century Gothic</vt:lpstr>
      <vt:lpstr>Courier New</vt:lpstr>
      <vt:lpstr>Times</vt:lpstr>
      <vt:lpstr>Times New Roman</vt:lpstr>
      <vt:lpstr>Wingdings</vt:lpstr>
      <vt:lpstr>Tema di Office</vt:lpstr>
      <vt:lpstr>La carbonizzazione idrotermale: giusta tecnologia per trattare i fanghi di depurazione? Luca Fiori luca.fiori@unitn.it http://lucafiori.dicam.unitn.it/ Università di Trento – DICAM  http://www.dicam.unitn.it/en/94/biomasses  </vt:lpstr>
      <vt:lpstr>Indice</vt:lpstr>
      <vt:lpstr>Processi idrotermici: una panoramica</vt:lpstr>
      <vt:lpstr>Diagramma di fase dell’acqua</vt:lpstr>
      <vt:lpstr>Processi idrotermici: in atmosfera inerte</vt:lpstr>
      <vt:lpstr>Processi idrotermici: in atmosfera ossidante</vt:lpstr>
      <vt:lpstr>Diagramma di fase dell’acqua e processi idrotermici</vt:lpstr>
      <vt:lpstr>CARBONIZZAZIONE IDROTERMICA  HYDROTHERMAL CARBONIZATION HTC </vt:lpstr>
      <vt:lpstr>HTC: reagenti e prodotti</vt:lpstr>
      <vt:lpstr>HTC: un processo di  carbonizzazione indotta</vt:lpstr>
      <vt:lpstr>HTC: il prodotto solido, l’ idrochar</vt:lpstr>
      <vt:lpstr>L’ idrochar: utilizzi</vt:lpstr>
      <vt:lpstr>HTC a UniTN</vt:lpstr>
      <vt:lpstr>Presentazione standard di PowerPoint</vt:lpstr>
      <vt:lpstr>HTC a UniTN: il reattore lab-scale</vt:lpstr>
      <vt:lpstr>HTC a UniTN: il reattore bench-scale</vt:lpstr>
      <vt:lpstr>HTC a UniTN: simulazione e design di processo</vt:lpstr>
      <vt:lpstr>HTC a UNITN: simulazione e design di processo</vt:lpstr>
      <vt:lpstr>HTC a UNITN: substrati trattati</vt:lpstr>
      <vt:lpstr>HTC e fanghi</vt:lpstr>
      <vt:lpstr>HTC e FANGHI a UniTN</vt:lpstr>
      <vt:lpstr>HTC e FANGHI a UniTN: Caratterizzazione del fango disidratato</vt:lpstr>
      <vt:lpstr>HTC e FANGHI a UniTN: condizioni prove sperimentali</vt:lpstr>
      <vt:lpstr>HTC e FANGHI a UniTN: riduzione  del fango</vt:lpstr>
      <vt:lpstr>HTC e FANGHI a UniTN: misura  della disidratabilità</vt:lpstr>
      <vt:lpstr>HTC e FANGHI: disidratabilità</vt:lpstr>
      <vt:lpstr>FANGHI: Situazione Attuale (Ess. diretto del fango)</vt:lpstr>
      <vt:lpstr>FANGHI e HTC</vt:lpstr>
      <vt:lpstr>HTC e FANGHI: solido secco</vt:lpstr>
      <vt:lpstr>HTC e FANGHI: acque di processo</vt:lpstr>
      <vt:lpstr>HTC e FANGHI: acque di processo</vt:lpstr>
      <vt:lpstr>e HTC</vt:lpstr>
      <vt:lpstr>e HTC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Silvia Aimo</dc:creator>
  <cp:lastModifiedBy>Luca Fiori</cp:lastModifiedBy>
  <cp:revision>772</cp:revision>
  <cp:lastPrinted>2017-11-29T13:42:46Z</cp:lastPrinted>
  <dcterms:created xsi:type="dcterms:W3CDTF">2014-12-12T09:28:32Z</dcterms:created>
  <dcterms:modified xsi:type="dcterms:W3CDTF">2019-10-24T11:33:54Z</dcterms:modified>
</cp:coreProperties>
</file>