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  <p:sldId id="472" r:id="rId6"/>
    <p:sldId id="462" r:id="rId7"/>
    <p:sldId id="433" r:id="rId8"/>
    <p:sldId id="258" r:id="rId9"/>
    <p:sldId id="361" r:id="rId10"/>
    <p:sldId id="259" r:id="rId11"/>
    <p:sldId id="261" r:id="rId12"/>
    <p:sldId id="463" r:id="rId13"/>
    <p:sldId id="262" r:id="rId14"/>
    <p:sldId id="465" r:id="rId15"/>
    <p:sldId id="263" r:id="rId16"/>
    <p:sldId id="264" r:id="rId17"/>
    <p:sldId id="265" r:id="rId18"/>
    <p:sldId id="266" r:id="rId19"/>
    <p:sldId id="267" r:id="rId20"/>
    <p:sldId id="339" r:id="rId21"/>
    <p:sldId id="340" r:id="rId22"/>
    <p:sldId id="287" r:id="rId23"/>
    <p:sldId id="269" r:id="rId24"/>
    <p:sldId id="270" r:id="rId25"/>
    <p:sldId id="336" r:id="rId26"/>
    <p:sldId id="471" r:id="rId27"/>
    <p:sldId id="290" r:id="rId28"/>
    <p:sldId id="337" r:id="rId29"/>
    <p:sldId id="271" r:id="rId30"/>
    <p:sldId id="273" r:id="rId31"/>
    <p:sldId id="260" r:id="rId32"/>
    <p:sldId id="257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a Frison" initials="NF" lastIdx="3" clrIdx="0">
    <p:extLst>
      <p:ext uri="{19B8F6BF-5375-455C-9EA6-DF929625EA0E}">
        <p15:presenceInfo xmlns:p15="http://schemas.microsoft.com/office/powerpoint/2012/main" userId="Nicola Fri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604504-4851-4BB4-B9F9-D5E651E12EEC}" v="40" dt="2019-10-24T17:08:02.066"/>
    <p1510:client id="{DFBA2DBD-5FE6-4B98-90D2-060209D3CFFA}" v="6" dt="2019-10-24T14:20:03.4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5"/>
    <p:restoredTop sz="94673"/>
  </p:normalViewPr>
  <p:slideViewPr>
    <p:cSldViewPr snapToGrid="0" snapToObjects="1">
      <p:cViewPr>
        <p:scale>
          <a:sx n="82" d="100"/>
          <a:sy n="82" d="100"/>
        </p:scale>
        <p:origin x="1478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inzia\Dropbox\TIROCINIO%20TREVISO\1.%20SALSNES%20VALERI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univr-my.sharepoint.com/personal/nicola_frison_univr_it/Documents/Progetti%20UNIVR/SMART-PLANT/Deliverable/D.3.5%20Long%20term/Mass%20balances_SCEPPHAR_D3.5%20(3%20periods)_cs%20corret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univr-my.sharepoint.com/personal/nicola_frison_univr_it/Documents/Progetti%20UNIVR/SMART-PLANT/Deliverable/D.3.5%20Long%20term/Mass%20balances_SCEPPHAR_D3.5%20(3%20periods)_cs%20corrett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icola%20Frison\Dropbox\Papers\DATI%20SCEPHAR%20in%20condividsione%20per%20articolo\Tesi%20Edoardo%20Righetti%2026-06-2017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\\Users\vincenzoconca\Dropbox\SMART-PLANT\Deliverable\D3.3%20Monitoring\Tabelle%20di%20Marcia\Cinetiche%20accumuli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Cartel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1"/>
          <c:order val="0"/>
          <c:tx>
            <c:v>350 um + polymer</c:v>
          </c:tx>
          <c:spPr>
            <a:ln w="25400" cap="rnd">
              <a:noFill/>
              <a:round/>
            </a:ln>
            <a:effectLst>
              <a:outerShdw blurRad="44450" dist="21590" dir="5400000" rotWithShape="0">
                <a:srgbClr val="000000">
                  <a:alpha val="40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2">
                      <a:shade val="85000"/>
                    </a:schemeClr>
                  </a:gs>
                  <a:gs pos="100000">
                    <a:schemeClr val="accent2">
                      <a:tint val="90000"/>
                      <a:alpha val="100000"/>
                      <a:satMod val="18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 w="9525" cap="rnd">
                <a:solidFill>
                  <a:schemeClr val="accent2"/>
                </a:solidFill>
                <a:round/>
              </a:ln>
              <a:effectLst>
                <a:outerShdw blurRad="44450" dist="21590" dir="5400000" rotWithShape="0">
                  <a:srgbClr val="000000">
                    <a:alpha val="4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flat" dir="t">
                  <a:rot lat="0" lon="0" rev="3600000"/>
                </a:lightRig>
              </a:scene3d>
              <a:sp3d prstMaterial="flat">
                <a:bevelT w="28575" h="41275" prst="coolSlant"/>
              </a:sp3d>
            </c:spPr>
          </c:marker>
          <c:xVal>
            <c:numRef>
              <c:f>TOTAL!$D$17:$D$32</c:f>
              <c:numCache>
                <c:formatCode>0</c:formatCode>
                <c:ptCount val="16"/>
                <c:pt idx="0">
                  <c:v>22.072499999999955</c:v>
                </c:pt>
                <c:pt idx="1">
                  <c:v>44.689999999999991</c:v>
                </c:pt>
                <c:pt idx="2">
                  <c:v>21.255000000000042</c:v>
                </c:pt>
                <c:pt idx="3">
                  <c:v>30.09</c:v>
                </c:pt>
                <c:pt idx="4">
                  <c:v>26.550000000000018</c:v>
                </c:pt>
                <c:pt idx="5">
                  <c:v>38.940000000000047</c:v>
                </c:pt>
                <c:pt idx="6">
                  <c:v>36.60833333333337</c:v>
                </c:pt>
                <c:pt idx="7">
                  <c:v>31.27999999999999</c:v>
                </c:pt>
                <c:pt idx="8">
                  <c:v>23.299166666666672</c:v>
                </c:pt>
                <c:pt idx="9">
                  <c:v>27.270000000000032</c:v>
                </c:pt>
                <c:pt idx="11">
                  <c:v>33.49833333333337</c:v>
                </c:pt>
                <c:pt idx="12">
                  <c:v>35.595000000000013</c:v>
                </c:pt>
                <c:pt idx="13">
                  <c:v>18.666666666666647</c:v>
                </c:pt>
                <c:pt idx="14">
                  <c:v>23.391666666666687</c:v>
                </c:pt>
                <c:pt idx="15">
                  <c:v>38.836666666666716</c:v>
                </c:pt>
              </c:numCache>
            </c:numRef>
          </c:xVal>
          <c:yVal>
            <c:numRef>
              <c:f>TOTAL!$O$17:$O$32</c:f>
              <c:numCache>
                <c:formatCode>0</c:formatCode>
                <c:ptCount val="16"/>
                <c:pt idx="0">
                  <c:v>48.148148148147925</c:v>
                </c:pt>
                <c:pt idx="1">
                  <c:v>57.926829268292742</c:v>
                </c:pt>
                <c:pt idx="2">
                  <c:v>39.743589743589723</c:v>
                </c:pt>
                <c:pt idx="3">
                  <c:v>55.88235294117657</c:v>
                </c:pt>
                <c:pt idx="4">
                  <c:v>46.666666666666721</c:v>
                </c:pt>
                <c:pt idx="5">
                  <c:v>44.696969696969759</c:v>
                </c:pt>
                <c:pt idx="6">
                  <c:v>39.999999999999901</c:v>
                </c:pt>
                <c:pt idx="7">
                  <c:v>53.124999999999943</c:v>
                </c:pt>
                <c:pt idx="8">
                  <c:v>58.904109589041063</c:v>
                </c:pt>
                <c:pt idx="9">
                  <c:v>54.320987654321108</c:v>
                </c:pt>
                <c:pt idx="10">
                  <c:v>37.668571428571482</c:v>
                </c:pt>
                <c:pt idx="11">
                  <c:v>50.495049504950515</c:v>
                </c:pt>
                <c:pt idx="12">
                  <c:v>40.707964601770072</c:v>
                </c:pt>
                <c:pt idx="13">
                  <c:v>45.714285714285701</c:v>
                </c:pt>
                <c:pt idx="14">
                  <c:v>34.285714285714441</c:v>
                </c:pt>
                <c:pt idx="15">
                  <c:v>40.163934426229467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1CA-4A0C-A8F8-6F63843120A1}"/>
            </c:ext>
          </c:extLst>
        </c:ser>
        <c:ser>
          <c:idx val="0"/>
          <c:order val="1"/>
          <c:tx>
            <c:v>350 um</c:v>
          </c:tx>
          <c:spPr>
            <a:ln w="25400" cap="rnd">
              <a:noFill/>
              <a:round/>
            </a:ln>
            <a:effectLst>
              <a:outerShdw blurRad="44450" dist="21590" dir="5400000" rotWithShape="0">
                <a:srgbClr val="000000">
                  <a:alpha val="40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hade val="85000"/>
                    </a:schemeClr>
                  </a:gs>
                  <a:gs pos="100000">
                    <a:schemeClr val="accent1">
                      <a:tint val="90000"/>
                      <a:alpha val="100000"/>
                      <a:satMod val="18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 w="9525" cap="rnd">
                <a:solidFill>
                  <a:schemeClr val="accent1"/>
                </a:solidFill>
                <a:round/>
              </a:ln>
              <a:effectLst>
                <a:outerShdw blurRad="44450" dist="21590" dir="5400000" rotWithShape="0">
                  <a:srgbClr val="000000">
                    <a:alpha val="4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flat" dir="t">
                  <a:rot lat="0" lon="0" rev="3600000"/>
                </a:lightRig>
              </a:scene3d>
              <a:sp3d prstMaterial="flat">
                <a:bevelT w="28575" h="41275" prst="coolSlant"/>
              </a:sp3d>
            </c:spPr>
          </c:marker>
          <c:trendline>
            <c:spPr>
              <a:ln w="19050" cap="rnd">
                <a:solidFill>
                  <a:schemeClr val="accent1"/>
                </a:solidFill>
              </a:ln>
              <a:effectLst/>
            </c:spPr>
            <c:trendlineType val="log"/>
            <c:dispRSqr val="0"/>
            <c:dispEq val="0"/>
          </c:trendline>
          <c:xVal>
            <c:numRef>
              <c:f>TOTAL!$D$3:$D$16</c:f>
              <c:numCache>
                <c:formatCode>General</c:formatCode>
                <c:ptCount val="14"/>
                <c:pt idx="0" formatCode="0">
                  <c:v>13.333333333333369</c:v>
                </c:pt>
                <c:pt idx="2" formatCode="0">
                  <c:v>20.666666666666611</c:v>
                </c:pt>
                <c:pt idx="3" formatCode="0">
                  <c:v>57</c:v>
                </c:pt>
                <c:pt idx="4" formatCode="0">
                  <c:v>26.400000000000006</c:v>
                </c:pt>
                <c:pt idx="5" formatCode="0">
                  <c:v>20.533333333333292</c:v>
                </c:pt>
                <c:pt idx="6" formatCode="0">
                  <c:v>31.2</c:v>
                </c:pt>
                <c:pt idx="7" formatCode="0">
                  <c:v>36.207000000000036</c:v>
                </c:pt>
                <c:pt idx="8" formatCode="0">
                  <c:v>21.824000000000009</c:v>
                </c:pt>
                <c:pt idx="9" formatCode="0">
                  <c:v>19.133333333333336</c:v>
                </c:pt>
                <c:pt idx="10" formatCode="0">
                  <c:v>20.34999999999998</c:v>
                </c:pt>
                <c:pt idx="13" formatCode="0">
                  <c:v>31.201249999999984</c:v>
                </c:pt>
              </c:numCache>
            </c:numRef>
          </c:xVal>
          <c:yVal>
            <c:numRef>
              <c:f>TOTAL!$O$3:$O$16</c:f>
              <c:numCache>
                <c:formatCode>0</c:formatCode>
                <c:ptCount val="14"/>
                <c:pt idx="0">
                  <c:v>43.75</c:v>
                </c:pt>
                <c:pt idx="1">
                  <c:v>37.984496124030983</c:v>
                </c:pt>
                <c:pt idx="2">
                  <c:v>22.580645161290111</c:v>
                </c:pt>
                <c:pt idx="3">
                  <c:v>76</c:v>
                </c:pt>
                <c:pt idx="4">
                  <c:v>26.136363636363637</c:v>
                </c:pt>
                <c:pt idx="5">
                  <c:v>35.064935064934694</c:v>
                </c:pt>
                <c:pt idx="6">
                  <c:v>49.572649572649638</c:v>
                </c:pt>
                <c:pt idx="7">
                  <c:v>53.020134228187999</c:v>
                </c:pt>
                <c:pt idx="8">
                  <c:v>22.727272727272751</c:v>
                </c:pt>
                <c:pt idx="9">
                  <c:v>17.073170731707318</c:v>
                </c:pt>
                <c:pt idx="10">
                  <c:v>48.484848484848442</c:v>
                </c:pt>
                <c:pt idx="11">
                  <c:v>60.869565217391312</c:v>
                </c:pt>
                <c:pt idx="12">
                  <c:v>76</c:v>
                </c:pt>
                <c:pt idx="13">
                  <c:v>43.668122270742352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1CA-4A0C-A8F8-6F63843120A1}"/>
            </c:ext>
          </c:extLst>
        </c:ser>
        <c:ser>
          <c:idx val="2"/>
          <c:order val="2"/>
          <c:tx>
            <c:v>210 um</c:v>
          </c:tx>
          <c:spPr>
            <a:ln w="25400" cap="rnd">
              <a:noFill/>
              <a:round/>
            </a:ln>
            <a:effectLst>
              <a:outerShdw blurRad="44450" dist="21590" dir="5400000" rotWithShape="0">
                <a:srgbClr val="000000">
                  <a:alpha val="40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hade val="85000"/>
                    </a:schemeClr>
                  </a:gs>
                  <a:gs pos="100000">
                    <a:schemeClr val="accent3">
                      <a:tint val="90000"/>
                      <a:alpha val="100000"/>
                      <a:satMod val="18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 w="9525" cap="rnd">
                <a:solidFill>
                  <a:schemeClr val="accent3"/>
                </a:solidFill>
                <a:round/>
              </a:ln>
              <a:effectLst>
                <a:outerShdw blurRad="44450" dist="21590" dir="5400000" rotWithShape="0">
                  <a:srgbClr val="000000">
                    <a:alpha val="4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flat" dir="t">
                  <a:rot lat="0" lon="0" rev="3600000"/>
                </a:lightRig>
              </a:scene3d>
              <a:sp3d prstMaterial="flat">
                <a:bevelT w="28575" h="41275" prst="coolSlant"/>
              </a:sp3d>
            </c:spPr>
          </c:marker>
          <c:trendline>
            <c:spPr>
              <a:ln w="19050" cap="rnd">
                <a:solidFill>
                  <a:schemeClr val="accent3"/>
                </a:solidFill>
              </a:ln>
              <a:effectLst/>
            </c:spPr>
            <c:trendlineType val="log"/>
            <c:dispRSqr val="0"/>
            <c:dispEq val="0"/>
          </c:trendline>
          <c:xVal>
            <c:numRef>
              <c:f>TOTAL!$D$33:$D$49</c:f>
              <c:numCache>
                <c:formatCode>0</c:formatCode>
                <c:ptCount val="17"/>
                <c:pt idx="0" formatCode="General">
                  <c:v>20.999999999999979</c:v>
                </c:pt>
                <c:pt idx="1">
                  <c:v>22.133333333333301</c:v>
                </c:pt>
                <c:pt idx="2">
                  <c:v>21.874999999999982</c:v>
                </c:pt>
                <c:pt idx="3">
                  <c:v>18.366666666666664</c:v>
                </c:pt>
                <c:pt idx="4">
                  <c:v>31.000000000000007</c:v>
                </c:pt>
                <c:pt idx="6">
                  <c:v>20.250000000000025</c:v>
                </c:pt>
                <c:pt idx="7">
                  <c:v>17.674999999999994</c:v>
                </c:pt>
                <c:pt idx="8">
                  <c:v>11.999999999999996</c:v>
                </c:pt>
                <c:pt idx="9">
                  <c:v>31.237500000000001</c:v>
                </c:pt>
                <c:pt idx="10">
                  <c:v>41.708333333333321</c:v>
                </c:pt>
                <c:pt idx="12">
                  <c:v>20.803333333333345</c:v>
                </c:pt>
                <c:pt idx="13">
                  <c:v>19.716666666666683</c:v>
                </c:pt>
                <c:pt idx="14">
                  <c:v>25.016666666666683</c:v>
                </c:pt>
                <c:pt idx="15">
                  <c:v>23.333333333333311</c:v>
                </c:pt>
                <c:pt idx="16">
                  <c:v>21.75</c:v>
                </c:pt>
              </c:numCache>
            </c:numRef>
          </c:xVal>
          <c:yVal>
            <c:numRef>
              <c:f>TOTAL!$O$33:$O$49</c:f>
              <c:numCache>
                <c:formatCode>0</c:formatCode>
                <c:ptCount val="17"/>
                <c:pt idx="0">
                  <c:v>38.095238095238074</c:v>
                </c:pt>
                <c:pt idx="1">
                  <c:v>44.578313253012048</c:v>
                </c:pt>
                <c:pt idx="2">
                  <c:v>38.666666666666515</c:v>
                </c:pt>
                <c:pt idx="3">
                  <c:v>22.413793103448203</c:v>
                </c:pt>
                <c:pt idx="4">
                  <c:v>50.537634408602237</c:v>
                </c:pt>
                <c:pt idx="5">
                  <c:v>58.695652173913068</c:v>
                </c:pt>
                <c:pt idx="6">
                  <c:v>41.975308641975253</c:v>
                </c:pt>
                <c:pt idx="7">
                  <c:v>26.027372095159372</c:v>
                </c:pt>
                <c:pt idx="8">
                  <c:v>28.609872165048532</c:v>
                </c:pt>
                <c:pt idx="9">
                  <c:v>54.128306521489456</c:v>
                </c:pt>
                <c:pt idx="11">
                  <c:v>58.345366457455427</c:v>
                </c:pt>
                <c:pt idx="12">
                  <c:v>43.037974683544292</c:v>
                </c:pt>
                <c:pt idx="13">
                  <c:v>38.571428571428648</c:v>
                </c:pt>
                <c:pt idx="14">
                  <c:v>45.569620253164608</c:v>
                </c:pt>
                <c:pt idx="15">
                  <c:v>39.999999999999808</c:v>
                </c:pt>
                <c:pt idx="16">
                  <c:v>42.528735632184009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61CA-4A0C-A8F8-6F63843120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7969328"/>
        <c:axId val="557969656"/>
      </c:scatterChart>
      <c:valAx>
        <c:axId val="557969328"/>
        <c:scaling>
          <c:orientation val="minMax"/>
          <c:min val="1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dirty="0"/>
                  <a:t>TSS </a:t>
                </a:r>
                <a:r>
                  <a:rPr lang="it-IT" dirty="0" err="1"/>
                  <a:t>loading</a:t>
                </a:r>
                <a:r>
                  <a:rPr lang="it-IT" dirty="0"/>
                  <a:t> rate [</a:t>
                </a:r>
                <a:r>
                  <a:rPr lang="it-IT" dirty="0" err="1"/>
                  <a:t>kgTSS</a:t>
                </a:r>
                <a:r>
                  <a:rPr lang="it-IT" dirty="0"/>
                  <a:t>/m</a:t>
                </a:r>
                <a:r>
                  <a:rPr lang="it-IT" baseline="30000" dirty="0"/>
                  <a:t>2</a:t>
                </a:r>
                <a:r>
                  <a:rPr lang="it-IT" dirty="0"/>
                  <a:t>/h]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57969656"/>
        <c:crosses val="autoZero"/>
        <c:crossBetween val="midCat"/>
      </c:valAx>
      <c:valAx>
        <c:axId val="557969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E % TSS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579693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egendEntry>
        <c:idx val="4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dirty="0"/>
              <a:t>P1</a:t>
            </a:r>
            <a:r>
              <a:rPr lang="it-IT" baseline="0" dirty="0"/>
              <a:t>       	           P2 			    P3</a:t>
            </a:r>
            <a:endParaRPr lang="it-IT" dirty="0"/>
          </a:p>
        </c:rich>
      </c:tx>
      <c:layout>
        <c:manualLayout>
          <c:xMode val="edge"/>
          <c:yMode val="edge"/>
          <c:x val="0.18821231418670342"/>
          <c:y val="2.19322418093334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0.14072410339166969"/>
          <c:y val="3.2870824519213568E-2"/>
          <c:w val="0.8271823265908016"/>
          <c:h val="0.72837612074536406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'Input data SBR selection'!$B$3:$B$625</c:f>
              <c:numCache>
                <c:formatCode>General</c:formatCode>
                <c:ptCount val="623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  <c:pt idx="35">
                  <c:v>50</c:v>
                </c:pt>
                <c:pt idx="36">
                  <c:v>51</c:v>
                </c:pt>
                <c:pt idx="37">
                  <c:v>52</c:v>
                </c:pt>
                <c:pt idx="38">
                  <c:v>53</c:v>
                </c:pt>
                <c:pt idx="39">
                  <c:v>54</c:v>
                </c:pt>
                <c:pt idx="40">
                  <c:v>55</c:v>
                </c:pt>
                <c:pt idx="41">
                  <c:v>56</c:v>
                </c:pt>
                <c:pt idx="42">
                  <c:v>57</c:v>
                </c:pt>
                <c:pt idx="43">
                  <c:v>58</c:v>
                </c:pt>
                <c:pt idx="44">
                  <c:v>59</c:v>
                </c:pt>
                <c:pt idx="45">
                  <c:v>60</c:v>
                </c:pt>
                <c:pt idx="46">
                  <c:v>61</c:v>
                </c:pt>
                <c:pt idx="47">
                  <c:v>62</c:v>
                </c:pt>
                <c:pt idx="48">
                  <c:v>63</c:v>
                </c:pt>
                <c:pt idx="49">
                  <c:v>64</c:v>
                </c:pt>
                <c:pt idx="50">
                  <c:v>65</c:v>
                </c:pt>
                <c:pt idx="51">
                  <c:v>66</c:v>
                </c:pt>
                <c:pt idx="52">
                  <c:v>67</c:v>
                </c:pt>
                <c:pt idx="53">
                  <c:v>68</c:v>
                </c:pt>
                <c:pt idx="54">
                  <c:v>69</c:v>
                </c:pt>
                <c:pt idx="55">
                  <c:v>70</c:v>
                </c:pt>
                <c:pt idx="56">
                  <c:v>71</c:v>
                </c:pt>
                <c:pt idx="57">
                  <c:v>72</c:v>
                </c:pt>
                <c:pt idx="58">
                  <c:v>73</c:v>
                </c:pt>
                <c:pt idx="59">
                  <c:v>74</c:v>
                </c:pt>
                <c:pt idx="60">
                  <c:v>75</c:v>
                </c:pt>
                <c:pt idx="61">
                  <c:v>76</c:v>
                </c:pt>
                <c:pt idx="62">
                  <c:v>77</c:v>
                </c:pt>
                <c:pt idx="63">
                  <c:v>78</c:v>
                </c:pt>
                <c:pt idx="64">
                  <c:v>79</c:v>
                </c:pt>
                <c:pt idx="65">
                  <c:v>80</c:v>
                </c:pt>
                <c:pt idx="66">
                  <c:v>81</c:v>
                </c:pt>
                <c:pt idx="67">
                  <c:v>82</c:v>
                </c:pt>
                <c:pt idx="68">
                  <c:v>83</c:v>
                </c:pt>
                <c:pt idx="69">
                  <c:v>84</c:v>
                </c:pt>
                <c:pt idx="70">
                  <c:v>85</c:v>
                </c:pt>
                <c:pt idx="71">
                  <c:v>86</c:v>
                </c:pt>
                <c:pt idx="72">
                  <c:v>87</c:v>
                </c:pt>
                <c:pt idx="73">
                  <c:v>88</c:v>
                </c:pt>
                <c:pt idx="74">
                  <c:v>89</c:v>
                </c:pt>
                <c:pt idx="75">
                  <c:v>90</c:v>
                </c:pt>
                <c:pt idx="76">
                  <c:v>91</c:v>
                </c:pt>
                <c:pt idx="77">
                  <c:v>92</c:v>
                </c:pt>
                <c:pt idx="78">
                  <c:v>93</c:v>
                </c:pt>
                <c:pt idx="79">
                  <c:v>94</c:v>
                </c:pt>
                <c:pt idx="80">
                  <c:v>95</c:v>
                </c:pt>
                <c:pt idx="81">
                  <c:v>96</c:v>
                </c:pt>
                <c:pt idx="82">
                  <c:v>97</c:v>
                </c:pt>
                <c:pt idx="83">
                  <c:v>98</c:v>
                </c:pt>
                <c:pt idx="84">
                  <c:v>99</c:v>
                </c:pt>
                <c:pt idx="85">
                  <c:v>100</c:v>
                </c:pt>
                <c:pt idx="86">
                  <c:v>101</c:v>
                </c:pt>
                <c:pt idx="87">
                  <c:v>102</c:v>
                </c:pt>
                <c:pt idx="88">
                  <c:v>103</c:v>
                </c:pt>
                <c:pt idx="89">
                  <c:v>104</c:v>
                </c:pt>
                <c:pt idx="90">
                  <c:v>105</c:v>
                </c:pt>
                <c:pt idx="91">
                  <c:v>106</c:v>
                </c:pt>
                <c:pt idx="92">
                  <c:v>107</c:v>
                </c:pt>
                <c:pt idx="93">
                  <c:v>108</c:v>
                </c:pt>
                <c:pt idx="94">
                  <c:v>109</c:v>
                </c:pt>
                <c:pt idx="95">
                  <c:v>110</c:v>
                </c:pt>
                <c:pt idx="96">
                  <c:v>111</c:v>
                </c:pt>
                <c:pt idx="97">
                  <c:v>112</c:v>
                </c:pt>
                <c:pt idx="98">
                  <c:v>113</c:v>
                </c:pt>
                <c:pt idx="99">
                  <c:v>114</c:v>
                </c:pt>
                <c:pt idx="100">
                  <c:v>115</c:v>
                </c:pt>
                <c:pt idx="101">
                  <c:v>116</c:v>
                </c:pt>
                <c:pt idx="102">
                  <c:v>117</c:v>
                </c:pt>
                <c:pt idx="103">
                  <c:v>118</c:v>
                </c:pt>
                <c:pt idx="104">
                  <c:v>119</c:v>
                </c:pt>
                <c:pt idx="105">
                  <c:v>120</c:v>
                </c:pt>
                <c:pt idx="106">
                  <c:v>121</c:v>
                </c:pt>
                <c:pt idx="107">
                  <c:v>122</c:v>
                </c:pt>
                <c:pt idx="108">
                  <c:v>123</c:v>
                </c:pt>
                <c:pt idx="109">
                  <c:v>124</c:v>
                </c:pt>
                <c:pt idx="110">
                  <c:v>125</c:v>
                </c:pt>
                <c:pt idx="111">
                  <c:v>126</c:v>
                </c:pt>
                <c:pt idx="112">
                  <c:v>127</c:v>
                </c:pt>
                <c:pt idx="113">
                  <c:v>128</c:v>
                </c:pt>
                <c:pt idx="114">
                  <c:v>129</c:v>
                </c:pt>
                <c:pt idx="115">
                  <c:v>130</c:v>
                </c:pt>
                <c:pt idx="116">
                  <c:v>131</c:v>
                </c:pt>
                <c:pt idx="117">
                  <c:v>132</c:v>
                </c:pt>
                <c:pt idx="118">
                  <c:v>133</c:v>
                </c:pt>
                <c:pt idx="119">
                  <c:v>134</c:v>
                </c:pt>
                <c:pt idx="120">
                  <c:v>135</c:v>
                </c:pt>
                <c:pt idx="121">
                  <c:v>136</c:v>
                </c:pt>
                <c:pt idx="122">
                  <c:v>137</c:v>
                </c:pt>
                <c:pt idx="123">
                  <c:v>138</c:v>
                </c:pt>
                <c:pt idx="124">
                  <c:v>139</c:v>
                </c:pt>
                <c:pt idx="125">
                  <c:v>140</c:v>
                </c:pt>
                <c:pt idx="126">
                  <c:v>141</c:v>
                </c:pt>
                <c:pt idx="127">
                  <c:v>142</c:v>
                </c:pt>
                <c:pt idx="128">
                  <c:v>143</c:v>
                </c:pt>
                <c:pt idx="129">
                  <c:v>144</c:v>
                </c:pt>
                <c:pt idx="130">
                  <c:v>145</c:v>
                </c:pt>
                <c:pt idx="131">
                  <c:v>146</c:v>
                </c:pt>
                <c:pt idx="132">
                  <c:v>147</c:v>
                </c:pt>
                <c:pt idx="133">
                  <c:v>148</c:v>
                </c:pt>
                <c:pt idx="134">
                  <c:v>149</c:v>
                </c:pt>
                <c:pt idx="135">
                  <c:v>150</c:v>
                </c:pt>
                <c:pt idx="136">
                  <c:v>151</c:v>
                </c:pt>
                <c:pt idx="137">
                  <c:v>152</c:v>
                </c:pt>
                <c:pt idx="138">
                  <c:v>153</c:v>
                </c:pt>
                <c:pt idx="139">
                  <c:v>154</c:v>
                </c:pt>
                <c:pt idx="140">
                  <c:v>155</c:v>
                </c:pt>
                <c:pt idx="141">
                  <c:v>156</c:v>
                </c:pt>
                <c:pt idx="142">
                  <c:v>157</c:v>
                </c:pt>
                <c:pt idx="143">
                  <c:v>158</c:v>
                </c:pt>
                <c:pt idx="144">
                  <c:v>159</c:v>
                </c:pt>
                <c:pt idx="145">
                  <c:v>160</c:v>
                </c:pt>
                <c:pt idx="146">
                  <c:v>161</c:v>
                </c:pt>
                <c:pt idx="147">
                  <c:v>162</c:v>
                </c:pt>
                <c:pt idx="148">
                  <c:v>163</c:v>
                </c:pt>
                <c:pt idx="149">
                  <c:v>164</c:v>
                </c:pt>
                <c:pt idx="150">
                  <c:v>165</c:v>
                </c:pt>
                <c:pt idx="151">
                  <c:v>166</c:v>
                </c:pt>
                <c:pt idx="152">
                  <c:v>167</c:v>
                </c:pt>
                <c:pt idx="153">
                  <c:v>168</c:v>
                </c:pt>
                <c:pt idx="154">
                  <c:v>169</c:v>
                </c:pt>
                <c:pt idx="155">
                  <c:v>170</c:v>
                </c:pt>
                <c:pt idx="156">
                  <c:v>171</c:v>
                </c:pt>
                <c:pt idx="157">
                  <c:v>172</c:v>
                </c:pt>
                <c:pt idx="158">
                  <c:v>173</c:v>
                </c:pt>
                <c:pt idx="159">
                  <c:v>174</c:v>
                </c:pt>
                <c:pt idx="160">
                  <c:v>175</c:v>
                </c:pt>
                <c:pt idx="161">
                  <c:v>176</c:v>
                </c:pt>
                <c:pt idx="162">
                  <c:v>177</c:v>
                </c:pt>
                <c:pt idx="163">
                  <c:v>178</c:v>
                </c:pt>
                <c:pt idx="164">
                  <c:v>179</c:v>
                </c:pt>
                <c:pt idx="165">
                  <c:v>180</c:v>
                </c:pt>
                <c:pt idx="166">
                  <c:v>181</c:v>
                </c:pt>
                <c:pt idx="167">
                  <c:v>182</c:v>
                </c:pt>
                <c:pt idx="168">
                  <c:v>183</c:v>
                </c:pt>
                <c:pt idx="169">
                  <c:v>184</c:v>
                </c:pt>
                <c:pt idx="170">
                  <c:v>185</c:v>
                </c:pt>
                <c:pt idx="171">
                  <c:v>186</c:v>
                </c:pt>
                <c:pt idx="172">
                  <c:v>187</c:v>
                </c:pt>
                <c:pt idx="173">
                  <c:v>188</c:v>
                </c:pt>
                <c:pt idx="174">
                  <c:v>189</c:v>
                </c:pt>
                <c:pt idx="175">
                  <c:v>190</c:v>
                </c:pt>
                <c:pt idx="176">
                  <c:v>191</c:v>
                </c:pt>
                <c:pt idx="177">
                  <c:v>192</c:v>
                </c:pt>
                <c:pt idx="178">
                  <c:v>193</c:v>
                </c:pt>
                <c:pt idx="179">
                  <c:v>194</c:v>
                </c:pt>
                <c:pt idx="180">
                  <c:v>195</c:v>
                </c:pt>
                <c:pt idx="181">
                  <c:v>196</c:v>
                </c:pt>
                <c:pt idx="182">
                  <c:v>197</c:v>
                </c:pt>
                <c:pt idx="183">
                  <c:v>198</c:v>
                </c:pt>
                <c:pt idx="184">
                  <c:v>199</c:v>
                </c:pt>
                <c:pt idx="185">
                  <c:v>200</c:v>
                </c:pt>
                <c:pt idx="186">
                  <c:v>201</c:v>
                </c:pt>
                <c:pt idx="187">
                  <c:v>202</c:v>
                </c:pt>
                <c:pt idx="188">
                  <c:v>203</c:v>
                </c:pt>
                <c:pt idx="189">
                  <c:v>204</c:v>
                </c:pt>
                <c:pt idx="190">
                  <c:v>205</c:v>
                </c:pt>
                <c:pt idx="191">
                  <c:v>206</c:v>
                </c:pt>
                <c:pt idx="192">
                  <c:v>207</c:v>
                </c:pt>
                <c:pt idx="193">
                  <c:v>208</c:v>
                </c:pt>
                <c:pt idx="194">
                  <c:v>209</c:v>
                </c:pt>
                <c:pt idx="195">
                  <c:v>210</c:v>
                </c:pt>
                <c:pt idx="196">
                  <c:v>211</c:v>
                </c:pt>
                <c:pt idx="197">
                  <c:v>212</c:v>
                </c:pt>
                <c:pt idx="198">
                  <c:v>213</c:v>
                </c:pt>
                <c:pt idx="199">
                  <c:v>214</c:v>
                </c:pt>
                <c:pt idx="200">
                  <c:v>215</c:v>
                </c:pt>
                <c:pt idx="201">
                  <c:v>216</c:v>
                </c:pt>
                <c:pt idx="202">
                  <c:v>217</c:v>
                </c:pt>
                <c:pt idx="203">
                  <c:v>218</c:v>
                </c:pt>
                <c:pt idx="204">
                  <c:v>219</c:v>
                </c:pt>
                <c:pt idx="205">
                  <c:v>220</c:v>
                </c:pt>
                <c:pt idx="206">
                  <c:v>221</c:v>
                </c:pt>
                <c:pt idx="207">
                  <c:v>222</c:v>
                </c:pt>
                <c:pt idx="208">
                  <c:v>223</c:v>
                </c:pt>
                <c:pt idx="209">
                  <c:v>224</c:v>
                </c:pt>
                <c:pt idx="210">
                  <c:v>225</c:v>
                </c:pt>
                <c:pt idx="211">
                  <c:v>226</c:v>
                </c:pt>
                <c:pt idx="212">
                  <c:v>227</c:v>
                </c:pt>
                <c:pt idx="213">
                  <c:v>228</c:v>
                </c:pt>
                <c:pt idx="214">
                  <c:v>229</c:v>
                </c:pt>
                <c:pt idx="215">
                  <c:v>230</c:v>
                </c:pt>
                <c:pt idx="216">
                  <c:v>231</c:v>
                </c:pt>
                <c:pt idx="217">
                  <c:v>232</c:v>
                </c:pt>
                <c:pt idx="218">
                  <c:v>233</c:v>
                </c:pt>
                <c:pt idx="219">
                  <c:v>234</c:v>
                </c:pt>
                <c:pt idx="220">
                  <c:v>235</c:v>
                </c:pt>
                <c:pt idx="221">
                  <c:v>236</c:v>
                </c:pt>
                <c:pt idx="222">
                  <c:v>237</c:v>
                </c:pt>
                <c:pt idx="223">
                  <c:v>238</c:v>
                </c:pt>
                <c:pt idx="224">
                  <c:v>239</c:v>
                </c:pt>
                <c:pt idx="225">
                  <c:v>240</c:v>
                </c:pt>
                <c:pt idx="226">
                  <c:v>241</c:v>
                </c:pt>
                <c:pt idx="227">
                  <c:v>242</c:v>
                </c:pt>
                <c:pt idx="228">
                  <c:v>243</c:v>
                </c:pt>
                <c:pt idx="229">
                  <c:v>244</c:v>
                </c:pt>
                <c:pt idx="230">
                  <c:v>245</c:v>
                </c:pt>
                <c:pt idx="231">
                  <c:v>246</c:v>
                </c:pt>
                <c:pt idx="232">
                  <c:v>247</c:v>
                </c:pt>
                <c:pt idx="233">
                  <c:v>248</c:v>
                </c:pt>
                <c:pt idx="234">
                  <c:v>249</c:v>
                </c:pt>
                <c:pt idx="235">
                  <c:v>250</c:v>
                </c:pt>
                <c:pt idx="236">
                  <c:v>251</c:v>
                </c:pt>
                <c:pt idx="237">
                  <c:v>252</c:v>
                </c:pt>
                <c:pt idx="238">
                  <c:v>253</c:v>
                </c:pt>
                <c:pt idx="239">
                  <c:v>254</c:v>
                </c:pt>
                <c:pt idx="240">
                  <c:v>255</c:v>
                </c:pt>
                <c:pt idx="241">
                  <c:v>256</c:v>
                </c:pt>
                <c:pt idx="242">
                  <c:v>257</c:v>
                </c:pt>
                <c:pt idx="243">
                  <c:v>258</c:v>
                </c:pt>
                <c:pt idx="244">
                  <c:v>259</c:v>
                </c:pt>
                <c:pt idx="245">
                  <c:v>260</c:v>
                </c:pt>
                <c:pt idx="246">
                  <c:v>261</c:v>
                </c:pt>
                <c:pt idx="247">
                  <c:v>262</c:v>
                </c:pt>
                <c:pt idx="248">
                  <c:v>263</c:v>
                </c:pt>
                <c:pt idx="249">
                  <c:v>264</c:v>
                </c:pt>
                <c:pt idx="250">
                  <c:v>265</c:v>
                </c:pt>
                <c:pt idx="251">
                  <c:v>266</c:v>
                </c:pt>
                <c:pt idx="252">
                  <c:v>267</c:v>
                </c:pt>
                <c:pt idx="253">
                  <c:v>268</c:v>
                </c:pt>
                <c:pt idx="254">
                  <c:v>269</c:v>
                </c:pt>
                <c:pt idx="255">
                  <c:v>270</c:v>
                </c:pt>
                <c:pt idx="256">
                  <c:v>271</c:v>
                </c:pt>
                <c:pt idx="257">
                  <c:v>272</c:v>
                </c:pt>
                <c:pt idx="258">
                  <c:v>273</c:v>
                </c:pt>
                <c:pt idx="259">
                  <c:v>274</c:v>
                </c:pt>
                <c:pt idx="260">
                  <c:v>275</c:v>
                </c:pt>
                <c:pt idx="261">
                  <c:v>276</c:v>
                </c:pt>
                <c:pt idx="262">
                  <c:v>277</c:v>
                </c:pt>
                <c:pt idx="263">
                  <c:v>278</c:v>
                </c:pt>
                <c:pt idx="264">
                  <c:v>279</c:v>
                </c:pt>
                <c:pt idx="265">
                  <c:v>280</c:v>
                </c:pt>
                <c:pt idx="266">
                  <c:v>281</c:v>
                </c:pt>
                <c:pt idx="267">
                  <c:v>282</c:v>
                </c:pt>
                <c:pt idx="268">
                  <c:v>283</c:v>
                </c:pt>
                <c:pt idx="269">
                  <c:v>284</c:v>
                </c:pt>
                <c:pt idx="270">
                  <c:v>285</c:v>
                </c:pt>
                <c:pt idx="271">
                  <c:v>286</c:v>
                </c:pt>
                <c:pt idx="272">
                  <c:v>287</c:v>
                </c:pt>
                <c:pt idx="273">
                  <c:v>288</c:v>
                </c:pt>
                <c:pt idx="274">
                  <c:v>289</c:v>
                </c:pt>
                <c:pt idx="275">
                  <c:v>290</c:v>
                </c:pt>
                <c:pt idx="276">
                  <c:v>291</c:v>
                </c:pt>
                <c:pt idx="277">
                  <c:v>292</c:v>
                </c:pt>
                <c:pt idx="278">
                  <c:v>293</c:v>
                </c:pt>
                <c:pt idx="279">
                  <c:v>294</c:v>
                </c:pt>
                <c:pt idx="280">
                  <c:v>295</c:v>
                </c:pt>
                <c:pt idx="281">
                  <c:v>296</c:v>
                </c:pt>
                <c:pt idx="282">
                  <c:v>297</c:v>
                </c:pt>
                <c:pt idx="283">
                  <c:v>298</c:v>
                </c:pt>
                <c:pt idx="284">
                  <c:v>299</c:v>
                </c:pt>
                <c:pt idx="285">
                  <c:v>300</c:v>
                </c:pt>
                <c:pt idx="286">
                  <c:v>301</c:v>
                </c:pt>
                <c:pt idx="287">
                  <c:v>302</c:v>
                </c:pt>
                <c:pt idx="288">
                  <c:v>303</c:v>
                </c:pt>
                <c:pt idx="289">
                  <c:v>304</c:v>
                </c:pt>
                <c:pt idx="290">
                  <c:v>305</c:v>
                </c:pt>
                <c:pt idx="291">
                  <c:v>306</c:v>
                </c:pt>
                <c:pt idx="292">
                  <c:v>307</c:v>
                </c:pt>
                <c:pt idx="293">
                  <c:v>308</c:v>
                </c:pt>
                <c:pt idx="294">
                  <c:v>309</c:v>
                </c:pt>
                <c:pt idx="295">
                  <c:v>310</c:v>
                </c:pt>
                <c:pt idx="296">
                  <c:v>311</c:v>
                </c:pt>
                <c:pt idx="297">
                  <c:v>312</c:v>
                </c:pt>
                <c:pt idx="298">
                  <c:v>313</c:v>
                </c:pt>
                <c:pt idx="299">
                  <c:v>314</c:v>
                </c:pt>
                <c:pt idx="300">
                  <c:v>315</c:v>
                </c:pt>
                <c:pt idx="301">
                  <c:v>316</c:v>
                </c:pt>
                <c:pt idx="302">
                  <c:v>317</c:v>
                </c:pt>
                <c:pt idx="303">
                  <c:v>318</c:v>
                </c:pt>
                <c:pt idx="304">
                  <c:v>319</c:v>
                </c:pt>
                <c:pt idx="305">
                  <c:v>320</c:v>
                </c:pt>
                <c:pt idx="306">
                  <c:v>321</c:v>
                </c:pt>
                <c:pt idx="307">
                  <c:v>322</c:v>
                </c:pt>
                <c:pt idx="308">
                  <c:v>323</c:v>
                </c:pt>
                <c:pt idx="309">
                  <c:v>324</c:v>
                </c:pt>
                <c:pt idx="310">
                  <c:v>325</c:v>
                </c:pt>
                <c:pt idx="311">
                  <c:v>326</c:v>
                </c:pt>
                <c:pt idx="312">
                  <c:v>327</c:v>
                </c:pt>
                <c:pt idx="313">
                  <c:v>328</c:v>
                </c:pt>
                <c:pt idx="314">
                  <c:v>329</c:v>
                </c:pt>
                <c:pt idx="315">
                  <c:v>330</c:v>
                </c:pt>
                <c:pt idx="316">
                  <c:v>331</c:v>
                </c:pt>
                <c:pt idx="317">
                  <c:v>332</c:v>
                </c:pt>
                <c:pt idx="318">
                  <c:v>333</c:v>
                </c:pt>
                <c:pt idx="319">
                  <c:v>334</c:v>
                </c:pt>
                <c:pt idx="320">
                  <c:v>335</c:v>
                </c:pt>
                <c:pt idx="321">
                  <c:v>336</c:v>
                </c:pt>
                <c:pt idx="322">
                  <c:v>337</c:v>
                </c:pt>
                <c:pt idx="323">
                  <c:v>338</c:v>
                </c:pt>
                <c:pt idx="324">
                  <c:v>339</c:v>
                </c:pt>
                <c:pt idx="325">
                  <c:v>340</c:v>
                </c:pt>
                <c:pt idx="326">
                  <c:v>341</c:v>
                </c:pt>
                <c:pt idx="327">
                  <c:v>342</c:v>
                </c:pt>
                <c:pt idx="328">
                  <c:v>343</c:v>
                </c:pt>
                <c:pt idx="329">
                  <c:v>344</c:v>
                </c:pt>
                <c:pt idx="330">
                  <c:v>345</c:v>
                </c:pt>
                <c:pt idx="331">
                  <c:v>346</c:v>
                </c:pt>
                <c:pt idx="332">
                  <c:v>347</c:v>
                </c:pt>
                <c:pt idx="333">
                  <c:v>348</c:v>
                </c:pt>
                <c:pt idx="334">
                  <c:v>349</c:v>
                </c:pt>
                <c:pt idx="335">
                  <c:v>350</c:v>
                </c:pt>
                <c:pt idx="336">
                  <c:v>351</c:v>
                </c:pt>
                <c:pt idx="337">
                  <c:v>352</c:v>
                </c:pt>
                <c:pt idx="338">
                  <c:v>353</c:v>
                </c:pt>
                <c:pt idx="339">
                  <c:v>354</c:v>
                </c:pt>
                <c:pt idx="340">
                  <c:v>355</c:v>
                </c:pt>
                <c:pt idx="341">
                  <c:v>356</c:v>
                </c:pt>
                <c:pt idx="342">
                  <c:v>357</c:v>
                </c:pt>
                <c:pt idx="343">
                  <c:v>358</c:v>
                </c:pt>
                <c:pt idx="344">
                  <c:v>359</c:v>
                </c:pt>
                <c:pt idx="345">
                  <c:v>360</c:v>
                </c:pt>
                <c:pt idx="346">
                  <c:v>361</c:v>
                </c:pt>
                <c:pt idx="347">
                  <c:v>362</c:v>
                </c:pt>
                <c:pt idx="348">
                  <c:v>363</c:v>
                </c:pt>
                <c:pt idx="349">
                  <c:v>364</c:v>
                </c:pt>
                <c:pt idx="350">
                  <c:v>365</c:v>
                </c:pt>
                <c:pt idx="351">
                  <c:v>366</c:v>
                </c:pt>
                <c:pt idx="352">
                  <c:v>367</c:v>
                </c:pt>
                <c:pt idx="353">
                  <c:v>368</c:v>
                </c:pt>
                <c:pt idx="354">
                  <c:v>369</c:v>
                </c:pt>
                <c:pt idx="355">
                  <c:v>370</c:v>
                </c:pt>
                <c:pt idx="356">
                  <c:v>371</c:v>
                </c:pt>
                <c:pt idx="357">
                  <c:v>372</c:v>
                </c:pt>
                <c:pt idx="358">
                  <c:v>373</c:v>
                </c:pt>
                <c:pt idx="359">
                  <c:v>374</c:v>
                </c:pt>
                <c:pt idx="360">
                  <c:v>375</c:v>
                </c:pt>
                <c:pt idx="361">
                  <c:v>376</c:v>
                </c:pt>
                <c:pt idx="362">
                  <c:v>377</c:v>
                </c:pt>
                <c:pt idx="363">
                  <c:v>378</c:v>
                </c:pt>
                <c:pt idx="364">
                  <c:v>379</c:v>
                </c:pt>
                <c:pt idx="365">
                  <c:v>380</c:v>
                </c:pt>
                <c:pt idx="366">
                  <c:v>381</c:v>
                </c:pt>
                <c:pt idx="367">
                  <c:v>382</c:v>
                </c:pt>
                <c:pt idx="368">
                  <c:v>383</c:v>
                </c:pt>
                <c:pt idx="369">
                  <c:v>384</c:v>
                </c:pt>
                <c:pt idx="370">
                  <c:v>385</c:v>
                </c:pt>
                <c:pt idx="371">
                  <c:v>386</c:v>
                </c:pt>
                <c:pt idx="372">
                  <c:v>387</c:v>
                </c:pt>
                <c:pt idx="373">
                  <c:v>388</c:v>
                </c:pt>
                <c:pt idx="374">
                  <c:v>389</c:v>
                </c:pt>
                <c:pt idx="375">
                  <c:v>390</c:v>
                </c:pt>
                <c:pt idx="376">
                  <c:v>391</c:v>
                </c:pt>
                <c:pt idx="377">
                  <c:v>392</c:v>
                </c:pt>
                <c:pt idx="378">
                  <c:v>393</c:v>
                </c:pt>
                <c:pt idx="379">
                  <c:v>394</c:v>
                </c:pt>
                <c:pt idx="380">
                  <c:v>395</c:v>
                </c:pt>
                <c:pt idx="381">
                  <c:v>396</c:v>
                </c:pt>
                <c:pt idx="382">
                  <c:v>397</c:v>
                </c:pt>
                <c:pt idx="383">
                  <c:v>398</c:v>
                </c:pt>
                <c:pt idx="384">
                  <c:v>399</c:v>
                </c:pt>
                <c:pt idx="385">
                  <c:v>400</c:v>
                </c:pt>
                <c:pt idx="386">
                  <c:v>401</c:v>
                </c:pt>
                <c:pt idx="387">
                  <c:v>402</c:v>
                </c:pt>
                <c:pt idx="388">
                  <c:v>403</c:v>
                </c:pt>
                <c:pt idx="389">
                  <c:v>404</c:v>
                </c:pt>
                <c:pt idx="390">
                  <c:v>405</c:v>
                </c:pt>
                <c:pt idx="391">
                  <c:v>406</c:v>
                </c:pt>
                <c:pt idx="392">
                  <c:v>407</c:v>
                </c:pt>
                <c:pt idx="393">
                  <c:v>408</c:v>
                </c:pt>
                <c:pt idx="394">
                  <c:v>409</c:v>
                </c:pt>
                <c:pt idx="395">
                  <c:v>410</c:v>
                </c:pt>
                <c:pt idx="396">
                  <c:v>411</c:v>
                </c:pt>
                <c:pt idx="397">
                  <c:v>412</c:v>
                </c:pt>
                <c:pt idx="398">
                  <c:v>413</c:v>
                </c:pt>
                <c:pt idx="399">
                  <c:v>414</c:v>
                </c:pt>
                <c:pt idx="400">
                  <c:v>415</c:v>
                </c:pt>
                <c:pt idx="401">
                  <c:v>416</c:v>
                </c:pt>
                <c:pt idx="402">
                  <c:v>417</c:v>
                </c:pt>
                <c:pt idx="403">
                  <c:v>418</c:v>
                </c:pt>
                <c:pt idx="404">
                  <c:v>419</c:v>
                </c:pt>
                <c:pt idx="405">
                  <c:v>420</c:v>
                </c:pt>
                <c:pt idx="406">
                  <c:v>421</c:v>
                </c:pt>
                <c:pt idx="407">
                  <c:v>422</c:v>
                </c:pt>
                <c:pt idx="408">
                  <c:v>423</c:v>
                </c:pt>
                <c:pt idx="409">
                  <c:v>424</c:v>
                </c:pt>
                <c:pt idx="410">
                  <c:v>425</c:v>
                </c:pt>
                <c:pt idx="411">
                  <c:v>426</c:v>
                </c:pt>
                <c:pt idx="412">
                  <c:v>427</c:v>
                </c:pt>
                <c:pt idx="413">
                  <c:v>428</c:v>
                </c:pt>
                <c:pt idx="414">
                  <c:v>429</c:v>
                </c:pt>
                <c:pt idx="415">
                  <c:v>430</c:v>
                </c:pt>
                <c:pt idx="416">
                  <c:v>431</c:v>
                </c:pt>
                <c:pt idx="417">
                  <c:v>432</c:v>
                </c:pt>
                <c:pt idx="418">
                  <c:v>433</c:v>
                </c:pt>
                <c:pt idx="419">
                  <c:v>434</c:v>
                </c:pt>
                <c:pt idx="420">
                  <c:v>435</c:v>
                </c:pt>
                <c:pt idx="421">
                  <c:v>436</c:v>
                </c:pt>
                <c:pt idx="422">
                  <c:v>437</c:v>
                </c:pt>
                <c:pt idx="423">
                  <c:v>438</c:v>
                </c:pt>
                <c:pt idx="424">
                  <c:v>439</c:v>
                </c:pt>
                <c:pt idx="425">
                  <c:v>440</c:v>
                </c:pt>
                <c:pt idx="426">
                  <c:v>441</c:v>
                </c:pt>
                <c:pt idx="427">
                  <c:v>442</c:v>
                </c:pt>
                <c:pt idx="428">
                  <c:v>443</c:v>
                </c:pt>
                <c:pt idx="429">
                  <c:v>444</c:v>
                </c:pt>
                <c:pt idx="430">
                  <c:v>445</c:v>
                </c:pt>
                <c:pt idx="431">
                  <c:v>446</c:v>
                </c:pt>
                <c:pt idx="432">
                  <c:v>447</c:v>
                </c:pt>
                <c:pt idx="433">
                  <c:v>448</c:v>
                </c:pt>
                <c:pt idx="434">
                  <c:v>449</c:v>
                </c:pt>
                <c:pt idx="435">
                  <c:v>450</c:v>
                </c:pt>
                <c:pt idx="436">
                  <c:v>451</c:v>
                </c:pt>
                <c:pt idx="437">
                  <c:v>452</c:v>
                </c:pt>
                <c:pt idx="438">
                  <c:v>453</c:v>
                </c:pt>
                <c:pt idx="439">
                  <c:v>454</c:v>
                </c:pt>
                <c:pt idx="440">
                  <c:v>455</c:v>
                </c:pt>
                <c:pt idx="441">
                  <c:v>456</c:v>
                </c:pt>
                <c:pt idx="442">
                  <c:v>457</c:v>
                </c:pt>
                <c:pt idx="443">
                  <c:v>458</c:v>
                </c:pt>
                <c:pt idx="444">
                  <c:v>459</c:v>
                </c:pt>
                <c:pt idx="445">
                  <c:v>460</c:v>
                </c:pt>
                <c:pt idx="446">
                  <c:v>461</c:v>
                </c:pt>
                <c:pt idx="447">
                  <c:v>462</c:v>
                </c:pt>
                <c:pt idx="448">
                  <c:v>463</c:v>
                </c:pt>
                <c:pt idx="449">
                  <c:v>464</c:v>
                </c:pt>
                <c:pt idx="450">
                  <c:v>465</c:v>
                </c:pt>
                <c:pt idx="451">
                  <c:v>466</c:v>
                </c:pt>
                <c:pt idx="452">
                  <c:v>467</c:v>
                </c:pt>
                <c:pt idx="453">
                  <c:v>468</c:v>
                </c:pt>
                <c:pt idx="454">
                  <c:v>469</c:v>
                </c:pt>
                <c:pt idx="455">
                  <c:v>470</c:v>
                </c:pt>
                <c:pt idx="456">
                  <c:v>471</c:v>
                </c:pt>
                <c:pt idx="457">
                  <c:v>472</c:v>
                </c:pt>
                <c:pt idx="458">
                  <c:v>473</c:v>
                </c:pt>
                <c:pt idx="459">
                  <c:v>474</c:v>
                </c:pt>
                <c:pt idx="460">
                  <c:v>475</c:v>
                </c:pt>
                <c:pt idx="461">
                  <c:v>476</c:v>
                </c:pt>
                <c:pt idx="462">
                  <c:v>477</c:v>
                </c:pt>
                <c:pt idx="463">
                  <c:v>478</c:v>
                </c:pt>
                <c:pt idx="464">
                  <c:v>479</c:v>
                </c:pt>
                <c:pt idx="465">
                  <c:v>480</c:v>
                </c:pt>
                <c:pt idx="466">
                  <c:v>481</c:v>
                </c:pt>
                <c:pt idx="467">
                  <c:v>482</c:v>
                </c:pt>
                <c:pt idx="468">
                  <c:v>483</c:v>
                </c:pt>
                <c:pt idx="469">
                  <c:v>484</c:v>
                </c:pt>
                <c:pt idx="470">
                  <c:v>485</c:v>
                </c:pt>
                <c:pt idx="471">
                  <c:v>486</c:v>
                </c:pt>
                <c:pt idx="472">
                  <c:v>487</c:v>
                </c:pt>
                <c:pt idx="473">
                  <c:v>488</c:v>
                </c:pt>
                <c:pt idx="474">
                  <c:v>489</c:v>
                </c:pt>
                <c:pt idx="475">
                  <c:v>490</c:v>
                </c:pt>
                <c:pt idx="476">
                  <c:v>491</c:v>
                </c:pt>
                <c:pt idx="477">
                  <c:v>492</c:v>
                </c:pt>
                <c:pt idx="478">
                  <c:v>493</c:v>
                </c:pt>
                <c:pt idx="479">
                  <c:v>494</c:v>
                </c:pt>
                <c:pt idx="480">
                  <c:v>495</c:v>
                </c:pt>
                <c:pt idx="481">
                  <c:v>496</c:v>
                </c:pt>
                <c:pt idx="482">
                  <c:v>497</c:v>
                </c:pt>
                <c:pt idx="483">
                  <c:v>498</c:v>
                </c:pt>
                <c:pt idx="484">
                  <c:v>499</c:v>
                </c:pt>
                <c:pt idx="485">
                  <c:v>500</c:v>
                </c:pt>
                <c:pt idx="486">
                  <c:v>501</c:v>
                </c:pt>
                <c:pt idx="487">
                  <c:v>502</c:v>
                </c:pt>
                <c:pt idx="488">
                  <c:v>503</c:v>
                </c:pt>
                <c:pt idx="489">
                  <c:v>504</c:v>
                </c:pt>
                <c:pt idx="490">
                  <c:v>505</c:v>
                </c:pt>
                <c:pt idx="491">
                  <c:v>506</c:v>
                </c:pt>
                <c:pt idx="492">
                  <c:v>507</c:v>
                </c:pt>
                <c:pt idx="493">
                  <c:v>508</c:v>
                </c:pt>
                <c:pt idx="494">
                  <c:v>509</c:v>
                </c:pt>
                <c:pt idx="495">
                  <c:v>510</c:v>
                </c:pt>
                <c:pt idx="496">
                  <c:v>511</c:v>
                </c:pt>
                <c:pt idx="497">
                  <c:v>512</c:v>
                </c:pt>
                <c:pt idx="498">
                  <c:v>513</c:v>
                </c:pt>
                <c:pt idx="499">
                  <c:v>514</c:v>
                </c:pt>
                <c:pt idx="500">
                  <c:v>515</c:v>
                </c:pt>
                <c:pt idx="501">
                  <c:v>516</c:v>
                </c:pt>
                <c:pt idx="502">
                  <c:v>517</c:v>
                </c:pt>
                <c:pt idx="503">
                  <c:v>518</c:v>
                </c:pt>
                <c:pt idx="504">
                  <c:v>519</c:v>
                </c:pt>
                <c:pt idx="505">
                  <c:v>520</c:v>
                </c:pt>
                <c:pt idx="506">
                  <c:v>521</c:v>
                </c:pt>
                <c:pt idx="507">
                  <c:v>522</c:v>
                </c:pt>
                <c:pt idx="508">
                  <c:v>523</c:v>
                </c:pt>
                <c:pt idx="509">
                  <c:v>524</c:v>
                </c:pt>
                <c:pt idx="510">
                  <c:v>525</c:v>
                </c:pt>
                <c:pt idx="511">
                  <c:v>526</c:v>
                </c:pt>
                <c:pt idx="512">
                  <c:v>527</c:v>
                </c:pt>
                <c:pt idx="513">
                  <c:v>528</c:v>
                </c:pt>
                <c:pt idx="514">
                  <c:v>529</c:v>
                </c:pt>
                <c:pt idx="515">
                  <c:v>530</c:v>
                </c:pt>
                <c:pt idx="516">
                  <c:v>531</c:v>
                </c:pt>
                <c:pt idx="517">
                  <c:v>532</c:v>
                </c:pt>
                <c:pt idx="518">
                  <c:v>533</c:v>
                </c:pt>
                <c:pt idx="519">
                  <c:v>534</c:v>
                </c:pt>
                <c:pt idx="520">
                  <c:v>535</c:v>
                </c:pt>
                <c:pt idx="521">
                  <c:v>536</c:v>
                </c:pt>
                <c:pt idx="522">
                  <c:v>537</c:v>
                </c:pt>
                <c:pt idx="523">
                  <c:v>538</c:v>
                </c:pt>
                <c:pt idx="524">
                  <c:v>539</c:v>
                </c:pt>
                <c:pt idx="525">
                  <c:v>540</c:v>
                </c:pt>
                <c:pt idx="526">
                  <c:v>541</c:v>
                </c:pt>
                <c:pt idx="527">
                  <c:v>542</c:v>
                </c:pt>
                <c:pt idx="528">
                  <c:v>543</c:v>
                </c:pt>
                <c:pt idx="529">
                  <c:v>544</c:v>
                </c:pt>
                <c:pt idx="530">
                  <c:v>545</c:v>
                </c:pt>
                <c:pt idx="531">
                  <c:v>546</c:v>
                </c:pt>
                <c:pt idx="532">
                  <c:v>547</c:v>
                </c:pt>
                <c:pt idx="533">
                  <c:v>548</c:v>
                </c:pt>
                <c:pt idx="534">
                  <c:v>549</c:v>
                </c:pt>
                <c:pt idx="535">
                  <c:v>550</c:v>
                </c:pt>
                <c:pt idx="536">
                  <c:v>551</c:v>
                </c:pt>
                <c:pt idx="537">
                  <c:v>552</c:v>
                </c:pt>
                <c:pt idx="538">
                  <c:v>553</c:v>
                </c:pt>
                <c:pt idx="539">
                  <c:v>554</c:v>
                </c:pt>
                <c:pt idx="540">
                  <c:v>555</c:v>
                </c:pt>
                <c:pt idx="541">
                  <c:v>556</c:v>
                </c:pt>
                <c:pt idx="542">
                  <c:v>557</c:v>
                </c:pt>
                <c:pt idx="543">
                  <c:v>558</c:v>
                </c:pt>
                <c:pt idx="544">
                  <c:v>559</c:v>
                </c:pt>
                <c:pt idx="545">
                  <c:v>560</c:v>
                </c:pt>
                <c:pt idx="546">
                  <c:v>561</c:v>
                </c:pt>
                <c:pt idx="547">
                  <c:v>562</c:v>
                </c:pt>
                <c:pt idx="548">
                  <c:v>563</c:v>
                </c:pt>
                <c:pt idx="549">
                  <c:v>564</c:v>
                </c:pt>
                <c:pt idx="550">
                  <c:v>565</c:v>
                </c:pt>
                <c:pt idx="551">
                  <c:v>566</c:v>
                </c:pt>
                <c:pt idx="552">
                  <c:v>567</c:v>
                </c:pt>
                <c:pt idx="553">
                  <c:v>568</c:v>
                </c:pt>
                <c:pt idx="554">
                  <c:v>569</c:v>
                </c:pt>
                <c:pt idx="555">
                  <c:v>570</c:v>
                </c:pt>
                <c:pt idx="556">
                  <c:v>571</c:v>
                </c:pt>
                <c:pt idx="557">
                  <c:v>572</c:v>
                </c:pt>
                <c:pt idx="558">
                  <c:v>573</c:v>
                </c:pt>
                <c:pt idx="559">
                  <c:v>574</c:v>
                </c:pt>
                <c:pt idx="560">
                  <c:v>575</c:v>
                </c:pt>
                <c:pt idx="561">
                  <c:v>576</c:v>
                </c:pt>
                <c:pt idx="562">
                  <c:v>577</c:v>
                </c:pt>
                <c:pt idx="563">
                  <c:v>578</c:v>
                </c:pt>
                <c:pt idx="564">
                  <c:v>579</c:v>
                </c:pt>
                <c:pt idx="565">
                  <c:v>580</c:v>
                </c:pt>
                <c:pt idx="566">
                  <c:v>581</c:v>
                </c:pt>
                <c:pt idx="567">
                  <c:v>582</c:v>
                </c:pt>
                <c:pt idx="568">
                  <c:v>583</c:v>
                </c:pt>
                <c:pt idx="569">
                  <c:v>584</c:v>
                </c:pt>
                <c:pt idx="570">
                  <c:v>585</c:v>
                </c:pt>
                <c:pt idx="571">
                  <c:v>586</c:v>
                </c:pt>
                <c:pt idx="572">
                  <c:v>587</c:v>
                </c:pt>
                <c:pt idx="573">
                  <c:v>588</c:v>
                </c:pt>
                <c:pt idx="574">
                  <c:v>589</c:v>
                </c:pt>
                <c:pt idx="575">
                  <c:v>590</c:v>
                </c:pt>
                <c:pt idx="576">
                  <c:v>591</c:v>
                </c:pt>
                <c:pt idx="577">
                  <c:v>592</c:v>
                </c:pt>
                <c:pt idx="578">
                  <c:v>593</c:v>
                </c:pt>
                <c:pt idx="579">
                  <c:v>594</c:v>
                </c:pt>
                <c:pt idx="580">
                  <c:v>595</c:v>
                </c:pt>
                <c:pt idx="581">
                  <c:v>596</c:v>
                </c:pt>
                <c:pt idx="582">
                  <c:v>597</c:v>
                </c:pt>
                <c:pt idx="583">
                  <c:v>598</c:v>
                </c:pt>
                <c:pt idx="584">
                  <c:v>599</c:v>
                </c:pt>
                <c:pt idx="585">
                  <c:v>600</c:v>
                </c:pt>
                <c:pt idx="586">
                  <c:v>601</c:v>
                </c:pt>
                <c:pt idx="587">
                  <c:v>602</c:v>
                </c:pt>
                <c:pt idx="588">
                  <c:v>603</c:v>
                </c:pt>
                <c:pt idx="589">
                  <c:v>604</c:v>
                </c:pt>
                <c:pt idx="590">
                  <c:v>605</c:v>
                </c:pt>
                <c:pt idx="591">
                  <c:v>606</c:v>
                </c:pt>
                <c:pt idx="592">
                  <c:v>607</c:v>
                </c:pt>
                <c:pt idx="593">
                  <c:v>608</c:v>
                </c:pt>
                <c:pt idx="594">
                  <c:v>609</c:v>
                </c:pt>
                <c:pt idx="595">
                  <c:v>610</c:v>
                </c:pt>
                <c:pt idx="596">
                  <c:v>611</c:v>
                </c:pt>
                <c:pt idx="597">
                  <c:v>612</c:v>
                </c:pt>
                <c:pt idx="598">
                  <c:v>613</c:v>
                </c:pt>
                <c:pt idx="599">
                  <c:v>614</c:v>
                </c:pt>
                <c:pt idx="600">
                  <c:v>615</c:v>
                </c:pt>
                <c:pt idx="601">
                  <c:v>616</c:v>
                </c:pt>
                <c:pt idx="602">
                  <c:v>617</c:v>
                </c:pt>
                <c:pt idx="603">
                  <c:v>618</c:v>
                </c:pt>
                <c:pt idx="604">
                  <c:v>619</c:v>
                </c:pt>
                <c:pt idx="605">
                  <c:v>620</c:v>
                </c:pt>
                <c:pt idx="606">
                  <c:v>621</c:v>
                </c:pt>
                <c:pt idx="607">
                  <c:v>622</c:v>
                </c:pt>
                <c:pt idx="608">
                  <c:v>623</c:v>
                </c:pt>
                <c:pt idx="609">
                  <c:v>624</c:v>
                </c:pt>
                <c:pt idx="610">
                  <c:v>625</c:v>
                </c:pt>
                <c:pt idx="611">
                  <c:v>626</c:v>
                </c:pt>
                <c:pt idx="612">
                  <c:v>627</c:v>
                </c:pt>
                <c:pt idx="613">
                  <c:v>628</c:v>
                </c:pt>
                <c:pt idx="614">
                  <c:v>629</c:v>
                </c:pt>
                <c:pt idx="615">
                  <c:v>630</c:v>
                </c:pt>
                <c:pt idx="616">
                  <c:v>631</c:v>
                </c:pt>
                <c:pt idx="617">
                  <c:v>632</c:v>
                </c:pt>
                <c:pt idx="618">
                  <c:v>633</c:v>
                </c:pt>
                <c:pt idx="619">
                  <c:v>634</c:v>
                </c:pt>
                <c:pt idx="620">
                  <c:v>635</c:v>
                </c:pt>
                <c:pt idx="621">
                  <c:v>636</c:v>
                </c:pt>
                <c:pt idx="622">
                  <c:v>637</c:v>
                </c:pt>
              </c:numCache>
            </c:numRef>
          </c:xVal>
          <c:yVal>
            <c:numRef>
              <c:f>'Input data SBR selection'!$AM$3:$AM$625</c:f>
              <c:numCache>
                <c:formatCode>General</c:formatCode>
                <c:ptCount val="623"/>
                <c:pt idx="2">
                  <c:v>0.15384615384615385</c:v>
                </c:pt>
                <c:pt idx="3">
                  <c:v>0.1111111111111111</c:v>
                </c:pt>
                <c:pt idx="4">
                  <c:v>0.1111111111111111</c:v>
                </c:pt>
                <c:pt idx="5">
                  <c:v>0.1111111111111111</c:v>
                </c:pt>
                <c:pt idx="6">
                  <c:v>9.7560975609756101E-2</c:v>
                </c:pt>
                <c:pt idx="7">
                  <c:v>9.8901098901098897E-2</c:v>
                </c:pt>
                <c:pt idx="8">
                  <c:v>8.6956521739130432E-2</c:v>
                </c:pt>
                <c:pt idx="9">
                  <c:v>8.6956521739130432E-2</c:v>
                </c:pt>
                <c:pt idx="10">
                  <c:v>8.6956521739130432E-2</c:v>
                </c:pt>
                <c:pt idx="11">
                  <c:v>8.6956521739130432E-2</c:v>
                </c:pt>
                <c:pt idx="12">
                  <c:v>8.6956521739130432E-2</c:v>
                </c:pt>
                <c:pt idx="13">
                  <c:v>8.6956521739130432E-2</c:v>
                </c:pt>
                <c:pt idx="14">
                  <c:v>8.6956521739130432E-2</c:v>
                </c:pt>
                <c:pt idx="15">
                  <c:v>8.6956521739130432E-2</c:v>
                </c:pt>
                <c:pt idx="16">
                  <c:v>8.6956521739130432E-2</c:v>
                </c:pt>
                <c:pt idx="17">
                  <c:v>8.6956521739130432E-2</c:v>
                </c:pt>
                <c:pt idx="18">
                  <c:v>8.6956521739130432E-2</c:v>
                </c:pt>
                <c:pt idx="19">
                  <c:v>8.6956521739130432E-2</c:v>
                </c:pt>
                <c:pt idx="20">
                  <c:v>8.6956521739130432E-2</c:v>
                </c:pt>
                <c:pt idx="21">
                  <c:v>8.6956521739130432E-2</c:v>
                </c:pt>
                <c:pt idx="22">
                  <c:v>8.6956521739130432E-2</c:v>
                </c:pt>
                <c:pt idx="23">
                  <c:v>8.6956521739130432E-2</c:v>
                </c:pt>
                <c:pt idx="24">
                  <c:v>8.6956521739130432E-2</c:v>
                </c:pt>
                <c:pt idx="25">
                  <c:v>8.6956521739130432E-2</c:v>
                </c:pt>
                <c:pt idx="26">
                  <c:v>0.1111111111111111</c:v>
                </c:pt>
                <c:pt idx="27">
                  <c:v>0.1111111111111111</c:v>
                </c:pt>
                <c:pt idx="28">
                  <c:v>0.1111111111111111</c:v>
                </c:pt>
                <c:pt idx="29">
                  <c:v>0.1111111111111111</c:v>
                </c:pt>
                <c:pt idx="30">
                  <c:v>0.1111111111111111</c:v>
                </c:pt>
                <c:pt idx="31">
                  <c:v>0.1111111111111111</c:v>
                </c:pt>
                <c:pt idx="39">
                  <c:v>8.6419753086419748E-2</c:v>
                </c:pt>
                <c:pt idx="40">
                  <c:v>0.1</c:v>
                </c:pt>
                <c:pt idx="41">
                  <c:v>0.1</c:v>
                </c:pt>
                <c:pt idx="42">
                  <c:v>0.1</c:v>
                </c:pt>
                <c:pt idx="43">
                  <c:v>0.1</c:v>
                </c:pt>
                <c:pt idx="156">
                  <c:v>0.13432835820895522</c:v>
                </c:pt>
                <c:pt idx="157">
                  <c:v>0.13432835820895522</c:v>
                </c:pt>
                <c:pt idx="158">
                  <c:v>0.13432835820895522</c:v>
                </c:pt>
                <c:pt idx="159">
                  <c:v>0.13432835820895522</c:v>
                </c:pt>
                <c:pt idx="160">
                  <c:v>0.13432835820895522</c:v>
                </c:pt>
                <c:pt idx="161">
                  <c:v>0.13432835820895522</c:v>
                </c:pt>
                <c:pt idx="162">
                  <c:v>0.13432835820895522</c:v>
                </c:pt>
                <c:pt idx="163">
                  <c:v>0.13432835820895522</c:v>
                </c:pt>
                <c:pt idx="164">
                  <c:v>0.13432835820895522</c:v>
                </c:pt>
                <c:pt idx="165">
                  <c:v>8.5714285714285715E-2</c:v>
                </c:pt>
                <c:pt idx="166">
                  <c:v>8.5714285714285715E-2</c:v>
                </c:pt>
                <c:pt idx="167">
                  <c:v>8.5714285714285715E-2</c:v>
                </c:pt>
                <c:pt idx="168">
                  <c:v>5.5555555555555552E-2</c:v>
                </c:pt>
                <c:pt idx="169">
                  <c:v>5.5555555555555552E-2</c:v>
                </c:pt>
                <c:pt idx="170">
                  <c:v>4.3478260869565216E-2</c:v>
                </c:pt>
                <c:pt idx="171">
                  <c:v>4.3478260869565216E-2</c:v>
                </c:pt>
                <c:pt idx="172">
                  <c:v>4.3478260869565216E-2</c:v>
                </c:pt>
                <c:pt idx="173">
                  <c:v>4.3478260869565216E-2</c:v>
                </c:pt>
                <c:pt idx="174">
                  <c:v>4.3478260869565216E-2</c:v>
                </c:pt>
                <c:pt idx="175">
                  <c:v>4.3478260869565216E-2</c:v>
                </c:pt>
                <c:pt idx="176">
                  <c:v>4.3478260869565216E-2</c:v>
                </c:pt>
                <c:pt idx="177">
                  <c:v>9.0909090909090912E-2</c:v>
                </c:pt>
                <c:pt idx="178">
                  <c:v>7.6923076923076927E-2</c:v>
                </c:pt>
                <c:pt idx="179">
                  <c:v>7.6923076923076927E-2</c:v>
                </c:pt>
                <c:pt idx="180">
                  <c:v>7.6923076923076927E-2</c:v>
                </c:pt>
                <c:pt idx="181">
                  <c:v>7.6923076923076927E-2</c:v>
                </c:pt>
                <c:pt idx="182">
                  <c:v>7.6923076923076927E-2</c:v>
                </c:pt>
                <c:pt idx="183">
                  <c:v>7.6923076923076927E-2</c:v>
                </c:pt>
                <c:pt idx="184">
                  <c:v>8.5714285714285715E-2</c:v>
                </c:pt>
                <c:pt idx="185">
                  <c:v>8.5714285714285715E-2</c:v>
                </c:pt>
                <c:pt idx="186">
                  <c:v>8.5714285714285715E-2</c:v>
                </c:pt>
                <c:pt idx="187">
                  <c:v>8.5714285714285715E-2</c:v>
                </c:pt>
                <c:pt idx="188">
                  <c:v>8.5714285714285715E-2</c:v>
                </c:pt>
                <c:pt idx="189">
                  <c:v>8.5714285714285715E-2</c:v>
                </c:pt>
                <c:pt idx="190">
                  <c:v>8.5714285714285715E-2</c:v>
                </c:pt>
                <c:pt idx="191">
                  <c:v>8.5714285714285715E-2</c:v>
                </c:pt>
                <c:pt idx="192">
                  <c:v>8.5714285714285715E-2</c:v>
                </c:pt>
                <c:pt idx="193">
                  <c:v>8.5714285714285715E-2</c:v>
                </c:pt>
                <c:pt idx="194">
                  <c:v>8.5714285714285715E-2</c:v>
                </c:pt>
                <c:pt idx="195">
                  <c:v>8.5714285714285715E-2</c:v>
                </c:pt>
                <c:pt idx="196">
                  <c:v>8.5714285714285715E-2</c:v>
                </c:pt>
                <c:pt idx="197">
                  <c:v>8.5714285714285715E-2</c:v>
                </c:pt>
                <c:pt idx="198">
                  <c:v>8.5714285714285715E-2</c:v>
                </c:pt>
                <c:pt idx="199">
                  <c:v>8.5714285714285715E-2</c:v>
                </c:pt>
                <c:pt idx="200">
                  <c:v>8.5714285714285715E-2</c:v>
                </c:pt>
                <c:pt idx="201">
                  <c:v>8.5714285714285715E-2</c:v>
                </c:pt>
                <c:pt idx="202">
                  <c:v>8.5714285714285715E-2</c:v>
                </c:pt>
                <c:pt idx="203">
                  <c:v>5.5555555555555552E-2</c:v>
                </c:pt>
                <c:pt idx="204">
                  <c:v>6.6666666666666666E-2</c:v>
                </c:pt>
                <c:pt idx="205">
                  <c:v>6.6666666666666666E-2</c:v>
                </c:pt>
                <c:pt idx="206">
                  <c:v>6.6666666666666666E-2</c:v>
                </c:pt>
                <c:pt idx="207">
                  <c:v>6.6666666666666666E-2</c:v>
                </c:pt>
                <c:pt idx="208">
                  <c:v>6.6666666666666666E-2</c:v>
                </c:pt>
                <c:pt idx="209">
                  <c:v>6.6666666666666666E-2</c:v>
                </c:pt>
                <c:pt idx="210">
                  <c:v>5.8823529411764705E-2</c:v>
                </c:pt>
                <c:pt idx="211">
                  <c:v>5.8823529411764705E-2</c:v>
                </c:pt>
                <c:pt idx="212">
                  <c:v>5.8823529411764705E-2</c:v>
                </c:pt>
                <c:pt idx="213">
                  <c:v>5.8823529411764705E-2</c:v>
                </c:pt>
                <c:pt idx="214">
                  <c:v>5.8823529411764705E-2</c:v>
                </c:pt>
                <c:pt idx="215">
                  <c:v>5.8823529411764705E-2</c:v>
                </c:pt>
                <c:pt idx="216">
                  <c:v>5.8823529411764705E-2</c:v>
                </c:pt>
                <c:pt idx="217">
                  <c:v>5.8823529411764705E-2</c:v>
                </c:pt>
                <c:pt idx="218">
                  <c:v>5.8823529411764705E-2</c:v>
                </c:pt>
                <c:pt idx="219">
                  <c:v>0.15</c:v>
                </c:pt>
                <c:pt idx="220">
                  <c:v>0.15</c:v>
                </c:pt>
                <c:pt idx="221">
                  <c:v>0.15</c:v>
                </c:pt>
                <c:pt idx="222">
                  <c:v>0.15</c:v>
                </c:pt>
                <c:pt idx="223">
                  <c:v>0.15</c:v>
                </c:pt>
                <c:pt idx="224">
                  <c:v>0.08</c:v>
                </c:pt>
                <c:pt idx="225">
                  <c:v>0.08</c:v>
                </c:pt>
                <c:pt idx="226">
                  <c:v>0.08</c:v>
                </c:pt>
                <c:pt idx="227">
                  <c:v>0.08</c:v>
                </c:pt>
                <c:pt idx="228">
                  <c:v>0.08</c:v>
                </c:pt>
                <c:pt idx="229">
                  <c:v>0.08</c:v>
                </c:pt>
                <c:pt idx="230">
                  <c:v>0.08</c:v>
                </c:pt>
                <c:pt idx="231">
                  <c:v>0.08</c:v>
                </c:pt>
                <c:pt idx="232">
                  <c:v>0.08</c:v>
                </c:pt>
                <c:pt idx="233">
                  <c:v>0.08</c:v>
                </c:pt>
                <c:pt idx="234">
                  <c:v>0.08</c:v>
                </c:pt>
                <c:pt idx="235">
                  <c:v>0.08</c:v>
                </c:pt>
                <c:pt idx="236">
                  <c:v>0.08</c:v>
                </c:pt>
                <c:pt idx="237">
                  <c:v>0.08</c:v>
                </c:pt>
                <c:pt idx="238">
                  <c:v>0.08</c:v>
                </c:pt>
                <c:pt idx="239">
                  <c:v>0.08</c:v>
                </c:pt>
                <c:pt idx="240">
                  <c:v>9.7560975609756101E-2</c:v>
                </c:pt>
                <c:pt idx="241">
                  <c:v>9.7560975609756101E-2</c:v>
                </c:pt>
                <c:pt idx="242">
                  <c:v>9.7560975609756101E-2</c:v>
                </c:pt>
                <c:pt idx="243">
                  <c:v>9.7560975609756101E-2</c:v>
                </c:pt>
                <c:pt idx="244">
                  <c:v>9.7560975609756101E-2</c:v>
                </c:pt>
                <c:pt idx="245">
                  <c:v>9.7560975609756101E-2</c:v>
                </c:pt>
                <c:pt idx="246">
                  <c:v>9.7560975609756101E-2</c:v>
                </c:pt>
                <c:pt idx="247">
                  <c:v>9.7560975609756101E-2</c:v>
                </c:pt>
                <c:pt idx="248">
                  <c:v>9.7560975609756101E-2</c:v>
                </c:pt>
                <c:pt idx="249">
                  <c:v>9.7560975609756101E-2</c:v>
                </c:pt>
                <c:pt idx="250">
                  <c:v>9.7560975609756101E-2</c:v>
                </c:pt>
                <c:pt idx="251">
                  <c:v>9.7560975609756101E-2</c:v>
                </c:pt>
                <c:pt idx="252">
                  <c:v>9.7560975609756101E-2</c:v>
                </c:pt>
                <c:pt idx="253">
                  <c:v>9.7560975609756101E-2</c:v>
                </c:pt>
                <c:pt idx="254">
                  <c:v>9.7560975609756101E-2</c:v>
                </c:pt>
                <c:pt idx="255">
                  <c:v>9.7560975609756101E-2</c:v>
                </c:pt>
                <c:pt idx="256">
                  <c:v>9.7560975609756101E-2</c:v>
                </c:pt>
                <c:pt idx="257">
                  <c:v>9.7560975609756101E-2</c:v>
                </c:pt>
                <c:pt idx="258">
                  <c:v>9.7560975609756101E-2</c:v>
                </c:pt>
                <c:pt idx="259">
                  <c:v>9.3023255813953487E-2</c:v>
                </c:pt>
                <c:pt idx="260">
                  <c:v>9.3023255813953487E-2</c:v>
                </c:pt>
                <c:pt idx="261">
                  <c:v>9.3023255813953487E-2</c:v>
                </c:pt>
                <c:pt idx="262">
                  <c:v>9.3023255813953487E-2</c:v>
                </c:pt>
                <c:pt idx="263">
                  <c:v>9.3023255813953487E-2</c:v>
                </c:pt>
                <c:pt idx="264">
                  <c:v>9.3023255813953487E-2</c:v>
                </c:pt>
                <c:pt idx="265">
                  <c:v>9.3023255813953487E-2</c:v>
                </c:pt>
                <c:pt idx="266">
                  <c:v>9.3023255813953487E-2</c:v>
                </c:pt>
                <c:pt idx="267">
                  <c:v>9.3023255813953487E-2</c:v>
                </c:pt>
                <c:pt idx="268">
                  <c:v>9.3023255813953487E-2</c:v>
                </c:pt>
                <c:pt idx="269">
                  <c:v>9.3023255813953487E-2</c:v>
                </c:pt>
                <c:pt idx="270">
                  <c:v>9.3023255813953487E-2</c:v>
                </c:pt>
                <c:pt idx="271">
                  <c:v>9.3023255813953487E-2</c:v>
                </c:pt>
                <c:pt idx="272">
                  <c:v>9.3023255813953487E-2</c:v>
                </c:pt>
                <c:pt idx="273">
                  <c:v>0.1</c:v>
                </c:pt>
                <c:pt idx="274">
                  <c:v>0.1</c:v>
                </c:pt>
                <c:pt idx="275">
                  <c:v>0.1</c:v>
                </c:pt>
                <c:pt idx="276">
                  <c:v>0.1</c:v>
                </c:pt>
                <c:pt idx="277">
                  <c:v>0.1</c:v>
                </c:pt>
                <c:pt idx="278">
                  <c:v>0.1</c:v>
                </c:pt>
                <c:pt idx="279">
                  <c:v>0.1</c:v>
                </c:pt>
                <c:pt idx="280">
                  <c:v>0.1</c:v>
                </c:pt>
                <c:pt idx="281">
                  <c:v>0.1</c:v>
                </c:pt>
                <c:pt idx="282">
                  <c:v>0.1</c:v>
                </c:pt>
                <c:pt idx="283">
                  <c:v>0.1</c:v>
                </c:pt>
                <c:pt idx="284">
                  <c:v>0.1</c:v>
                </c:pt>
                <c:pt idx="285">
                  <c:v>0.1</c:v>
                </c:pt>
                <c:pt idx="286">
                  <c:v>0.1</c:v>
                </c:pt>
                <c:pt idx="287">
                  <c:v>0.1</c:v>
                </c:pt>
                <c:pt idx="288">
                  <c:v>0.1</c:v>
                </c:pt>
                <c:pt idx="289">
                  <c:v>0.1</c:v>
                </c:pt>
                <c:pt idx="290">
                  <c:v>0.1</c:v>
                </c:pt>
                <c:pt idx="291">
                  <c:v>0.1</c:v>
                </c:pt>
                <c:pt idx="292">
                  <c:v>0.1</c:v>
                </c:pt>
                <c:pt idx="293">
                  <c:v>0.1</c:v>
                </c:pt>
                <c:pt idx="294">
                  <c:v>0.1</c:v>
                </c:pt>
                <c:pt idx="295">
                  <c:v>0.1</c:v>
                </c:pt>
                <c:pt idx="296">
                  <c:v>0.1</c:v>
                </c:pt>
                <c:pt idx="297">
                  <c:v>0.1</c:v>
                </c:pt>
                <c:pt idx="298">
                  <c:v>0.1</c:v>
                </c:pt>
                <c:pt idx="299">
                  <c:v>0.1</c:v>
                </c:pt>
                <c:pt idx="300">
                  <c:v>0.1</c:v>
                </c:pt>
                <c:pt idx="301">
                  <c:v>0.1</c:v>
                </c:pt>
                <c:pt idx="302">
                  <c:v>0.1</c:v>
                </c:pt>
                <c:pt idx="303">
                  <c:v>0.1</c:v>
                </c:pt>
                <c:pt idx="399">
                  <c:v>0.1111111111111111</c:v>
                </c:pt>
                <c:pt idx="400">
                  <c:v>0.1111111111111111</c:v>
                </c:pt>
                <c:pt idx="401">
                  <c:v>0.1111111111111111</c:v>
                </c:pt>
                <c:pt idx="402">
                  <c:v>0.1111111111111111</c:v>
                </c:pt>
                <c:pt idx="403">
                  <c:v>9.6774193548387094E-2</c:v>
                </c:pt>
                <c:pt idx="404">
                  <c:v>9.6774193548387094E-2</c:v>
                </c:pt>
                <c:pt idx="405">
                  <c:v>9.6774193548387094E-2</c:v>
                </c:pt>
                <c:pt idx="406">
                  <c:v>8.3333333333333329E-2</c:v>
                </c:pt>
                <c:pt idx="407">
                  <c:v>6.097560975609756E-2</c:v>
                </c:pt>
                <c:pt idx="408">
                  <c:v>6.097560975609756E-2</c:v>
                </c:pt>
                <c:pt idx="409">
                  <c:v>6.9444444444444448E-2</c:v>
                </c:pt>
                <c:pt idx="410">
                  <c:v>6.9444444444444448E-2</c:v>
                </c:pt>
                <c:pt idx="411">
                  <c:v>6.9444444444444448E-2</c:v>
                </c:pt>
                <c:pt idx="412">
                  <c:v>6.9444444444444448E-2</c:v>
                </c:pt>
                <c:pt idx="413">
                  <c:v>8.5106382978723402E-2</c:v>
                </c:pt>
                <c:pt idx="414">
                  <c:v>8.5106382978723402E-2</c:v>
                </c:pt>
                <c:pt idx="415">
                  <c:v>8.5106382978723402E-2</c:v>
                </c:pt>
                <c:pt idx="416">
                  <c:v>8.5106382978723402E-2</c:v>
                </c:pt>
                <c:pt idx="417">
                  <c:v>8.5106382978723402E-2</c:v>
                </c:pt>
                <c:pt idx="418">
                  <c:v>8.5106382978723402E-2</c:v>
                </c:pt>
                <c:pt idx="419">
                  <c:v>8.5106382978723402E-2</c:v>
                </c:pt>
                <c:pt idx="420">
                  <c:v>8.5106382978723402E-2</c:v>
                </c:pt>
                <c:pt idx="421">
                  <c:v>8.5106382978723402E-2</c:v>
                </c:pt>
                <c:pt idx="422">
                  <c:v>8.5106382978723402E-2</c:v>
                </c:pt>
                <c:pt idx="423">
                  <c:v>0.10869565217391304</c:v>
                </c:pt>
                <c:pt idx="424">
                  <c:v>0.10869565217391304</c:v>
                </c:pt>
                <c:pt idx="425">
                  <c:v>0.10869565217391304</c:v>
                </c:pt>
                <c:pt idx="426">
                  <c:v>0.10869565217391304</c:v>
                </c:pt>
                <c:pt idx="427">
                  <c:v>0.10869565217391304</c:v>
                </c:pt>
                <c:pt idx="428">
                  <c:v>0.10869565217391304</c:v>
                </c:pt>
                <c:pt idx="429">
                  <c:v>0.10869565217391304</c:v>
                </c:pt>
                <c:pt idx="430">
                  <c:v>0.10869565217391304</c:v>
                </c:pt>
                <c:pt idx="431">
                  <c:v>0.10869565217391304</c:v>
                </c:pt>
                <c:pt idx="432">
                  <c:v>0.10869565217391304</c:v>
                </c:pt>
                <c:pt idx="433">
                  <c:v>0.10869565217391304</c:v>
                </c:pt>
                <c:pt idx="434">
                  <c:v>0.10869565217391304</c:v>
                </c:pt>
                <c:pt idx="435">
                  <c:v>0.10869565217391304</c:v>
                </c:pt>
                <c:pt idx="436">
                  <c:v>0.10869565217391304</c:v>
                </c:pt>
                <c:pt idx="437">
                  <c:v>0.10869565217391304</c:v>
                </c:pt>
                <c:pt idx="438">
                  <c:v>0.10869565217391304</c:v>
                </c:pt>
                <c:pt idx="439">
                  <c:v>0.10869565217391304</c:v>
                </c:pt>
                <c:pt idx="440">
                  <c:v>0.10869565217391304</c:v>
                </c:pt>
                <c:pt idx="441">
                  <c:v>0.10869565217391304</c:v>
                </c:pt>
                <c:pt idx="442">
                  <c:v>0.10869565217391304</c:v>
                </c:pt>
                <c:pt idx="443">
                  <c:v>0.10869565217391304</c:v>
                </c:pt>
                <c:pt idx="444">
                  <c:v>0.10869565217391304</c:v>
                </c:pt>
                <c:pt idx="445">
                  <c:v>0.10869565217391304</c:v>
                </c:pt>
                <c:pt idx="446">
                  <c:v>0.10869565217391304</c:v>
                </c:pt>
                <c:pt idx="447">
                  <c:v>0.10869565217391304</c:v>
                </c:pt>
                <c:pt idx="448">
                  <c:v>0.10869565217391304</c:v>
                </c:pt>
                <c:pt idx="449">
                  <c:v>0.10869565217391304</c:v>
                </c:pt>
                <c:pt idx="450">
                  <c:v>0.10869565217391304</c:v>
                </c:pt>
                <c:pt idx="451">
                  <c:v>0.10869565217391304</c:v>
                </c:pt>
                <c:pt idx="452">
                  <c:v>0.10869565217391304</c:v>
                </c:pt>
                <c:pt idx="453">
                  <c:v>0.10869565217391304</c:v>
                </c:pt>
                <c:pt idx="454">
                  <c:v>0.10869565217391304</c:v>
                </c:pt>
                <c:pt idx="455">
                  <c:v>0.10869565217391304</c:v>
                </c:pt>
                <c:pt idx="456">
                  <c:v>0.10869565217391304</c:v>
                </c:pt>
                <c:pt idx="457">
                  <c:v>0.10869565217391304</c:v>
                </c:pt>
                <c:pt idx="483">
                  <c:v>0.16129032258064516</c:v>
                </c:pt>
                <c:pt idx="484">
                  <c:v>0.19230769230769232</c:v>
                </c:pt>
                <c:pt idx="485">
                  <c:v>0.16129032258064516</c:v>
                </c:pt>
                <c:pt idx="486">
                  <c:v>0.16129032258064516</c:v>
                </c:pt>
                <c:pt idx="487">
                  <c:v>0.16129032258064516</c:v>
                </c:pt>
                <c:pt idx="488">
                  <c:v>0.16129032258064516</c:v>
                </c:pt>
                <c:pt idx="489">
                  <c:v>0.16129032258064516</c:v>
                </c:pt>
                <c:pt idx="490">
                  <c:v>0.16129032258064516</c:v>
                </c:pt>
                <c:pt idx="491">
                  <c:v>0.16129032258064516</c:v>
                </c:pt>
                <c:pt idx="492">
                  <c:v>0.16129032258064516</c:v>
                </c:pt>
                <c:pt idx="493">
                  <c:v>0.16129032258064516</c:v>
                </c:pt>
                <c:pt idx="494">
                  <c:v>0.1702127659574468</c:v>
                </c:pt>
                <c:pt idx="495">
                  <c:v>0.1702127659574468</c:v>
                </c:pt>
                <c:pt idx="496">
                  <c:v>0.1702127659574468</c:v>
                </c:pt>
                <c:pt idx="497">
                  <c:v>0.1702127659574468</c:v>
                </c:pt>
                <c:pt idx="498">
                  <c:v>0.1702127659574468</c:v>
                </c:pt>
                <c:pt idx="499">
                  <c:v>0.1702127659574468</c:v>
                </c:pt>
                <c:pt idx="500">
                  <c:v>0.1702127659574468</c:v>
                </c:pt>
                <c:pt idx="501">
                  <c:v>0.12244897959183673</c:v>
                </c:pt>
                <c:pt idx="502">
                  <c:v>0.12244897959183673</c:v>
                </c:pt>
                <c:pt idx="503">
                  <c:v>0.12244897959183673</c:v>
                </c:pt>
                <c:pt idx="504">
                  <c:v>8.6956521739130432E-2</c:v>
                </c:pt>
                <c:pt idx="505">
                  <c:v>8.6956521739130432E-2</c:v>
                </c:pt>
                <c:pt idx="506">
                  <c:v>8.6956521739130432E-2</c:v>
                </c:pt>
                <c:pt idx="507">
                  <c:v>8.6956521739130432E-2</c:v>
                </c:pt>
                <c:pt idx="508">
                  <c:v>6.6666666666666666E-2</c:v>
                </c:pt>
                <c:pt idx="509">
                  <c:v>6.6666666666666666E-2</c:v>
                </c:pt>
                <c:pt idx="510">
                  <c:v>6.6666666666666666E-2</c:v>
                </c:pt>
                <c:pt idx="511">
                  <c:v>6.6666666666666666E-2</c:v>
                </c:pt>
                <c:pt idx="512">
                  <c:v>6.6666666666666666E-2</c:v>
                </c:pt>
                <c:pt idx="513">
                  <c:v>6.6666666666666666E-2</c:v>
                </c:pt>
                <c:pt idx="514">
                  <c:v>6.6666666666666666E-2</c:v>
                </c:pt>
                <c:pt idx="515">
                  <c:v>6.6666666666666666E-2</c:v>
                </c:pt>
                <c:pt idx="516">
                  <c:v>6.6666666666666666E-2</c:v>
                </c:pt>
                <c:pt idx="517">
                  <c:v>6.6666666666666666E-2</c:v>
                </c:pt>
                <c:pt idx="518">
                  <c:v>6.6666666666666666E-2</c:v>
                </c:pt>
                <c:pt idx="519">
                  <c:v>6.6666666666666666E-2</c:v>
                </c:pt>
                <c:pt idx="520">
                  <c:v>6.6666666666666666E-2</c:v>
                </c:pt>
                <c:pt idx="521">
                  <c:v>6.6666666666666666E-2</c:v>
                </c:pt>
                <c:pt idx="522">
                  <c:v>6.6666666666666666E-2</c:v>
                </c:pt>
                <c:pt idx="523">
                  <c:v>6.6666666666666666E-2</c:v>
                </c:pt>
                <c:pt idx="524">
                  <c:v>6.6666666666666666E-2</c:v>
                </c:pt>
                <c:pt idx="525">
                  <c:v>6.6666666666666666E-2</c:v>
                </c:pt>
                <c:pt idx="526">
                  <c:v>6.6666666666666666E-2</c:v>
                </c:pt>
                <c:pt idx="527">
                  <c:v>6.6666666666666666E-2</c:v>
                </c:pt>
                <c:pt idx="528">
                  <c:v>6.6666666666666666E-2</c:v>
                </c:pt>
                <c:pt idx="529">
                  <c:v>6.6666666666666666E-2</c:v>
                </c:pt>
                <c:pt idx="530">
                  <c:v>6.6666666666666666E-2</c:v>
                </c:pt>
                <c:pt idx="531">
                  <c:v>6.6666666666666666E-2</c:v>
                </c:pt>
                <c:pt idx="532">
                  <c:v>6.6666666666666666E-2</c:v>
                </c:pt>
                <c:pt idx="533">
                  <c:v>6.6666666666666666E-2</c:v>
                </c:pt>
                <c:pt idx="534">
                  <c:v>6.6666666666666666E-2</c:v>
                </c:pt>
                <c:pt idx="535">
                  <c:v>6.6666666666666666E-2</c:v>
                </c:pt>
                <c:pt idx="536">
                  <c:v>6.6666666666666666E-2</c:v>
                </c:pt>
                <c:pt idx="537">
                  <c:v>6.6666666666666666E-2</c:v>
                </c:pt>
                <c:pt idx="538">
                  <c:v>6.6666666666666666E-2</c:v>
                </c:pt>
                <c:pt idx="539">
                  <c:v>6.6666666666666666E-2</c:v>
                </c:pt>
                <c:pt idx="540">
                  <c:v>6.6666666666666666E-2</c:v>
                </c:pt>
                <c:pt idx="541">
                  <c:v>6.6666666666666666E-2</c:v>
                </c:pt>
                <c:pt idx="542">
                  <c:v>6.6666666666666666E-2</c:v>
                </c:pt>
                <c:pt idx="543">
                  <c:v>6.6666666666666666E-2</c:v>
                </c:pt>
                <c:pt idx="544">
                  <c:v>6.6666666666666666E-2</c:v>
                </c:pt>
                <c:pt idx="545">
                  <c:v>6.6666666666666666E-2</c:v>
                </c:pt>
                <c:pt idx="546">
                  <c:v>6.6666666666666666E-2</c:v>
                </c:pt>
                <c:pt idx="547">
                  <c:v>6.6666666666666666E-2</c:v>
                </c:pt>
                <c:pt idx="548">
                  <c:v>6.6666666666666666E-2</c:v>
                </c:pt>
                <c:pt idx="549">
                  <c:v>6.6666666666666666E-2</c:v>
                </c:pt>
                <c:pt idx="550">
                  <c:v>6.6666666666666666E-2</c:v>
                </c:pt>
                <c:pt idx="551">
                  <c:v>6.6666666666666666E-2</c:v>
                </c:pt>
                <c:pt idx="552">
                  <c:v>6.6666666666666666E-2</c:v>
                </c:pt>
                <c:pt idx="553">
                  <c:v>6.6666666666666666E-2</c:v>
                </c:pt>
                <c:pt idx="554">
                  <c:v>6.6666666666666666E-2</c:v>
                </c:pt>
                <c:pt idx="555">
                  <c:v>6.6666666666666666E-2</c:v>
                </c:pt>
                <c:pt idx="556">
                  <c:v>6.6666666666666666E-2</c:v>
                </c:pt>
                <c:pt idx="557">
                  <c:v>6.6666666666666666E-2</c:v>
                </c:pt>
                <c:pt idx="558">
                  <c:v>6.6666666666666666E-2</c:v>
                </c:pt>
                <c:pt idx="559">
                  <c:v>6.6666666666666666E-2</c:v>
                </c:pt>
                <c:pt idx="560">
                  <c:v>6.6666666666666666E-2</c:v>
                </c:pt>
                <c:pt idx="561">
                  <c:v>6.6666666666666666E-2</c:v>
                </c:pt>
                <c:pt idx="562">
                  <c:v>6.6666666666666666E-2</c:v>
                </c:pt>
                <c:pt idx="563">
                  <c:v>6.6666666666666666E-2</c:v>
                </c:pt>
                <c:pt idx="564">
                  <c:v>6.6666666666666666E-2</c:v>
                </c:pt>
                <c:pt idx="565">
                  <c:v>6.6666666666666666E-2</c:v>
                </c:pt>
                <c:pt idx="566">
                  <c:v>6.6666666666666666E-2</c:v>
                </c:pt>
                <c:pt idx="567">
                  <c:v>6.6666666666666666E-2</c:v>
                </c:pt>
                <c:pt idx="568">
                  <c:v>6.6666666666666666E-2</c:v>
                </c:pt>
                <c:pt idx="569">
                  <c:v>6.6666666666666666E-2</c:v>
                </c:pt>
                <c:pt idx="570">
                  <c:v>6.6666666666666666E-2</c:v>
                </c:pt>
                <c:pt idx="571">
                  <c:v>6.6666666666666666E-2</c:v>
                </c:pt>
                <c:pt idx="572">
                  <c:v>6.6666666666666666E-2</c:v>
                </c:pt>
                <c:pt idx="573">
                  <c:v>6.6666666666666666E-2</c:v>
                </c:pt>
                <c:pt idx="574">
                  <c:v>6.6666666666666666E-2</c:v>
                </c:pt>
                <c:pt idx="575">
                  <c:v>6.6666666666666666E-2</c:v>
                </c:pt>
                <c:pt idx="576">
                  <c:v>6.6666666666666666E-2</c:v>
                </c:pt>
                <c:pt idx="577">
                  <c:v>6.6666666666666666E-2</c:v>
                </c:pt>
                <c:pt idx="578">
                  <c:v>6.6666666666666666E-2</c:v>
                </c:pt>
                <c:pt idx="579">
                  <c:v>6.6666666666666666E-2</c:v>
                </c:pt>
                <c:pt idx="580">
                  <c:v>6.6666666666666666E-2</c:v>
                </c:pt>
                <c:pt idx="581">
                  <c:v>6.6666666666666666E-2</c:v>
                </c:pt>
                <c:pt idx="582">
                  <c:v>6.6666666666666666E-2</c:v>
                </c:pt>
                <c:pt idx="583">
                  <c:v>6.6666666666666666E-2</c:v>
                </c:pt>
                <c:pt idx="584">
                  <c:v>6.6666666666666666E-2</c:v>
                </c:pt>
                <c:pt idx="585">
                  <c:v>6.6666666666666666E-2</c:v>
                </c:pt>
                <c:pt idx="586">
                  <c:v>6.6666666666666666E-2</c:v>
                </c:pt>
                <c:pt idx="587">
                  <c:v>6.6666666666666666E-2</c:v>
                </c:pt>
                <c:pt idx="588">
                  <c:v>6.6666666666666666E-2</c:v>
                </c:pt>
                <c:pt idx="589">
                  <c:v>6.6666666666666666E-2</c:v>
                </c:pt>
                <c:pt idx="590">
                  <c:v>6.6666666666666666E-2</c:v>
                </c:pt>
                <c:pt idx="591">
                  <c:v>6.6666666666666666E-2</c:v>
                </c:pt>
                <c:pt idx="592">
                  <c:v>6.6666666666666666E-2</c:v>
                </c:pt>
                <c:pt idx="593">
                  <c:v>6.6666666666666666E-2</c:v>
                </c:pt>
                <c:pt idx="594">
                  <c:v>6.6666666666666666E-2</c:v>
                </c:pt>
                <c:pt idx="595">
                  <c:v>6.6666666666666666E-2</c:v>
                </c:pt>
                <c:pt idx="596">
                  <c:v>6.6666666666666666E-2</c:v>
                </c:pt>
                <c:pt idx="597">
                  <c:v>6.6666666666666666E-2</c:v>
                </c:pt>
                <c:pt idx="598">
                  <c:v>6.6666666666666666E-2</c:v>
                </c:pt>
                <c:pt idx="599">
                  <c:v>6.6666666666666666E-2</c:v>
                </c:pt>
                <c:pt idx="600">
                  <c:v>6.6666666666666666E-2</c:v>
                </c:pt>
                <c:pt idx="601">
                  <c:v>6.6666666666666666E-2</c:v>
                </c:pt>
                <c:pt idx="602">
                  <c:v>6.6666666666666666E-2</c:v>
                </c:pt>
                <c:pt idx="603">
                  <c:v>6.6666666666666666E-2</c:v>
                </c:pt>
                <c:pt idx="604">
                  <c:v>6.6666666666666666E-2</c:v>
                </c:pt>
                <c:pt idx="605">
                  <c:v>6.6666666666666666E-2</c:v>
                </c:pt>
                <c:pt idx="606">
                  <c:v>6.6666666666666666E-2</c:v>
                </c:pt>
                <c:pt idx="607">
                  <c:v>6.6666666666666666E-2</c:v>
                </c:pt>
                <c:pt idx="608">
                  <c:v>6.6666666666666666E-2</c:v>
                </c:pt>
                <c:pt idx="609">
                  <c:v>6.6666666666666666E-2</c:v>
                </c:pt>
                <c:pt idx="610">
                  <c:v>6.6666666666666666E-2</c:v>
                </c:pt>
                <c:pt idx="611">
                  <c:v>6.6666666666666666E-2</c:v>
                </c:pt>
                <c:pt idx="612">
                  <c:v>6.6666666666666666E-2</c:v>
                </c:pt>
                <c:pt idx="613">
                  <c:v>6.6666666666666666E-2</c:v>
                </c:pt>
                <c:pt idx="614">
                  <c:v>6.6666666666666666E-2</c:v>
                </c:pt>
                <c:pt idx="615">
                  <c:v>6.6666666666666666E-2</c:v>
                </c:pt>
                <c:pt idx="616">
                  <c:v>6.6666666666666666E-2</c:v>
                </c:pt>
                <c:pt idx="617">
                  <c:v>6.6666666666666666E-2</c:v>
                </c:pt>
                <c:pt idx="618">
                  <c:v>6.6666666666666666E-2</c:v>
                </c:pt>
                <c:pt idx="619">
                  <c:v>6.6666666666666666E-2</c:v>
                </c:pt>
                <c:pt idx="620">
                  <c:v>6.6666666666666666E-2</c:v>
                </c:pt>
                <c:pt idx="621">
                  <c:v>6.6666666666666666E-2</c:v>
                </c:pt>
                <c:pt idx="622">
                  <c:v>6.6666666666666666E-2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A20-4F16-B10A-4A108250C386}"/>
            </c:ext>
          </c:extLst>
        </c:ser>
        <c:ser>
          <c:idx val="1"/>
          <c:order val="1"/>
          <c:spPr>
            <a:ln w="254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Grafici!$U$4:$U$13</c:f>
              <c:numCache>
                <c:formatCode>General</c:formatCode>
                <c:ptCount val="10"/>
                <c:pt idx="0">
                  <c:v>87</c:v>
                </c:pt>
                <c:pt idx="1">
                  <c:v>87</c:v>
                </c:pt>
                <c:pt idx="3">
                  <c:v>165</c:v>
                </c:pt>
                <c:pt idx="4">
                  <c:v>165</c:v>
                </c:pt>
                <c:pt idx="5">
                  <c:v>318</c:v>
                </c:pt>
                <c:pt idx="6">
                  <c:v>318</c:v>
                </c:pt>
                <c:pt idx="8">
                  <c:v>370</c:v>
                </c:pt>
                <c:pt idx="9">
                  <c:v>370</c:v>
                </c:pt>
              </c:numCache>
            </c:numRef>
          </c:xVal>
          <c:yVal>
            <c:numRef>
              <c:f>Grafici!$V$4:$V$13</c:f>
              <c:numCache>
                <c:formatCode>General</c:formatCode>
                <c:ptCount val="10"/>
                <c:pt idx="0">
                  <c:v>0</c:v>
                </c:pt>
                <c:pt idx="1">
                  <c:v>2000</c:v>
                </c:pt>
                <c:pt idx="3">
                  <c:v>0</c:v>
                </c:pt>
                <c:pt idx="4">
                  <c:v>2000</c:v>
                </c:pt>
                <c:pt idx="5">
                  <c:v>0</c:v>
                </c:pt>
                <c:pt idx="6">
                  <c:v>2000</c:v>
                </c:pt>
                <c:pt idx="8">
                  <c:v>0</c:v>
                </c:pt>
                <c:pt idx="9">
                  <c:v>2000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A20-4F16-B10A-4A108250C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07183823"/>
        <c:axId val="1957569903"/>
      </c:scatterChart>
      <c:valAx>
        <c:axId val="20071838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Time (min)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57569903"/>
        <c:crosses val="autoZero"/>
        <c:crossBetween val="midCat"/>
      </c:valAx>
      <c:valAx>
        <c:axId val="1957569903"/>
        <c:scaling>
          <c:orientation val="minMax"/>
          <c:max val="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dirty="0" err="1"/>
                  <a:t>Feast</a:t>
                </a:r>
                <a:r>
                  <a:rPr lang="it-IT" dirty="0"/>
                  <a:t>/</a:t>
                </a:r>
                <a:r>
                  <a:rPr lang="it-IT" dirty="0" err="1"/>
                  <a:t>Famine</a:t>
                </a:r>
                <a:r>
                  <a:rPr lang="it-IT" dirty="0"/>
                  <a:t> (</a:t>
                </a:r>
                <a:r>
                  <a:rPr lang="it-IT" dirty="0" err="1"/>
                  <a:t>min</a:t>
                </a:r>
                <a:r>
                  <a:rPr lang="it-IT" dirty="0"/>
                  <a:t>/</a:t>
                </a:r>
                <a:r>
                  <a:rPr lang="it-IT" dirty="0" err="1"/>
                  <a:t>min</a:t>
                </a:r>
                <a:r>
                  <a:rPr lang="it-IT" dirty="0"/>
                  <a:t>)</a:t>
                </a:r>
              </a:p>
            </c:rich>
          </c:tx>
          <c:layout>
            <c:manualLayout>
              <c:xMode val="edge"/>
              <c:yMode val="edge"/>
              <c:x val="3.989898958165124E-3"/>
              <c:y val="7.98105055706126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#,##0.0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0071838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dirty="0"/>
              <a:t>P1</a:t>
            </a:r>
            <a:r>
              <a:rPr lang="it-IT" baseline="0" dirty="0"/>
              <a:t>       	           P2 			    P3</a:t>
            </a:r>
            <a:endParaRPr lang="it-IT" dirty="0"/>
          </a:p>
        </c:rich>
      </c:tx>
      <c:layout>
        <c:manualLayout>
          <c:xMode val="edge"/>
          <c:yMode val="edge"/>
          <c:x val="0.18821231418670342"/>
          <c:y val="2.19322418093334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0.14072410339166969"/>
          <c:y val="3.2870824519213568E-2"/>
          <c:w val="0.8271823265908016"/>
          <c:h val="0.72837612074536406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'Input data SBR selection'!$B$3:$B$625</c:f>
              <c:numCache>
                <c:formatCode>General</c:formatCode>
                <c:ptCount val="623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  <c:pt idx="35">
                  <c:v>50</c:v>
                </c:pt>
                <c:pt idx="36">
                  <c:v>51</c:v>
                </c:pt>
                <c:pt idx="37">
                  <c:v>52</c:v>
                </c:pt>
                <c:pt idx="38">
                  <c:v>53</c:v>
                </c:pt>
                <c:pt idx="39">
                  <c:v>54</c:v>
                </c:pt>
                <c:pt idx="40">
                  <c:v>55</c:v>
                </c:pt>
                <c:pt idx="41">
                  <c:v>56</c:v>
                </c:pt>
                <c:pt idx="42">
                  <c:v>57</c:v>
                </c:pt>
                <c:pt idx="43">
                  <c:v>58</c:v>
                </c:pt>
                <c:pt idx="44">
                  <c:v>59</c:v>
                </c:pt>
                <c:pt idx="45">
                  <c:v>60</c:v>
                </c:pt>
                <c:pt idx="46">
                  <c:v>61</c:v>
                </c:pt>
                <c:pt idx="47">
                  <c:v>62</c:v>
                </c:pt>
                <c:pt idx="48">
                  <c:v>63</c:v>
                </c:pt>
                <c:pt idx="49">
                  <c:v>64</c:v>
                </c:pt>
                <c:pt idx="50">
                  <c:v>65</c:v>
                </c:pt>
                <c:pt idx="51">
                  <c:v>66</c:v>
                </c:pt>
                <c:pt idx="52">
                  <c:v>67</c:v>
                </c:pt>
                <c:pt idx="53">
                  <c:v>68</c:v>
                </c:pt>
                <c:pt idx="54">
                  <c:v>69</c:v>
                </c:pt>
                <c:pt idx="55">
                  <c:v>70</c:v>
                </c:pt>
                <c:pt idx="56">
                  <c:v>71</c:v>
                </c:pt>
                <c:pt idx="57">
                  <c:v>72</c:v>
                </c:pt>
                <c:pt idx="58">
                  <c:v>73</c:v>
                </c:pt>
                <c:pt idx="59">
                  <c:v>74</c:v>
                </c:pt>
                <c:pt idx="60">
                  <c:v>75</c:v>
                </c:pt>
                <c:pt idx="61">
                  <c:v>76</c:v>
                </c:pt>
                <c:pt idx="62">
                  <c:v>77</c:v>
                </c:pt>
                <c:pt idx="63">
                  <c:v>78</c:v>
                </c:pt>
                <c:pt idx="64">
                  <c:v>79</c:v>
                </c:pt>
                <c:pt idx="65">
                  <c:v>80</c:v>
                </c:pt>
                <c:pt idx="66">
                  <c:v>81</c:v>
                </c:pt>
                <c:pt idx="67">
                  <c:v>82</c:v>
                </c:pt>
                <c:pt idx="68">
                  <c:v>83</c:v>
                </c:pt>
                <c:pt idx="69">
                  <c:v>84</c:v>
                </c:pt>
                <c:pt idx="70">
                  <c:v>85</c:v>
                </c:pt>
                <c:pt idx="71">
                  <c:v>86</c:v>
                </c:pt>
                <c:pt idx="72">
                  <c:v>87</c:v>
                </c:pt>
                <c:pt idx="73">
                  <c:v>88</c:v>
                </c:pt>
                <c:pt idx="74">
                  <c:v>89</c:v>
                </c:pt>
                <c:pt idx="75">
                  <c:v>90</c:v>
                </c:pt>
                <c:pt idx="76">
                  <c:v>91</c:v>
                </c:pt>
                <c:pt idx="77">
                  <c:v>92</c:v>
                </c:pt>
                <c:pt idx="78">
                  <c:v>93</c:v>
                </c:pt>
                <c:pt idx="79">
                  <c:v>94</c:v>
                </c:pt>
                <c:pt idx="80">
                  <c:v>95</c:v>
                </c:pt>
                <c:pt idx="81">
                  <c:v>96</c:v>
                </c:pt>
                <c:pt idx="82">
                  <c:v>97</c:v>
                </c:pt>
                <c:pt idx="83">
                  <c:v>98</c:v>
                </c:pt>
                <c:pt idx="84">
                  <c:v>99</c:v>
                </c:pt>
                <c:pt idx="85">
                  <c:v>100</c:v>
                </c:pt>
                <c:pt idx="86">
                  <c:v>101</c:v>
                </c:pt>
                <c:pt idx="87">
                  <c:v>102</c:v>
                </c:pt>
                <c:pt idx="88">
                  <c:v>103</c:v>
                </c:pt>
                <c:pt idx="89">
                  <c:v>104</c:v>
                </c:pt>
                <c:pt idx="90">
                  <c:v>105</c:v>
                </c:pt>
                <c:pt idx="91">
                  <c:v>106</c:v>
                </c:pt>
                <c:pt idx="92">
                  <c:v>107</c:v>
                </c:pt>
                <c:pt idx="93">
                  <c:v>108</c:v>
                </c:pt>
                <c:pt idx="94">
                  <c:v>109</c:v>
                </c:pt>
                <c:pt idx="95">
                  <c:v>110</c:v>
                </c:pt>
                <c:pt idx="96">
                  <c:v>111</c:v>
                </c:pt>
                <c:pt idx="97">
                  <c:v>112</c:v>
                </c:pt>
                <c:pt idx="98">
                  <c:v>113</c:v>
                </c:pt>
                <c:pt idx="99">
                  <c:v>114</c:v>
                </c:pt>
                <c:pt idx="100">
                  <c:v>115</c:v>
                </c:pt>
                <c:pt idx="101">
                  <c:v>116</c:v>
                </c:pt>
                <c:pt idx="102">
                  <c:v>117</c:v>
                </c:pt>
                <c:pt idx="103">
                  <c:v>118</c:v>
                </c:pt>
                <c:pt idx="104">
                  <c:v>119</c:v>
                </c:pt>
                <c:pt idx="105">
                  <c:v>120</c:v>
                </c:pt>
                <c:pt idx="106">
                  <c:v>121</c:v>
                </c:pt>
                <c:pt idx="107">
                  <c:v>122</c:v>
                </c:pt>
                <c:pt idx="108">
                  <c:v>123</c:v>
                </c:pt>
                <c:pt idx="109">
                  <c:v>124</c:v>
                </c:pt>
                <c:pt idx="110">
                  <c:v>125</c:v>
                </c:pt>
                <c:pt idx="111">
                  <c:v>126</c:v>
                </c:pt>
                <c:pt idx="112">
                  <c:v>127</c:v>
                </c:pt>
                <c:pt idx="113">
                  <c:v>128</c:v>
                </c:pt>
                <c:pt idx="114">
                  <c:v>129</c:v>
                </c:pt>
                <c:pt idx="115">
                  <c:v>130</c:v>
                </c:pt>
                <c:pt idx="116">
                  <c:v>131</c:v>
                </c:pt>
                <c:pt idx="117">
                  <c:v>132</c:v>
                </c:pt>
                <c:pt idx="118">
                  <c:v>133</c:v>
                </c:pt>
                <c:pt idx="119">
                  <c:v>134</c:v>
                </c:pt>
                <c:pt idx="120">
                  <c:v>135</c:v>
                </c:pt>
                <c:pt idx="121">
                  <c:v>136</c:v>
                </c:pt>
                <c:pt idx="122">
                  <c:v>137</c:v>
                </c:pt>
                <c:pt idx="123">
                  <c:v>138</c:v>
                </c:pt>
                <c:pt idx="124">
                  <c:v>139</c:v>
                </c:pt>
                <c:pt idx="125">
                  <c:v>140</c:v>
                </c:pt>
                <c:pt idx="126">
                  <c:v>141</c:v>
                </c:pt>
                <c:pt idx="127">
                  <c:v>142</c:v>
                </c:pt>
                <c:pt idx="128">
                  <c:v>143</c:v>
                </c:pt>
                <c:pt idx="129">
                  <c:v>144</c:v>
                </c:pt>
                <c:pt idx="130">
                  <c:v>145</c:v>
                </c:pt>
                <c:pt idx="131">
                  <c:v>146</c:v>
                </c:pt>
                <c:pt idx="132">
                  <c:v>147</c:v>
                </c:pt>
                <c:pt idx="133">
                  <c:v>148</c:v>
                </c:pt>
                <c:pt idx="134">
                  <c:v>149</c:v>
                </c:pt>
                <c:pt idx="135">
                  <c:v>150</c:v>
                </c:pt>
                <c:pt idx="136">
                  <c:v>151</c:v>
                </c:pt>
                <c:pt idx="137">
                  <c:v>152</c:v>
                </c:pt>
                <c:pt idx="138">
                  <c:v>153</c:v>
                </c:pt>
                <c:pt idx="139">
                  <c:v>154</c:v>
                </c:pt>
                <c:pt idx="140">
                  <c:v>155</c:v>
                </c:pt>
                <c:pt idx="141">
                  <c:v>156</c:v>
                </c:pt>
                <c:pt idx="142">
                  <c:v>157</c:v>
                </c:pt>
                <c:pt idx="143">
                  <c:v>158</c:v>
                </c:pt>
                <c:pt idx="144">
                  <c:v>159</c:v>
                </c:pt>
                <c:pt idx="145">
                  <c:v>160</c:v>
                </c:pt>
                <c:pt idx="146">
                  <c:v>161</c:v>
                </c:pt>
                <c:pt idx="147">
                  <c:v>162</c:v>
                </c:pt>
                <c:pt idx="148">
                  <c:v>163</c:v>
                </c:pt>
                <c:pt idx="149">
                  <c:v>164</c:v>
                </c:pt>
                <c:pt idx="150">
                  <c:v>165</c:v>
                </c:pt>
                <c:pt idx="151">
                  <c:v>166</c:v>
                </c:pt>
                <c:pt idx="152">
                  <c:v>167</c:v>
                </c:pt>
                <c:pt idx="153">
                  <c:v>168</c:v>
                </c:pt>
                <c:pt idx="154">
                  <c:v>169</c:v>
                </c:pt>
                <c:pt idx="155">
                  <c:v>170</c:v>
                </c:pt>
                <c:pt idx="156">
                  <c:v>171</c:v>
                </c:pt>
                <c:pt idx="157">
                  <c:v>172</c:v>
                </c:pt>
                <c:pt idx="158">
                  <c:v>173</c:v>
                </c:pt>
                <c:pt idx="159">
                  <c:v>174</c:v>
                </c:pt>
                <c:pt idx="160">
                  <c:v>175</c:v>
                </c:pt>
                <c:pt idx="161">
                  <c:v>176</c:v>
                </c:pt>
                <c:pt idx="162">
                  <c:v>177</c:v>
                </c:pt>
                <c:pt idx="163">
                  <c:v>178</c:v>
                </c:pt>
                <c:pt idx="164">
                  <c:v>179</c:v>
                </c:pt>
                <c:pt idx="165">
                  <c:v>180</c:v>
                </c:pt>
                <c:pt idx="166">
                  <c:v>181</c:v>
                </c:pt>
                <c:pt idx="167">
                  <c:v>182</c:v>
                </c:pt>
                <c:pt idx="168">
                  <c:v>183</c:v>
                </c:pt>
                <c:pt idx="169">
                  <c:v>184</c:v>
                </c:pt>
                <c:pt idx="170">
                  <c:v>185</c:v>
                </c:pt>
                <c:pt idx="171">
                  <c:v>186</c:v>
                </c:pt>
                <c:pt idx="172">
                  <c:v>187</c:v>
                </c:pt>
                <c:pt idx="173">
                  <c:v>188</c:v>
                </c:pt>
                <c:pt idx="174">
                  <c:v>189</c:v>
                </c:pt>
                <c:pt idx="175">
                  <c:v>190</c:v>
                </c:pt>
                <c:pt idx="176">
                  <c:v>191</c:v>
                </c:pt>
                <c:pt idx="177">
                  <c:v>192</c:v>
                </c:pt>
                <c:pt idx="178">
                  <c:v>193</c:v>
                </c:pt>
                <c:pt idx="179">
                  <c:v>194</c:v>
                </c:pt>
                <c:pt idx="180">
                  <c:v>195</c:v>
                </c:pt>
                <c:pt idx="181">
                  <c:v>196</c:v>
                </c:pt>
                <c:pt idx="182">
                  <c:v>197</c:v>
                </c:pt>
                <c:pt idx="183">
                  <c:v>198</c:v>
                </c:pt>
                <c:pt idx="184">
                  <c:v>199</c:v>
                </c:pt>
                <c:pt idx="185">
                  <c:v>200</c:v>
                </c:pt>
                <c:pt idx="186">
                  <c:v>201</c:v>
                </c:pt>
                <c:pt idx="187">
                  <c:v>202</c:v>
                </c:pt>
                <c:pt idx="188">
                  <c:v>203</c:v>
                </c:pt>
                <c:pt idx="189">
                  <c:v>204</c:v>
                </c:pt>
                <c:pt idx="190">
                  <c:v>205</c:v>
                </c:pt>
                <c:pt idx="191">
                  <c:v>206</c:v>
                </c:pt>
                <c:pt idx="192">
                  <c:v>207</c:v>
                </c:pt>
                <c:pt idx="193">
                  <c:v>208</c:v>
                </c:pt>
                <c:pt idx="194">
                  <c:v>209</c:v>
                </c:pt>
                <c:pt idx="195">
                  <c:v>210</c:v>
                </c:pt>
                <c:pt idx="196">
                  <c:v>211</c:v>
                </c:pt>
                <c:pt idx="197">
                  <c:v>212</c:v>
                </c:pt>
                <c:pt idx="198">
                  <c:v>213</c:v>
                </c:pt>
                <c:pt idx="199">
                  <c:v>214</c:v>
                </c:pt>
                <c:pt idx="200">
                  <c:v>215</c:v>
                </c:pt>
                <c:pt idx="201">
                  <c:v>216</c:v>
                </c:pt>
                <c:pt idx="202">
                  <c:v>217</c:v>
                </c:pt>
                <c:pt idx="203">
                  <c:v>218</c:v>
                </c:pt>
                <c:pt idx="204">
                  <c:v>219</c:v>
                </c:pt>
                <c:pt idx="205">
                  <c:v>220</c:v>
                </c:pt>
                <c:pt idx="206">
                  <c:v>221</c:v>
                </c:pt>
                <c:pt idx="207">
                  <c:v>222</c:v>
                </c:pt>
                <c:pt idx="208">
                  <c:v>223</c:v>
                </c:pt>
                <c:pt idx="209">
                  <c:v>224</c:v>
                </c:pt>
                <c:pt idx="210">
                  <c:v>225</c:v>
                </c:pt>
                <c:pt idx="211">
                  <c:v>226</c:v>
                </c:pt>
                <c:pt idx="212">
                  <c:v>227</c:v>
                </c:pt>
                <c:pt idx="213">
                  <c:v>228</c:v>
                </c:pt>
                <c:pt idx="214">
                  <c:v>229</c:v>
                </c:pt>
                <c:pt idx="215">
                  <c:v>230</c:v>
                </c:pt>
                <c:pt idx="216">
                  <c:v>231</c:v>
                </c:pt>
                <c:pt idx="217">
                  <c:v>232</c:v>
                </c:pt>
                <c:pt idx="218">
                  <c:v>233</c:v>
                </c:pt>
                <c:pt idx="219">
                  <c:v>234</c:v>
                </c:pt>
                <c:pt idx="220">
                  <c:v>235</c:v>
                </c:pt>
                <c:pt idx="221">
                  <c:v>236</c:v>
                </c:pt>
                <c:pt idx="222">
                  <c:v>237</c:v>
                </c:pt>
                <c:pt idx="223">
                  <c:v>238</c:v>
                </c:pt>
                <c:pt idx="224">
                  <c:v>239</c:v>
                </c:pt>
                <c:pt idx="225">
                  <c:v>240</c:v>
                </c:pt>
                <c:pt idx="226">
                  <c:v>241</c:v>
                </c:pt>
                <c:pt idx="227">
                  <c:v>242</c:v>
                </c:pt>
                <c:pt idx="228">
                  <c:v>243</c:v>
                </c:pt>
                <c:pt idx="229">
                  <c:v>244</c:v>
                </c:pt>
                <c:pt idx="230">
                  <c:v>245</c:v>
                </c:pt>
                <c:pt idx="231">
                  <c:v>246</c:v>
                </c:pt>
                <c:pt idx="232">
                  <c:v>247</c:v>
                </c:pt>
                <c:pt idx="233">
                  <c:v>248</c:v>
                </c:pt>
                <c:pt idx="234">
                  <c:v>249</c:v>
                </c:pt>
                <c:pt idx="235">
                  <c:v>250</c:v>
                </c:pt>
                <c:pt idx="236">
                  <c:v>251</c:v>
                </c:pt>
                <c:pt idx="237">
                  <c:v>252</c:v>
                </c:pt>
                <c:pt idx="238">
                  <c:v>253</c:v>
                </c:pt>
                <c:pt idx="239">
                  <c:v>254</c:v>
                </c:pt>
                <c:pt idx="240">
                  <c:v>255</c:v>
                </c:pt>
                <c:pt idx="241">
                  <c:v>256</c:v>
                </c:pt>
                <c:pt idx="242">
                  <c:v>257</c:v>
                </c:pt>
                <c:pt idx="243">
                  <c:v>258</c:v>
                </c:pt>
                <c:pt idx="244">
                  <c:v>259</c:v>
                </c:pt>
                <c:pt idx="245">
                  <c:v>260</c:v>
                </c:pt>
                <c:pt idx="246">
                  <c:v>261</c:v>
                </c:pt>
                <c:pt idx="247">
                  <c:v>262</c:v>
                </c:pt>
                <c:pt idx="248">
                  <c:v>263</c:v>
                </c:pt>
                <c:pt idx="249">
                  <c:v>264</c:v>
                </c:pt>
                <c:pt idx="250">
                  <c:v>265</c:v>
                </c:pt>
                <c:pt idx="251">
                  <c:v>266</c:v>
                </c:pt>
                <c:pt idx="252">
                  <c:v>267</c:v>
                </c:pt>
                <c:pt idx="253">
                  <c:v>268</c:v>
                </c:pt>
                <c:pt idx="254">
                  <c:v>269</c:v>
                </c:pt>
                <c:pt idx="255">
                  <c:v>270</c:v>
                </c:pt>
                <c:pt idx="256">
                  <c:v>271</c:v>
                </c:pt>
                <c:pt idx="257">
                  <c:v>272</c:v>
                </c:pt>
                <c:pt idx="258">
                  <c:v>273</c:v>
                </c:pt>
                <c:pt idx="259">
                  <c:v>274</c:v>
                </c:pt>
                <c:pt idx="260">
                  <c:v>275</c:v>
                </c:pt>
                <c:pt idx="261">
                  <c:v>276</c:v>
                </c:pt>
                <c:pt idx="262">
                  <c:v>277</c:v>
                </c:pt>
                <c:pt idx="263">
                  <c:v>278</c:v>
                </c:pt>
                <c:pt idx="264">
                  <c:v>279</c:v>
                </c:pt>
                <c:pt idx="265">
                  <c:v>280</c:v>
                </c:pt>
                <c:pt idx="266">
                  <c:v>281</c:v>
                </c:pt>
                <c:pt idx="267">
                  <c:v>282</c:v>
                </c:pt>
                <c:pt idx="268">
                  <c:v>283</c:v>
                </c:pt>
                <c:pt idx="269">
                  <c:v>284</c:v>
                </c:pt>
                <c:pt idx="270">
                  <c:v>285</c:v>
                </c:pt>
                <c:pt idx="271">
                  <c:v>286</c:v>
                </c:pt>
                <c:pt idx="272">
                  <c:v>287</c:v>
                </c:pt>
                <c:pt idx="273">
                  <c:v>288</c:v>
                </c:pt>
                <c:pt idx="274">
                  <c:v>289</c:v>
                </c:pt>
                <c:pt idx="275">
                  <c:v>290</c:v>
                </c:pt>
                <c:pt idx="276">
                  <c:v>291</c:v>
                </c:pt>
                <c:pt idx="277">
                  <c:v>292</c:v>
                </c:pt>
                <c:pt idx="278">
                  <c:v>293</c:v>
                </c:pt>
                <c:pt idx="279">
                  <c:v>294</c:v>
                </c:pt>
                <c:pt idx="280">
                  <c:v>295</c:v>
                </c:pt>
                <c:pt idx="281">
                  <c:v>296</c:v>
                </c:pt>
                <c:pt idx="282">
                  <c:v>297</c:v>
                </c:pt>
                <c:pt idx="283">
                  <c:v>298</c:v>
                </c:pt>
                <c:pt idx="284">
                  <c:v>299</c:v>
                </c:pt>
                <c:pt idx="285">
                  <c:v>300</c:v>
                </c:pt>
                <c:pt idx="286">
                  <c:v>301</c:v>
                </c:pt>
                <c:pt idx="287">
                  <c:v>302</c:v>
                </c:pt>
                <c:pt idx="288">
                  <c:v>303</c:v>
                </c:pt>
                <c:pt idx="289">
                  <c:v>304</c:v>
                </c:pt>
                <c:pt idx="290">
                  <c:v>305</c:v>
                </c:pt>
                <c:pt idx="291">
                  <c:v>306</c:v>
                </c:pt>
                <c:pt idx="292">
                  <c:v>307</c:v>
                </c:pt>
                <c:pt idx="293">
                  <c:v>308</c:v>
                </c:pt>
                <c:pt idx="294">
                  <c:v>309</c:v>
                </c:pt>
                <c:pt idx="295">
                  <c:v>310</c:v>
                </c:pt>
                <c:pt idx="296">
                  <c:v>311</c:v>
                </c:pt>
                <c:pt idx="297">
                  <c:v>312</c:v>
                </c:pt>
                <c:pt idx="298">
                  <c:v>313</c:v>
                </c:pt>
                <c:pt idx="299">
                  <c:v>314</c:v>
                </c:pt>
                <c:pt idx="300">
                  <c:v>315</c:v>
                </c:pt>
                <c:pt idx="301">
                  <c:v>316</c:v>
                </c:pt>
                <c:pt idx="302">
                  <c:v>317</c:v>
                </c:pt>
                <c:pt idx="303">
                  <c:v>318</c:v>
                </c:pt>
                <c:pt idx="304">
                  <c:v>319</c:v>
                </c:pt>
                <c:pt idx="305">
                  <c:v>320</c:v>
                </c:pt>
                <c:pt idx="306">
                  <c:v>321</c:v>
                </c:pt>
                <c:pt idx="307">
                  <c:v>322</c:v>
                </c:pt>
                <c:pt idx="308">
                  <c:v>323</c:v>
                </c:pt>
                <c:pt idx="309">
                  <c:v>324</c:v>
                </c:pt>
                <c:pt idx="310">
                  <c:v>325</c:v>
                </c:pt>
                <c:pt idx="311">
                  <c:v>326</c:v>
                </c:pt>
                <c:pt idx="312">
                  <c:v>327</c:v>
                </c:pt>
                <c:pt idx="313">
                  <c:v>328</c:v>
                </c:pt>
                <c:pt idx="314">
                  <c:v>329</c:v>
                </c:pt>
                <c:pt idx="315">
                  <c:v>330</c:v>
                </c:pt>
                <c:pt idx="316">
                  <c:v>331</c:v>
                </c:pt>
                <c:pt idx="317">
                  <c:v>332</c:v>
                </c:pt>
                <c:pt idx="318">
                  <c:v>333</c:v>
                </c:pt>
                <c:pt idx="319">
                  <c:v>334</c:v>
                </c:pt>
                <c:pt idx="320">
                  <c:v>335</c:v>
                </c:pt>
                <c:pt idx="321">
                  <c:v>336</c:v>
                </c:pt>
                <c:pt idx="322">
                  <c:v>337</c:v>
                </c:pt>
                <c:pt idx="323">
                  <c:v>338</c:v>
                </c:pt>
                <c:pt idx="324">
                  <c:v>339</c:v>
                </c:pt>
                <c:pt idx="325">
                  <c:v>340</c:v>
                </c:pt>
                <c:pt idx="326">
                  <c:v>341</c:v>
                </c:pt>
                <c:pt idx="327">
                  <c:v>342</c:v>
                </c:pt>
                <c:pt idx="328">
                  <c:v>343</c:v>
                </c:pt>
                <c:pt idx="329">
                  <c:v>344</c:v>
                </c:pt>
                <c:pt idx="330">
                  <c:v>345</c:v>
                </c:pt>
                <c:pt idx="331">
                  <c:v>346</c:v>
                </c:pt>
                <c:pt idx="332">
                  <c:v>347</c:v>
                </c:pt>
                <c:pt idx="333">
                  <c:v>348</c:v>
                </c:pt>
                <c:pt idx="334">
                  <c:v>349</c:v>
                </c:pt>
                <c:pt idx="335">
                  <c:v>350</c:v>
                </c:pt>
                <c:pt idx="336">
                  <c:v>351</c:v>
                </c:pt>
                <c:pt idx="337">
                  <c:v>352</c:v>
                </c:pt>
                <c:pt idx="338">
                  <c:v>353</c:v>
                </c:pt>
                <c:pt idx="339">
                  <c:v>354</c:v>
                </c:pt>
                <c:pt idx="340">
                  <c:v>355</c:v>
                </c:pt>
                <c:pt idx="341">
                  <c:v>356</c:v>
                </c:pt>
                <c:pt idx="342">
                  <c:v>357</c:v>
                </c:pt>
                <c:pt idx="343">
                  <c:v>358</c:v>
                </c:pt>
                <c:pt idx="344">
                  <c:v>359</c:v>
                </c:pt>
                <c:pt idx="345">
                  <c:v>360</c:v>
                </c:pt>
                <c:pt idx="346">
                  <c:v>361</c:v>
                </c:pt>
                <c:pt idx="347">
                  <c:v>362</c:v>
                </c:pt>
                <c:pt idx="348">
                  <c:v>363</c:v>
                </c:pt>
                <c:pt idx="349">
                  <c:v>364</c:v>
                </c:pt>
                <c:pt idx="350">
                  <c:v>365</c:v>
                </c:pt>
                <c:pt idx="351">
                  <c:v>366</c:v>
                </c:pt>
                <c:pt idx="352">
                  <c:v>367</c:v>
                </c:pt>
                <c:pt idx="353">
                  <c:v>368</c:v>
                </c:pt>
                <c:pt idx="354">
                  <c:v>369</c:v>
                </c:pt>
                <c:pt idx="355">
                  <c:v>370</c:v>
                </c:pt>
                <c:pt idx="356">
                  <c:v>371</c:v>
                </c:pt>
                <c:pt idx="357">
                  <c:v>372</c:v>
                </c:pt>
                <c:pt idx="358">
                  <c:v>373</c:v>
                </c:pt>
                <c:pt idx="359">
                  <c:v>374</c:v>
                </c:pt>
                <c:pt idx="360">
                  <c:v>375</c:v>
                </c:pt>
                <c:pt idx="361">
                  <c:v>376</c:v>
                </c:pt>
                <c:pt idx="362">
                  <c:v>377</c:v>
                </c:pt>
                <c:pt idx="363">
                  <c:v>378</c:v>
                </c:pt>
                <c:pt idx="364">
                  <c:v>379</c:v>
                </c:pt>
                <c:pt idx="365">
                  <c:v>380</c:v>
                </c:pt>
                <c:pt idx="366">
                  <c:v>381</c:v>
                </c:pt>
                <c:pt idx="367">
                  <c:v>382</c:v>
                </c:pt>
                <c:pt idx="368">
                  <c:v>383</c:v>
                </c:pt>
                <c:pt idx="369">
                  <c:v>384</c:v>
                </c:pt>
                <c:pt idx="370">
                  <c:v>385</c:v>
                </c:pt>
                <c:pt idx="371">
                  <c:v>386</c:v>
                </c:pt>
                <c:pt idx="372">
                  <c:v>387</c:v>
                </c:pt>
                <c:pt idx="373">
                  <c:v>388</c:v>
                </c:pt>
                <c:pt idx="374">
                  <c:v>389</c:v>
                </c:pt>
                <c:pt idx="375">
                  <c:v>390</c:v>
                </c:pt>
                <c:pt idx="376">
                  <c:v>391</c:v>
                </c:pt>
                <c:pt idx="377">
                  <c:v>392</c:v>
                </c:pt>
                <c:pt idx="378">
                  <c:v>393</c:v>
                </c:pt>
                <c:pt idx="379">
                  <c:v>394</c:v>
                </c:pt>
                <c:pt idx="380">
                  <c:v>395</c:v>
                </c:pt>
                <c:pt idx="381">
                  <c:v>396</c:v>
                </c:pt>
                <c:pt idx="382">
                  <c:v>397</c:v>
                </c:pt>
                <c:pt idx="383">
                  <c:v>398</c:v>
                </c:pt>
                <c:pt idx="384">
                  <c:v>399</c:v>
                </c:pt>
                <c:pt idx="385">
                  <c:v>400</c:v>
                </c:pt>
                <c:pt idx="386">
                  <c:v>401</c:v>
                </c:pt>
                <c:pt idx="387">
                  <c:v>402</c:v>
                </c:pt>
                <c:pt idx="388">
                  <c:v>403</c:v>
                </c:pt>
                <c:pt idx="389">
                  <c:v>404</c:v>
                </c:pt>
                <c:pt idx="390">
                  <c:v>405</c:v>
                </c:pt>
                <c:pt idx="391">
                  <c:v>406</c:v>
                </c:pt>
                <c:pt idx="392">
                  <c:v>407</c:v>
                </c:pt>
                <c:pt idx="393">
                  <c:v>408</c:v>
                </c:pt>
                <c:pt idx="394">
                  <c:v>409</c:v>
                </c:pt>
                <c:pt idx="395">
                  <c:v>410</c:v>
                </c:pt>
                <c:pt idx="396">
                  <c:v>411</c:v>
                </c:pt>
                <c:pt idx="397">
                  <c:v>412</c:v>
                </c:pt>
                <c:pt idx="398">
                  <c:v>413</c:v>
                </c:pt>
                <c:pt idx="399">
                  <c:v>414</c:v>
                </c:pt>
                <c:pt idx="400">
                  <c:v>415</c:v>
                </c:pt>
                <c:pt idx="401">
                  <c:v>416</c:v>
                </c:pt>
                <c:pt idx="402">
                  <c:v>417</c:v>
                </c:pt>
                <c:pt idx="403">
                  <c:v>418</c:v>
                </c:pt>
                <c:pt idx="404">
                  <c:v>419</c:v>
                </c:pt>
                <c:pt idx="405">
                  <c:v>420</c:v>
                </c:pt>
                <c:pt idx="406">
                  <c:v>421</c:v>
                </c:pt>
                <c:pt idx="407">
                  <c:v>422</c:v>
                </c:pt>
                <c:pt idx="408">
                  <c:v>423</c:v>
                </c:pt>
                <c:pt idx="409">
                  <c:v>424</c:v>
                </c:pt>
                <c:pt idx="410">
                  <c:v>425</c:v>
                </c:pt>
                <c:pt idx="411">
                  <c:v>426</c:v>
                </c:pt>
                <c:pt idx="412">
                  <c:v>427</c:v>
                </c:pt>
                <c:pt idx="413">
                  <c:v>428</c:v>
                </c:pt>
                <c:pt idx="414">
                  <c:v>429</c:v>
                </c:pt>
                <c:pt idx="415">
                  <c:v>430</c:v>
                </c:pt>
                <c:pt idx="416">
                  <c:v>431</c:v>
                </c:pt>
                <c:pt idx="417">
                  <c:v>432</c:v>
                </c:pt>
                <c:pt idx="418">
                  <c:v>433</c:v>
                </c:pt>
                <c:pt idx="419">
                  <c:v>434</c:v>
                </c:pt>
                <c:pt idx="420">
                  <c:v>435</c:v>
                </c:pt>
                <c:pt idx="421">
                  <c:v>436</c:v>
                </c:pt>
                <c:pt idx="422">
                  <c:v>437</c:v>
                </c:pt>
                <c:pt idx="423">
                  <c:v>438</c:v>
                </c:pt>
                <c:pt idx="424">
                  <c:v>439</c:v>
                </c:pt>
                <c:pt idx="425">
                  <c:v>440</c:v>
                </c:pt>
                <c:pt idx="426">
                  <c:v>441</c:v>
                </c:pt>
                <c:pt idx="427">
                  <c:v>442</c:v>
                </c:pt>
                <c:pt idx="428">
                  <c:v>443</c:v>
                </c:pt>
                <c:pt idx="429">
                  <c:v>444</c:v>
                </c:pt>
                <c:pt idx="430">
                  <c:v>445</c:v>
                </c:pt>
                <c:pt idx="431">
                  <c:v>446</c:v>
                </c:pt>
                <c:pt idx="432">
                  <c:v>447</c:v>
                </c:pt>
                <c:pt idx="433">
                  <c:v>448</c:v>
                </c:pt>
                <c:pt idx="434">
                  <c:v>449</c:v>
                </c:pt>
                <c:pt idx="435">
                  <c:v>450</c:v>
                </c:pt>
                <c:pt idx="436">
                  <c:v>451</c:v>
                </c:pt>
                <c:pt idx="437">
                  <c:v>452</c:v>
                </c:pt>
                <c:pt idx="438">
                  <c:v>453</c:v>
                </c:pt>
                <c:pt idx="439">
                  <c:v>454</c:v>
                </c:pt>
                <c:pt idx="440">
                  <c:v>455</c:v>
                </c:pt>
                <c:pt idx="441">
                  <c:v>456</c:v>
                </c:pt>
                <c:pt idx="442">
                  <c:v>457</c:v>
                </c:pt>
                <c:pt idx="443">
                  <c:v>458</c:v>
                </c:pt>
                <c:pt idx="444">
                  <c:v>459</c:v>
                </c:pt>
                <c:pt idx="445">
                  <c:v>460</c:v>
                </c:pt>
                <c:pt idx="446">
                  <c:v>461</c:v>
                </c:pt>
                <c:pt idx="447">
                  <c:v>462</c:v>
                </c:pt>
                <c:pt idx="448">
                  <c:v>463</c:v>
                </c:pt>
                <c:pt idx="449">
                  <c:v>464</c:v>
                </c:pt>
                <c:pt idx="450">
                  <c:v>465</c:v>
                </c:pt>
                <c:pt idx="451">
                  <c:v>466</c:v>
                </c:pt>
                <c:pt idx="452">
                  <c:v>467</c:v>
                </c:pt>
                <c:pt idx="453">
                  <c:v>468</c:v>
                </c:pt>
                <c:pt idx="454">
                  <c:v>469</c:v>
                </c:pt>
                <c:pt idx="455">
                  <c:v>470</c:v>
                </c:pt>
                <c:pt idx="456">
                  <c:v>471</c:v>
                </c:pt>
                <c:pt idx="457">
                  <c:v>472</c:v>
                </c:pt>
                <c:pt idx="458">
                  <c:v>473</c:v>
                </c:pt>
                <c:pt idx="459">
                  <c:v>474</c:v>
                </c:pt>
                <c:pt idx="460">
                  <c:v>475</c:v>
                </c:pt>
                <c:pt idx="461">
                  <c:v>476</c:v>
                </c:pt>
                <c:pt idx="462">
                  <c:v>477</c:v>
                </c:pt>
                <c:pt idx="463">
                  <c:v>478</c:v>
                </c:pt>
                <c:pt idx="464">
                  <c:v>479</c:v>
                </c:pt>
                <c:pt idx="465">
                  <c:v>480</c:v>
                </c:pt>
                <c:pt idx="466">
                  <c:v>481</c:v>
                </c:pt>
                <c:pt idx="467">
                  <c:v>482</c:v>
                </c:pt>
                <c:pt idx="468">
                  <c:v>483</c:v>
                </c:pt>
                <c:pt idx="469">
                  <c:v>484</c:v>
                </c:pt>
                <c:pt idx="470">
                  <c:v>485</c:v>
                </c:pt>
                <c:pt idx="471">
                  <c:v>486</c:v>
                </c:pt>
                <c:pt idx="472">
                  <c:v>487</c:v>
                </c:pt>
                <c:pt idx="473">
                  <c:v>488</c:v>
                </c:pt>
                <c:pt idx="474">
                  <c:v>489</c:v>
                </c:pt>
                <c:pt idx="475">
                  <c:v>490</c:v>
                </c:pt>
                <c:pt idx="476">
                  <c:v>491</c:v>
                </c:pt>
                <c:pt idx="477">
                  <c:v>492</c:v>
                </c:pt>
                <c:pt idx="478">
                  <c:v>493</c:v>
                </c:pt>
                <c:pt idx="479">
                  <c:v>494</c:v>
                </c:pt>
                <c:pt idx="480">
                  <c:v>495</c:v>
                </c:pt>
                <c:pt idx="481">
                  <c:v>496</c:v>
                </c:pt>
                <c:pt idx="482">
                  <c:v>497</c:v>
                </c:pt>
                <c:pt idx="483">
                  <c:v>498</c:v>
                </c:pt>
                <c:pt idx="484">
                  <c:v>499</c:v>
                </c:pt>
                <c:pt idx="485">
                  <c:v>500</c:v>
                </c:pt>
                <c:pt idx="486">
                  <c:v>501</c:v>
                </c:pt>
                <c:pt idx="487">
                  <c:v>502</c:v>
                </c:pt>
                <c:pt idx="488">
                  <c:v>503</c:v>
                </c:pt>
                <c:pt idx="489">
                  <c:v>504</c:v>
                </c:pt>
                <c:pt idx="490">
                  <c:v>505</c:v>
                </c:pt>
                <c:pt idx="491">
                  <c:v>506</c:v>
                </c:pt>
                <c:pt idx="492">
                  <c:v>507</c:v>
                </c:pt>
                <c:pt idx="493">
                  <c:v>508</c:v>
                </c:pt>
                <c:pt idx="494">
                  <c:v>509</c:v>
                </c:pt>
                <c:pt idx="495">
                  <c:v>510</c:v>
                </c:pt>
                <c:pt idx="496">
                  <c:v>511</c:v>
                </c:pt>
                <c:pt idx="497">
                  <c:v>512</c:v>
                </c:pt>
                <c:pt idx="498">
                  <c:v>513</c:v>
                </c:pt>
                <c:pt idx="499">
                  <c:v>514</c:v>
                </c:pt>
                <c:pt idx="500">
                  <c:v>515</c:v>
                </c:pt>
                <c:pt idx="501">
                  <c:v>516</c:v>
                </c:pt>
                <c:pt idx="502">
                  <c:v>517</c:v>
                </c:pt>
                <c:pt idx="503">
                  <c:v>518</c:v>
                </c:pt>
                <c:pt idx="504">
                  <c:v>519</c:v>
                </c:pt>
                <c:pt idx="505">
                  <c:v>520</c:v>
                </c:pt>
                <c:pt idx="506">
                  <c:v>521</c:v>
                </c:pt>
                <c:pt idx="507">
                  <c:v>522</c:v>
                </c:pt>
                <c:pt idx="508">
                  <c:v>523</c:v>
                </c:pt>
                <c:pt idx="509">
                  <c:v>524</c:v>
                </c:pt>
                <c:pt idx="510">
                  <c:v>525</c:v>
                </c:pt>
                <c:pt idx="511">
                  <c:v>526</c:v>
                </c:pt>
                <c:pt idx="512">
                  <c:v>527</c:v>
                </c:pt>
                <c:pt idx="513">
                  <c:v>528</c:v>
                </c:pt>
                <c:pt idx="514">
                  <c:v>529</c:v>
                </c:pt>
                <c:pt idx="515">
                  <c:v>530</c:v>
                </c:pt>
                <c:pt idx="516">
                  <c:v>531</c:v>
                </c:pt>
                <c:pt idx="517">
                  <c:v>532</c:v>
                </c:pt>
                <c:pt idx="518">
                  <c:v>533</c:v>
                </c:pt>
                <c:pt idx="519">
                  <c:v>534</c:v>
                </c:pt>
                <c:pt idx="520">
                  <c:v>535</c:v>
                </c:pt>
                <c:pt idx="521">
                  <c:v>536</c:v>
                </c:pt>
                <c:pt idx="522">
                  <c:v>537</c:v>
                </c:pt>
                <c:pt idx="523">
                  <c:v>538</c:v>
                </c:pt>
                <c:pt idx="524">
                  <c:v>539</c:v>
                </c:pt>
                <c:pt idx="525">
                  <c:v>540</c:v>
                </c:pt>
                <c:pt idx="526">
                  <c:v>541</c:v>
                </c:pt>
                <c:pt idx="527">
                  <c:v>542</c:v>
                </c:pt>
                <c:pt idx="528">
                  <c:v>543</c:v>
                </c:pt>
                <c:pt idx="529">
                  <c:v>544</c:v>
                </c:pt>
                <c:pt idx="530">
                  <c:v>545</c:v>
                </c:pt>
                <c:pt idx="531">
                  <c:v>546</c:v>
                </c:pt>
                <c:pt idx="532">
                  <c:v>547</c:v>
                </c:pt>
                <c:pt idx="533">
                  <c:v>548</c:v>
                </c:pt>
                <c:pt idx="534">
                  <c:v>549</c:v>
                </c:pt>
                <c:pt idx="535">
                  <c:v>550</c:v>
                </c:pt>
                <c:pt idx="536">
                  <c:v>551</c:v>
                </c:pt>
                <c:pt idx="537">
                  <c:v>552</c:v>
                </c:pt>
                <c:pt idx="538">
                  <c:v>553</c:v>
                </c:pt>
                <c:pt idx="539">
                  <c:v>554</c:v>
                </c:pt>
                <c:pt idx="540">
                  <c:v>555</c:v>
                </c:pt>
                <c:pt idx="541">
                  <c:v>556</c:v>
                </c:pt>
                <c:pt idx="542">
                  <c:v>557</c:v>
                </c:pt>
                <c:pt idx="543">
                  <c:v>558</c:v>
                </c:pt>
                <c:pt idx="544">
                  <c:v>559</c:v>
                </c:pt>
                <c:pt idx="545">
                  <c:v>560</c:v>
                </c:pt>
                <c:pt idx="546">
                  <c:v>561</c:v>
                </c:pt>
                <c:pt idx="547">
                  <c:v>562</c:v>
                </c:pt>
                <c:pt idx="548">
                  <c:v>563</c:v>
                </c:pt>
                <c:pt idx="549">
                  <c:v>564</c:v>
                </c:pt>
                <c:pt idx="550">
                  <c:v>565</c:v>
                </c:pt>
                <c:pt idx="551">
                  <c:v>566</c:v>
                </c:pt>
                <c:pt idx="552">
                  <c:v>567</c:v>
                </c:pt>
                <c:pt idx="553">
                  <c:v>568</c:v>
                </c:pt>
                <c:pt idx="554">
                  <c:v>569</c:v>
                </c:pt>
                <c:pt idx="555">
                  <c:v>570</c:v>
                </c:pt>
                <c:pt idx="556">
                  <c:v>571</c:v>
                </c:pt>
                <c:pt idx="557">
                  <c:v>572</c:v>
                </c:pt>
                <c:pt idx="558">
                  <c:v>573</c:v>
                </c:pt>
                <c:pt idx="559">
                  <c:v>574</c:v>
                </c:pt>
                <c:pt idx="560">
                  <c:v>575</c:v>
                </c:pt>
                <c:pt idx="561">
                  <c:v>576</c:v>
                </c:pt>
                <c:pt idx="562">
                  <c:v>577</c:v>
                </c:pt>
                <c:pt idx="563">
                  <c:v>578</c:v>
                </c:pt>
                <c:pt idx="564">
                  <c:v>579</c:v>
                </c:pt>
                <c:pt idx="565">
                  <c:v>580</c:v>
                </c:pt>
                <c:pt idx="566">
                  <c:v>581</c:v>
                </c:pt>
                <c:pt idx="567">
                  <c:v>582</c:v>
                </c:pt>
                <c:pt idx="568">
                  <c:v>583</c:v>
                </c:pt>
                <c:pt idx="569">
                  <c:v>584</c:v>
                </c:pt>
                <c:pt idx="570">
                  <c:v>585</c:v>
                </c:pt>
                <c:pt idx="571">
                  <c:v>586</c:v>
                </c:pt>
                <c:pt idx="572">
                  <c:v>587</c:v>
                </c:pt>
                <c:pt idx="573">
                  <c:v>588</c:v>
                </c:pt>
                <c:pt idx="574">
                  <c:v>589</c:v>
                </c:pt>
                <c:pt idx="575">
                  <c:v>590</c:v>
                </c:pt>
                <c:pt idx="576">
                  <c:v>591</c:v>
                </c:pt>
                <c:pt idx="577">
                  <c:v>592</c:v>
                </c:pt>
                <c:pt idx="578">
                  <c:v>593</c:v>
                </c:pt>
                <c:pt idx="579">
                  <c:v>594</c:v>
                </c:pt>
                <c:pt idx="580">
                  <c:v>595</c:v>
                </c:pt>
                <c:pt idx="581">
                  <c:v>596</c:v>
                </c:pt>
                <c:pt idx="582">
                  <c:v>597</c:v>
                </c:pt>
                <c:pt idx="583">
                  <c:v>598</c:v>
                </c:pt>
                <c:pt idx="584">
                  <c:v>599</c:v>
                </c:pt>
                <c:pt idx="585">
                  <c:v>600</c:v>
                </c:pt>
                <c:pt idx="586">
                  <c:v>601</c:v>
                </c:pt>
                <c:pt idx="587">
                  <c:v>602</c:v>
                </c:pt>
                <c:pt idx="588">
                  <c:v>603</c:v>
                </c:pt>
                <c:pt idx="589">
                  <c:v>604</c:v>
                </c:pt>
                <c:pt idx="590">
                  <c:v>605</c:v>
                </c:pt>
                <c:pt idx="591">
                  <c:v>606</c:v>
                </c:pt>
                <c:pt idx="592">
                  <c:v>607</c:v>
                </c:pt>
                <c:pt idx="593">
                  <c:v>608</c:v>
                </c:pt>
                <c:pt idx="594">
                  <c:v>609</c:v>
                </c:pt>
                <c:pt idx="595">
                  <c:v>610</c:v>
                </c:pt>
                <c:pt idx="596">
                  <c:v>611</c:v>
                </c:pt>
                <c:pt idx="597">
                  <c:v>612</c:v>
                </c:pt>
                <c:pt idx="598">
                  <c:v>613</c:v>
                </c:pt>
                <c:pt idx="599">
                  <c:v>614</c:v>
                </c:pt>
                <c:pt idx="600">
                  <c:v>615</c:v>
                </c:pt>
                <c:pt idx="601">
                  <c:v>616</c:v>
                </c:pt>
                <c:pt idx="602">
                  <c:v>617</c:v>
                </c:pt>
                <c:pt idx="603">
                  <c:v>618</c:v>
                </c:pt>
                <c:pt idx="604">
                  <c:v>619</c:v>
                </c:pt>
                <c:pt idx="605">
                  <c:v>620</c:v>
                </c:pt>
                <c:pt idx="606">
                  <c:v>621</c:v>
                </c:pt>
                <c:pt idx="607">
                  <c:v>622</c:v>
                </c:pt>
                <c:pt idx="608">
                  <c:v>623</c:v>
                </c:pt>
                <c:pt idx="609">
                  <c:v>624</c:v>
                </c:pt>
                <c:pt idx="610">
                  <c:v>625</c:v>
                </c:pt>
                <c:pt idx="611">
                  <c:v>626</c:v>
                </c:pt>
                <c:pt idx="612">
                  <c:v>627</c:v>
                </c:pt>
                <c:pt idx="613">
                  <c:v>628</c:v>
                </c:pt>
                <c:pt idx="614">
                  <c:v>629</c:v>
                </c:pt>
                <c:pt idx="615">
                  <c:v>630</c:v>
                </c:pt>
                <c:pt idx="616">
                  <c:v>631</c:v>
                </c:pt>
                <c:pt idx="617">
                  <c:v>632</c:v>
                </c:pt>
                <c:pt idx="618">
                  <c:v>633</c:v>
                </c:pt>
                <c:pt idx="619">
                  <c:v>634</c:v>
                </c:pt>
                <c:pt idx="620">
                  <c:v>635</c:v>
                </c:pt>
                <c:pt idx="621">
                  <c:v>636</c:v>
                </c:pt>
                <c:pt idx="622">
                  <c:v>637</c:v>
                </c:pt>
              </c:numCache>
            </c:numRef>
          </c:xVal>
          <c:yVal>
            <c:numRef>
              <c:f>'Input data SBR selection'!$AM$3:$AM$625</c:f>
              <c:numCache>
                <c:formatCode>General</c:formatCode>
                <c:ptCount val="623"/>
                <c:pt idx="2">
                  <c:v>0.15384615384615385</c:v>
                </c:pt>
                <c:pt idx="3">
                  <c:v>0.1111111111111111</c:v>
                </c:pt>
                <c:pt idx="4">
                  <c:v>0.1111111111111111</c:v>
                </c:pt>
                <c:pt idx="5">
                  <c:v>0.1111111111111111</c:v>
                </c:pt>
                <c:pt idx="6">
                  <c:v>9.7560975609756101E-2</c:v>
                </c:pt>
                <c:pt idx="7">
                  <c:v>9.8901098901098897E-2</c:v>
                </c:pt>
                <c:pt idx="8">
                  <c:v>8.6956521739130432E-2</c:v>
                </c:pt>
                <c:pt idx="9">
                  <c:v>8.6956521739130432E-2</c:v>
                </c:pt>
                <c:pt idx="10">
                  <c:v>8.6956521739130432E-2</c:v>
                </c:pt>
                <c:pt idx="11">
                  <c:v>8.6956521739130432E-2</c:v>
                </c:pt>
                <c:pt idx="12">
                  <c:v>8.6956521739130432E-2</c:v>
                </c:pt>
                <c:pt idx="13">
                  <c:v>8.6956521739130432E-2</c:v>
                </c:pt>
                <c:pt idx="14">
                  <c:v>8.6956521739130432E-2</c:v>
                </c:pt>
                <c:pt idx="15">
                  <c:v>8.6956521739130432E-2</c:v>
                </c:pt>
                <c:pt idx="16">
                  <c:v>8.6956521739130432E-2</c:v>
                </c:pt>
                <c:pt idx="17">
                  <c:v>8.6956521739130432E-2</c:v>
                </c:pt>
                <c:pt idx="18">
                  <c:v>8.6956521739130432E-2</c:v>
                </c:pt>
                <c:pt idx="19">
                  <c:v>8.6956521739130432E-2</c:v>
                </c:pt>
                <c:pt idx="20">
                  <c:v>8.6956521739130432E-2</c:v>
                </c:pt>
                <c:pt idx="21">
                  <c:v>8.6956521739130432E-2</c:v>
                </c:pt>
                <c:pt idx="22">
                  <c:v>8.6956521739130432E-2</c:v>
                </c:pt>
                <c:pt idx="23">
                  <c:v>8.6956521739130432E-2</c:v>
                </c:pt>
                <c:pt idx="24">
                  <c:v>8.6956521739130432E-2</c:v>
                </c:pt>
                <c:pt idx="25">
                  <c:v>8.6956521739130432E-2</c:v>
                </c:pt>
                <c:pt idx="26">
                  <c:v>0.1111111111111111</c:v>
                </c:pt>
                <c:pt idx="27">
                  <c:v>0.1111111111111111</c:v>
                </c:pt>
                <c:pt idx="28">
                  <c:v>0.1111111111111111</c:v>
                </c:pt>
                <c:pt idx="29">
                  <c:v>0.1111111111111111</c:v>
                </c:pt>
                <c:pt idx="30">
                  <c:v>0.1111111111111111</c:v>
                </c:pt>
                <c:pt idx="31">
                  <c:v>0.1111111111111111</c:v>
                </c:pt>
                <c:pt idx="39">
                  <c:v>8.6419753086419748E-2</c:v>
                </c:pt>
                <c:pt idx="40">
                  <c:v>0.1</c:v>
                </c:pt>
                <c:pt idx="41">
                  <c:v>0.1</c:v>
                </c:pt>
                <c:pt idx="42">
                  <c:v>0.1</c:v>
                </c:pt>
                <c:pt idx="43">
                  <c:v>0.1</c:v>
                </c:pt>
                <c:pt idx="156">
                  <c:v>0.13432835820895522</c:v>
                </c:pt>
                <c:pt idx="157">
                  <c:v>0.13432835820895522</c:v>
                </c:pt>
                <c:pt idx="158">
                  <c:v>0.13432835820895522</c:v>
                </c:pt>
                <c:pt idx="159">
                  <c:v>0.13432835820895522</c:v>
                </c:pt>
                <c:pt idx="160">
                  <c:v>0.13432835820895522</c:v>
                </c:pt>
                <c:pt idx="161">
                  <c:v>0.13432835820895522</c:v>
                </c:pt>
                <c:pt idx="162">
                  <c:v>0.13432835820895522</c:v>
                </c:pt>
                <c:pt idx="163">
                  <c:v>0.13432835820895522</c:v>
                </c:pt>
                <c:pt idx="164">
                  <c:v>0.13432835820895522</c:v>
                </c:pt>
                <c:pt idx="165">
                  <c:v>8.5714285714285715E-2</c:v>
                </c:pt>
                <c:pt idx="166">
                  <c:v>8.5714285714285715E-2</c:v>
                </c:pt>
                <c:pt idx="167">
                  <c:v>8.5714285714285715E-2</c:v>
                </c:pt>
                <c:pt idx="168">
                  <c:v>5.5555555555555552E-2</c:v>
                </c:pt>
                <c:pt idx="169">
                  <c:v>5.5555555555555552E-2</c:v>
                </c:pt>
                <c:pt idx="170">
                  <c:v>4.3478260869565216E-2</c:v>
                </c:pt>
                <c:pt idx="171">
                  <c:v>4.3478260869565216E-2</c:v>
                </c:pt>
                <c:pt idx="172">
                  <c:v>4.3478260869565216E-2</c:v>
                </c:pt>
                <c:pt idx="173">
                  <c:v>4.3478260869565216E-2</c:v>
                </c:pt>
                <c:pt idx="174">
                  <c:v>4.3478260869565216E-2</c:v>
                </c:pt>
                <c:pt idx="175">
                  <c:v>4.3478260869565216E-2</c:v>
                </c:pt>
                <c:pt idx="176">
                  <c:v>4.3478260869565216E-2</c:v>
                </c:pt>
                <c:pt idx="177">
                  <c:v>9.0909090909090912E-2</c:v>
                </c:pt>
                <c:pt idx="178">
                  <c:v>7.6923076923076927E-2</c:v>
                </c:pt>
                <c:pt idx="179">
                  <c:v>7.6923076923076927E-2</c:v>
                </c:pt>
                <c:pt idx="180">
                  <c:v>7.6923076923076927E-2</c:v>
                </c:pt>
                <c:pt idx="181">
                  <c:v>7.6923076923076927E-2</c:v>
                </c:pt>
                <c:pt idx="182">
                  <c:v>7.6923076923076927E-2</c:v>
                </c:pt>
                <c:pt idx="183">
                  <c:v>7.6923076923076927E-2</c:v>
                </c:pt>
                <c:pt idx="184">
                  <c:v>8.5714285714285715E-2</c:v>
                </c:pt>
                <c:pt idx="185">
                  <c:v>8.5714285714285715E-2</c:v>
                </c:pt>
                <c:pt idx="186">
                  <c:v>8.5714285714285715E-2</c:v>
                </c:pt>
                <c:pt idx="187">
                  <c:v>8.5714285714285715E-2</c:v>
                </c:pt>
                <c:pt idx="188">
                  <c:v>8.5714285714285715E-2</c:v>
                </c:pt>
                <c:pt idx="189">
                  <c:v>8.5714285714285715E-2</c:v>
                </c:pt>
                <c:pt idx="190">
                  <c:v>8.5714285714285715E-2</c:v>
                </c:pt>
                <c:pt idx="191">
                  <c:v>8.5714285714285715E-2</c:v>
                </c:pt>
                <c:pt idx="192">
                  <c:v>8.5714285714285715E-2</c:v>
                </c:pt>
                <c:pt idx="193">
                  <c:v>8.5714285714285715E-2</c:v>
                </c:pt>
                <c:pt idx="194">
                  <c:v>8.5714285714285715E-2</c:v>
                </c:pt>
                <c:pt idx="195">
                  <c:v>8.5714285714285715E-2</c:v>
                </c:pt>
                <c:pt idx="196">
                  <c:v>8.5714285714285715E-2</c:v>
                </c:pt>
                <c:pt idx="197">
                  <c:v>8.5714285714285715E-2</c:v>
                </c:pt>
                <c:pt idx="198">
                  <c:v>8.5714285714285715E-2</c:v>
                </c:pt>
                <c:pt idx="199">
                  <c:v>8.5714285714285715E-2</c:v>
                </c:pt>
                <c:pt idx="200">
                  <c:v>8.5714285714285715E-2</c:v>
                </c:pt>
                <c:pt idx="201">
                  <c:v>8.5714285714285715E-2</c:v>
                </c:pt>
                <c:pt idx="202">
                  <c:v>8.5714285714285715E-2</c:v>
                </c:pt>
                <c:pt idx="203">
                  <c:v>5.5555555555555552E-2</c:v>
                </c:pt>
                <c:pt idx="204">
                  <c:v>6.6666666666666666E-2</c:v>
                </c:pt>
                <c:pt idx="205">
                  <c:v>6.6666666666666666E-2</c:v>
                </c:pt>
                <c:pt idx="206">
                  <c:v>6.6666666666666666E-2</c:v>
                </c:pt>
                <c:pt idx="207">
                  <c:v>6.6666666666666666E-2</c:v>
                </c:pt>
                <c:pt idx="208">
                  <c:v>6.6666666666666666E-2</c:v>
                </c:pt>
                <c:pt idx="209">
                  <c:v>6.6666666666666666E-2</c:v>
                </c:pt>
                <c:pt idx="210">
                  <c:v>5.8823529411764705E-2</c:v>
                </c:pt>
                <c:pt idx="211">
                  <c:v>5.8823529411764705E-2</c:v>
                </c:pt>
                <c:pt idx="212">
                  <c:v>5.8823529411764705E-2</c:v>
                </c:pt>
                <c:pt idx="213">
                  <c:v>5.8823529411764705E-2</c:v>
                </c:pt>
                <c:pt idx="214">
                  <c:v>5.8823529411764705E-2</c:v>
                </c:pt>
                <c:pt idx="215">
                  <c:v>5.8823529411764705E-2</c:v>
                </c:pt>
                <c:pt idx="216">
                  <c:v>5.8823529411764705E-2</c:v>
                </c:pt>
                <c:pt idx="217">
                  <c:v>5.8823529411764705E-2</c:v>
                </c:pt>
                <c:pt idx="218">
                  <c:v>5.8823529411764705E-2</c:v>
                </c:pt>
                <c:pt idx="219">
                  <c:v>0.15</c:v>
                </c:pt>
                <c:pt idx="220">
                  <c:v>0.15</c:v>
                </c:pt>
                <c:pt idx="221">
                  <c:v>0.15</c:v>
                </c:pt>
                <c:pt idx="222">
                  <c:v>0.15</c:v>
                </c:pt>
                <c:pt idx="223">
                  <c:v>0.15</c:v>
                </c:pt>
                <c:pt idx="224">
                  <c:v>0.08</c:v>
                </c:pt>
                <c:pt idx="225">
                  <c:v>0.08</c:v>
                </c:pt>
                <c:pt idx="226">
                  <c:v>0.08</c:v>
                </c:pt>
                <c:pt idx="227">
                  <c:v>0.08</c:v>
                </c:pt>
                <c:pt idx="228">
                  <c:v>0.08</c:v>
                </c:pt>
                <c:pt idx="229">
                  <c:v>0.08</c:v>
                </c:pt>
                <c:pt idx="230">
                  <c:v>0.08</c:v>
                </c:pt>
                <c:pt idx="231">
                  <c:v>0.08</c:v>
                </c:pt>
                <c:pt idx="232">
                  <c:v>0.08</c:v>
                </c:pt>
                <c:pt idx="233">
                  <c:v>0.08</c:v>
                </c:pt>
                <c:pt idx="234">
                  <c:v>0.08</c:v>
                </c:pt>
                <c:pt idx="235">
                  <c:v>0.08</c:v>
                </c:pt>
                <c:pt idx="236">
                  <c:v>0.08</c:v>
                </c:pt>
                <c:pt idx="237">
                  <c:v>0.08</c:v>
                </c:pt>
                <c:pt idx="238">
                  <c:v>0.08</c:v>
                </c:pt>
                <c:pt idx="239">
                  <c:v>0.08</c:v>
                </c:pt>
                <c:pt idx="240">
                  <c:v>9.7560975609756101E-2</c:v>
                </c:pt>
                <c:pt idx="241">
                  <c:v>9.7560975609756101E-2</c:v>
                </c:pt>
                <c:pt idx="242">
                  <c:v>9.7560975609756101E-2</c:v>
                </c:pt>
                <c:pt idx="243">
                  <c:v>9.7560975609756101E-2</c:v>
                </c:pt>
                <c:pt idx="244">
                  <c:v>9.7560975609756101E-2</c:v>
                </c:pt>
                <c:pt idx="245">
                  <c:v>9.7560975609756101E-2</c:v>
                </c:pt>
                <c:pt idx="246">
                  <c:v>9.7560975609756101E-2</c:v>
                </c:pt>
                <c:pt idx="247">
                  <c:v>9.7560975609756101E-2</c:v>
                </c:pt>
                <c:pt idx="248">
                  <c:v>9.7560975609756101E-2</c:v>
                </c:pt>
                <c:pt idx="249">
                  <c:v>9.7560975609756101E-2</c:v>
                </c:pt>
                <c:pt idx="250">
                  <c:v>9.7560975609756101E-2</c:v>
                </c:pt>
                <c:pt idx="251">
                  <c:v>9.7560975609756101E-2</c:v>
                </c:pt>
                <c:pt idx="252">
                  <c:v>9.7560975609756101E-2</c:v>
                </c:pt>
                <c:pt idx="253">
                  <c:v>9.7560975609756101E-2</c:v>
                </c:pt>
                <c:pt idx="254">
                  <c:v>9.7560975609756101E-2</c:v>
                </c:pt>
                <c:pt idx="255">
                  <c:v>9.7560975609756101E-2</c:v>
                </c:pt>
                <c:pt idx="256">
                  <c:v>9.7560975609756101E-2</c:v>
                </c:pt>
                <c:pt idx="257">
                  <c:v>9.7560975609756101E-2</c:v>
                </c:pt>
                <c:pt idx="258">
                  <c:v>9.7560975609756101E-2</c:v>
                </c:pt>
                <c:pt idx="259">
                  <c:v>9.3023255813953487E-2</c:v>
                </c:pt>
                <c:pt idx="260">
                  <c:v>9.3023255813953487E-2</c:v>
                </c:pt>
                <c:pt idx="261">
                  <c:v>9.3023255813953487E-2</c:v>
                </c:pt>
                <c:pt idx="262">
                  <c:v>9.3023255813953487E-2</c:v>
                </c:pt>
                <c:pt idx="263">
                  <c:v>9.3023255813953487E-2</c:v>
                </c:pt>
                <c:pt idx="264">
                  <c:v>9.3023255813953487E-2</c:v>
                </c:pt>
                <c:pt idx="265">
                  <c:v>9.3023255813953487E-2</c:v>
                </c:pt>
                <c:pt idx="266">
                  <c:v>9.3023255813953487E-2</c:v>
                </c:pt>
                <c:pt idx="267">
                  <c:v>9.3023255813953487E-2</c:v>
                </c:pt>
                <c:pt idx="268">
                  <c:v>9.3023255813953487E-2</c:v>
                </c:pt>
                <c:pt idx="269">
                  <c:v>9.3023255813953487E-2</c:v>
                </c:pt>
                <c:pt idx="270">
                  <c:v>9.3023255813953487E-2</c:v>
                </c:pt>
                <c:pt idx="271">
                  <c:v>9.3023255813953487E-2</c:v>
                </c:pt>
                <c:pt idx="272">
                  <c:v>9.3023255813953487E-2</c:v>
                </c:pt>
                <c:pt idx="273">
                  <c:v>0.1</c:v>
                </c:pt>
                <c:pt idx="274">
                  <c:v>0.1</c:v>
                </c:pt>
                <c:pt idx="275">
                  <c:v>0.1</c:v>
                </c:pt>
                <c:pt idx="276">
                  <c:v>0.1</c:v>
                </c:pt>
                <c:pt idx="277">
                  <c:v>0.1</c:v>
                </c:pt>
                <c:pt idx="278">
                  <c:v>0.1</c:v>
                </c:pt>
                <c:pt idx="279">
                  <c:v>0.1</c:v>
                </c:pt>
                <c:pt idx="280">
                  <c:v>0.1</c:v>
                </c:pt>
                <c:pt idx="281">
                  <c:v>0.1</c:v>
                </c:pt>
                <c:pt idx="282">
                  <c:v>0.1</c:v>
                </c:pt>
                <c:pt idx="283">
                  <c:v>0.1</c:v>
                </c:pt>
                <c:pt idx="284">
                  <c:v>0.1</c:v>
                </c:pt>
                <c:pt idx="285">
                  <c:v>0.1</c:v>
                </c:pt>
                <c:pt idx="286">
                  <c:v>0.1</c:v>
                </c:pt>
                <c:pt idx="287">
                  <c:v>0.1</c:v>
                </c:pt>
                <c:pt idx="288">
                  <c:v>0.1</c:v>
                </c:pt>
                <c:pt idx="289">
                  <c:v>0.1</c:v>
                </c:pt>
                <c:pt idx="290">
                  <c:v>0.1</c:v>
                </c:pt>
                <c:pt idx="291">
                  <c:v>0.1</c:v>
                </c:pt>
                <c:pt idx="292">
                  <c:v>0.1</c:v>
                </c:pt>
                <c:pt idx="293">
                  <c:v>0.1</c:v>
                </c:pt>
                <c:pt idx="294">
                  <c:v>0.1</c:v>
                </c:pt>
                <c:pt idx="295">
                  <c:v>0.1</c:v>
                </c:pt>
                <c:pt idx="296">
                  <c:v>0.1</c:v>
                </c:pt>
                <c:pt idx="297">
                  <c:v>0.1</c:v>
                </c:pt>
                <c:pt idx="298">
                  <c:v>0.1</c:v>
                </c:pt>
                <c:pt idx="299">
                  <c:v>0.1</c:v>
                </c:pt>
                <c:pt idx="300">
                  <c:v>0.1</c:v>
                </c:pt>
                <c:pt idx="301">
                  <c:v>0.1</c:v>
                </c:pt>
                <c:pt idx="302">
                  <c:v>0.1</c:v>
                </c:pt>
                <c:pt idx="303">
                  <c:v>0.1</c:v>
                </c:pt>
                <c:pt idx="399">
                  <c:v>0.1111111111111111</c:v>
                </c:pt>
                <c:pt idx="400">
                  <c:v>0.1111111111111111</c:v>
                </c:pt>
                <c:pt idx="401">
                  <c:v>0.1111111111111111</c:v>
                </c:pt>
                <c:pt idx="402">
                  <c:v>0.1111111111111111</c:v>
                </c:pt>
                <c:pt idx="403">
                  <c:v>9.6774193548387094E-2</c:v>
                </c:pt>
                <c:pt idx="404">
                  <c:v>9.6774193548387094E-2</c:v>
                </c:pt>
                <c:pt idx="405">
                  <c:v>9.6774193548387094E-2</c:v>
                </c:pt>
                <c:pt idx="406">
                  <c:v>8.3333333333333329E-2</c:v>
                </c:pt>
                <c:pt idx="407">
                  <c:v>6.097560975609756E-2</c:v>
                </c:pt>
                <c:pt idx="408">
                  <c:v>6.097560975609756E-2</c:v>
                </c:pt>
                <c:pt idx="409">
                  <c:v>6.9444444444444448E-2</c:v>
                </c:pt>
                <c:pt idx="410">
                  <c:v>6.9444444444444448E-2</c:v>
                </c:pt>
                <c:pt idx="411">
                  <c:v>6.9444444444444448E-2</c:v>
                </c:pt>
                <c:pt idx="412">
                  <c:v>6.9444444444444448E-2</c:v>
                </c:pt>
                <c:pt idx="413">
                  <c:v>8.5106382978723402E-2</c:v>
                </c:pt>
                <c:pt idx="414">
                  <c:v>8.5106382978723402E-2</c:v>
                </c:pt>
                <c:pt idx="415">
                  <c:v>8.5106382978723402E-2</c:v>
                </c:pt>
                <c:pt idx="416">
                  <c:v>8.5106382978723402E-2</c:v>
                </c:pt>
                <c:pt idx="417">
                  <c:v>8.5106382978723402E-2</c:v>
                </c:pt>
                <c:pt idx="418">
                  <c:v>8.5106382978723402E-2</c:v>
                </c:pt>
                <c:pt idx="419">
                  <c:v>8.5106382978723402E-2</c:v>
                </c:pt>
                <c:pt idx="420">
                  <c:v>8.5106382978723402E-2</c:v>
                </c:pt>
                <c:pt idx="421">
                  <c:v>8.5106382978723402E-2</c:v>
                </c:pt>
                <c:pt idx="422">
                  <c:v>8.5106382978723402E-2</c:v>
                </c:pt>
                <c:pt idx="423">
                  <c:v>0.10869565217391304</c:v>
                </c:pt>
                <c:pt idx="424">
                  <c:v>0.10869565217391304</c:v>
                </c:pt>
                <c:pt idx="425">
                  <c:v>0.10869565217391304</c:v>
                </c:pt>
                <c:pt idx="426">
                  <c:v>0.10869565217391304</c:v>
                </c:pt>
                <c:pt idx="427">
                  <c:v>0.10869565217391304</c:v>
                </c:pt>
                <c:pt idx="428">
                  <c:v>0.10869565217391304</c:v>
                </c:pt>
                <c:pt idx="429">
                  <c:v>0.10869565217391304</c:v>
                </c:pt>
                <c:pt idx="430">
                  <c:v>0.10869565217391304</c:v>
                </c:pt>
                <c:pt idx="431">
                  <c:v>0.10869565217391304</c:v>
                </c:pt>
                <c:pt idx="432">
                  <c:v>0.10869565217391304</c:v>
                </c:pt>
                <c:pt idx="433">
                  <c:v>0.10869565217391304</c:v>
                </c:pt>
                <c:pt idx="434">
                  <c:v>0.10869565217391304</c:v>
                </c:pt>
                <c:pt idx="435">
                  <c:v>0.10869565217391304</c:v>
                </c:pt>
                <c:pt idx="436">
                  <c:v>0.10869565217391304</c:v>
                </c:pt>
                <c:pt idx="437">
                  <c:v>0.10869565217391304</c:v>
                </c:pt>
                <c:pt idx="438">
                  <c:v>0.10869565217391304</c:v>
                </c:pt>
                <c:pt idx="439">
                  <c:v>0.10869565217391304</c:v>
                </c:pt>
                <c:pt idx="440">
                  <c:v>0.10869565217391304</c:v>
                </c:pt>
                <c:pt idx="441">
                  <c:v>0.10869565217391304</c:v>
                </c:pt>
                <c:pt idx="442">
                  <c:v>0.10869565217391304</c:v>
                </c:pt>
                <c:pt idx="443">
                  <c:v>0.10869565217391304</c:v>
                </c:pt>
                <c:pt idx="444">
                  <c:v>0.10869565217391304</c:v>
                </c:pt>
                <c:pt idx="445">
                  <c:v>0.10869565217391304</c:v>
                </c:pt>
                <c:pt idx="446">
                  <c:v>0.10869565217391304</c:v>
                </c:pt>
                <c:pt idx="447">
                  <c:v>0.10869565217391304</c:v>
                </c:pt>
                <c:pt idx="448">
                  <c:v>0.10869565217391304</c:v>
                </c:pt>
                <c:pt idx="449">
                  <c:v>0.10869565217391304</c:v>
                </c:pt>
                <c:pt idx="450">
                  <c:v>0.10869565217391304</c:v>
                </c:pt>
                <c:pt idx="451">
                  <c:v>0.10869565217391304</c:v>
                </c:pt>
                <c:pt idx="452">
                  <c:v>0.10869565217391304</c:v>
                </c:pt>
                <c:pt idx="453">
                  <c:v>0.10869565217391304</c:v>
                </c:pt>
                <c:pt idx="454">
                  <c:v>0.10869565217391304</c:v>
                </c:pt>
                <c:pt idx="455">
                  <c:v>0.10869565217391304</c:v>
                </c:pt>
                <c:pt idx="456">
                  <c:v>0.10869565217391304</c:v>
                </c:pt>
                <c:pt idx="457">
                  <c:v>0.10869565217391304</c:v>
                </c:pt>
                <c:pt idx="483">
                  <c:v>0.16129032258064516</c:v>
                </c:pt>
                <c:pt idx="484">
                  <c:v>0.19230769230769232</c:v>
                </c:pt>
                <c:pt idx="485">
                  <c:v>0.16129032258064516</c:v>
                </c:pt>
                <c:pt idx="486">
                  <c:v>0.16129032258064516</c:v>
                </c:pt>
                <c:pt idx="487">
                  <c:v>0.16129032258064516</c:v>
                </c:pt>
                <c:pt idx="488">
                  <c:v>0.16129032258064516</c:v>
                </c:pt>
                <c:pt idx="489">
                  <c:v>0.16129032258064516</c:v>
                </c:pt>
                <c:pt idx="490">
                  <c:v>0.16129032258064516</c:v>
                </c:pt>
                <c:pt idx="491">
                  <c:v>0.16129032258064516</c:v>
                </c:pt>
                <c:pt idx="492">
                  <c:v>0.16129032258064516</c:v>
                </c:pt>
                <c:pt idx="493">
                  <c:v>0.16129032258064516</c:v>
                </c:pt>
                <c:pt idx="494">
                  <c:v>0.1702127659574468</c:v>
                </c:pt>
                <c:pt idx="495">
                  <c:v>0.1702127659574468</c:v>
                </c:pt>
                <c:pt idx="496">
                  <c:v>0.1702127659574468</c:v>
                </c:pt>
                <c:pt idx="497">
                  <c:v>0.1702127659574468</c:v>
                </c:pt>
                <c:pt idx="498">
                  <c:v>0.1702127659574468</c:v>
                </c:pt>
                <c:pt idx="499">
                  <c:v>0.1702127659574468</c:v>
                </c:pt>
                <c:pt idx="500">
                  <c:v>0.1702127659574468</c:v>
                </c:pt>
                <c:pt idx="501">
                  <c:v>0.12244897959183673</c:v>
                </c:pt>
                <c:pt idx="502">
                  <c:v>0.12244897959183673</c:v>
                </c:pt>
                <c:pt idx="503">
                  <c:v>0.12244897959183673</c:v>
                </c:pt>
                <c:pt idx="504">
                  <c:v>8.6956521739130432E-2</c:v>
                </c:pt>
                <c:pt idx="505">
                  <c:v>8.6956521739130432E-2</c:v>
                </c:pt>
                <c:pt idx="506">
                  <c:v>8.6956521739130432E-2</c:v>
                </c:pt>
                <c:pt idx="507">
                  <c:v>8.6956521739130432E-2</c:v>
                </c:pt>
                <c:pt idx="508">
                  <c:v>6.6666666666666666E-2</c:v>
                </c:pt>
                <c:pt idx="509">
                  <c:v>6.6666666666666666E-2</c:v>
                </c:pt>
                <c:pt idx="510">
                  <c:v>6.6666666666666666E-2</c:v>
                </c:pt>
                <c:pt idx="511">
                  <c:v>6.6666666666666666E-2</c:v>
                </c:pt>
                <c:pt idx="512">
                  <c:v>6.6666666666666666E-2</c:v>
                </c:pt>
                <c:pt idx="513">
                  <c:v>6.6666666666666666E-2</c:v>
                </c:pt>
                <c:pt idx="514">
                  <c:v>6.6666666666666666E-2</c:v>
                </c:pt>
                <c:pt idx="515">
                  <c:v>6.6666666666666666E-2</c:v>
                </c:pt>
                <c:pt idx="516">
                  <c:v>6.6666666666666666E-2</c:v>
                </c:pt>
                <c:pt idx="517">
                  <c:v>6.6666666666666666E-2</c:v>
                </c:pt>
                <c:pt idx="518">
                  <c:v>6.6666666666666666E-2</c:v>
                </c:pt>
                <c:pt idx="519">
                  <c:v>6.6666666666666666E-2</c:v>
                </c:pt>
                <c:pt idx="520">
                  <c:v>6.6666666666666666E-2</c:v>
                </c:pt>
                <c:pt idx="521">
                  <c:v>6.6666666666666666E-2</c:v>
                </c:pt>
                <c:pt idx="522">
                  <c:v>6.6666666666666666E-2</c:v>
                </c:pt>
                <c:pt idx="523">
                  <c:v>6.6666666666666666E-2</c:v>
                </c:pt>
                <c:pt idx="524">
                  <c:v>6.6666666666666666E-2</c:v>
                </c:pt>
                <c:pt idx="525">
                  <c:v>6.6666666666666666E-2</c:v>
                </c:pt>
                <c:pt idx="526">
                  <c:v>6.6666666666666666E-2</c:v>
                </c:pt>
                <c:pt idx="527">
                  <c:v>6.6666666666666666E-2</c:v>
                </c:pt>
                <c:pt idx="528">
                  <c:v>6.6666666666666666E-2</c:v>
                </c:pt>
                <c:pt idx="529">
                  <c:v>6.6666666666666666E-2</c:v>
                </c:pt>
                <c:pt idx="530">
                  <c:v>6.6666666666666666E-2</c:v>
                </c:pt>
                <c:pt idx="531">
                  <c:v>6.6666666666666666E-2</c:v>
                </c:pt>
                <c:pt idx="532">
                  <c:v>6.6666666666666666E-2</c:v>
                </c:pt>
                <c:pt idx="533">
                  <c:v>6.6666666666666666E-2</c:v>
                </c:pt>
                <c:pt idx="534">
                  <c:v>6.6666666666666666E-2</c:v>
                </c:pt>
                <c:pt idx="535">
                  <c:v>6.6666666666666666E-2</c:v>
                </c:pt>
                <c:pt idx="536">
                  <c:v>6.6666666666666666E-2</c:v>
                </c:pt>
                <c:pt idx="537">
                  <c:v>6.6666666666666666E-2</c:v>
                </c:pt>
                <c:pt idx="538">
                  <c:v>6.6666666666666666E-2</c:v>
                </c:pt>
                <c:pt idx="539">
                  <c:v>6.6666666666666666E-2</c:v>
                </c:pt>
                <c:pt idx="540">
                  <c:v>6.6666666666666666E-2</c:v>
                </c:pt>
                <c:pt idx="541">
                  <c:v>6.6666666666666666E-2</c:v>
                </c:pt>
                <c:pt idx="542">
                  <c:v>6.6666666666666666E-2</c:v>
                </c:pt>
                <c:pt idx="543">
                  <c:v>6.6666666666666666E-2</c:v>
                </c:pt>
                <c:pt idx="544">
                  <c:v>6.6666666666666666E-2</c:v>
                </c:pt>
                <c:pt idx="545">
                  <c:v>6.6666666666666666E-2</c:v>
                </c:pt>
                <c:pt idx="546">
                  <c:v>6.6666666666666666E-2</c:v>
                </c:pt>
                <c:pt idx="547">
                  <c:v>6.6666666666666666E-2</c:v>
                </c:pt>
                <c:pt idx="548">
                  <c:v>6.6666666666666666E-2</c:v>
                </c:pt>
                <c:pt idx="549">
                  <c:v>6.6666666666666666E-2</c:v>
                </c:pt>
                <c:pt idx="550">
                  <c:v>6.6666666666666666E-2</c:v>
                </c:pt>
                <c:pt idx="551">
                  <c:v>6.6666666666666666E-2</c:v>
                </c:pt>
                <c:pt idx="552">
                  <c:v>6.6666666666666666E-2</c:v>
                </c:pt>
                <c:pt idx="553">
                  <c:v>6.6666666666666666E-2</c:v>
                </c:pt>
                <c:pt idx="554">
                  <c:v>6.6666666666666666E-2</c:v>
                </c:pt>
                <c:pt idx="555">
                  <c:v>6.6666666666666666E-2</c:v>
                </c:pt>
                <c:pt idx="556">
                  <c:v>6.6666666666666666E-2</c:v>
                </c:pt>
                <c:pt idx="557">
                  <c:v>6.6666666666666666E-2</c:v>
                </c:pt>
                <c:pt idx="558">
                  <c:v>6.6666666666666666E-2</c:v>
                </c:pt>
                <c:pt idx="559">
                  <c:v>6.6666666666666666E-2</c:v>
                </c:pt>
                <c:pt idx="560">
                  <c:v>6.6666666666666666E-2</c:v>
                </c:pt>
                <c:pt idx="561">
                  <c:v>6.6666666666666666E-2</c:v>
                </c:pt>
                <c:pt idx="562">
                  <c:v>6.6666666666666666E-2</c:v>
                </c:pt>
                <c:pt idx="563">
                  <c:v>6.6666666666666666E-2</c:v>
                </c:pt>
                <c:pt idx="564">
                  <c:v>6.6666666666666666E-2</c:v>
                </c:pt>
                <c:pt idx="565">
                  <c:v>6.6666666666666666E-2</c:v>
                </c:pt>
                <c:pt idx="566">
                  <c:v>6.6666666666666666E-2</c:v>
                </c:pt>
                <c:pt idx="567">
                  <c:v>6.6666666666666666E-2</c:v>
                </c:pt>
                <c:pt idx="568">
                  <c:v>6.6666666666666666E-2</c:v>
                </c:pt>
                <c:pt idx="569">
                  <c:v>6.6666666666666666E-2</c:v>
                </c:pt>
                <c:pt idx="570">
                  <c:v>6.6666666666666666E-2</c:v>
                </c:pt>
                <c:pt idx="571">
                  <c:v>6.6666666666666666E-2</c:v>
                </c:pt>
                <c:pt idx="572">
                  <c:v>6.6666666666666666E-2</c:v>
                </c:pt>
                <c:pt idx="573">
                  <c:v>6.6666666666666666E-2</c:v>
                </c:pt>
                <c:pt idx="574">
                  <c:v>6.6666666666666666E-2</c:v>
                </c:pt>
                <c:pt idx="575">
                  <c:v>6.6666666666666666E-2</c:v>
                </c:pt>
                <c:pt idx="576">
                  <c:v>6.6666666666666666E-2</c:v>
                </c:pt>
                <c:pt idx="577">
                  <c:v>6.6666666666666666E-2</c:v>
                </c:pt>
                <c:pt idx="578">
                  <c:v>6.6666666666666666E-2</c:v>
                </c:pt>
                <c:pt idx="579">
                  <c:v>6.6666666666666666E-2</c:v>
                </c:pt>
                <c:pt idx="580">
                  <c:v>6.6666666666666666E-2</c:v>
                </c:pt>
                <c:pt idx="581">
                  <c:v>6.6666666666666666E-2</c:v>
                </c:pt>
                <c:pt idx="582">
                  <c:v>6.6666666666666666E-2</c:v>
                </c:pt>
                <c:pt idx="583">
                  <c:v>6.6666666666666666E-2</c:v>
                </c:pt>
                <c:pt idx="584">
                  <c:v>6.6666666666666666E-2</c:v>
                </c:pt>
                <c:pt idx="585">
                  <c:v>6.6666666666666666E-2</c:v>
                </c:pt>
                <c:pt idx="586">
                  <c:v>6.6666666666666666E-2</c:v>
                </c:pt>
                <c:pt idx="587">
                  <c:v>6.6666666666666666E-2</c:v>
                </c:pt>
                <c:pt idx="588">
                  <c:v>6.6666666666666666E-2</c:v>
                </c:pt>
                <c:pt idx="589">
                  <c:v>6.6666666666666666E-2</c:v>
                </c:pt>
                <c:pt idx="590">
                  <c:v>6.6666666666666666E-2</c:v>
                </c:pt>
                <c:pt idx="591">
                  <c:v>6.6666666666666666E-2</c:v>
                </c:pt>
                <c:pt idx="592">
                  <c:v>6.6666666666666666E-2</c:v>
                </c:pt>
                <c:pt idx="593">
                  <c:v>6.6666666666666666E-2</c:v>
                </c:pt>
                <c:pt idx="594">
                  <c:v>6.6666666666666666E-2</c:v>
                </c:pt>
                <c:pt idx="595">
                  <c:v>6.6666666666666666E-2</c:v>
                </c:pt>
                <c:pt idx="596">
                  <c:v>6.6666666666666666E-2</c:v>
                </c:pt>
                <c:pt idx="597">
                  <c:v>6.6666666666666666E-2</c:v>
                </c:pt>
                <c:pt idx="598">
                  <c:v>6.6666666666666666E-2</c:v>
                </c:pt>
                <c:pt idx="599">
                  <c:v>6.6666666666666666E-2</c:v>
                </c:pt>
                <c:pt idx="600">
                  <c:v>6.6666666666666666E-2</c:v>
                </c:pt>
                <c:pt idx="601">
                  <c:v>6.6666666666666666E-2</c:v>
                </c:pt>
                <c:pt idx="602">
                  <c:v>6.6666666666666666E-2</c:v>
                </c:pt>
                <c:pt idx="603">
                  <c:v>6.6666666666666666E-2</c:v>
                </c:pt>
                <c:pt idx="604">
                  <c:v>6.6666666666666666E-2</c:v>
                </c:pt>
                <c:pt idx="605">
                  <c:v>6.6666666666666666E-2</c:v>
                </c:pt>
                <c:pt idx="606">
                  <c:v>6.6666666666666666E-2</c:v>
                </c:pt>
                <c:pt idx="607">
                  <c:v>6.6666666666666666E-2</c:v>
                </c:pt>
                <c:pt idx="608">
                  <c:v>6.6666666666666666E-2</c:v>
                </c:pt>
                <c:pt idx="609">
                  <c:v>6.6666666666666666E-2</c:v>
                </c:pt>
                <c:pt idx="610">
                  <c:v>6.6666666666666666E-2</c:v>
                </c:pt>
                <c:pt idx="611">
                  <c:v>6.6666666666666666E-2</c:v>
                </c:pt>
                <c:pt idx="612">
                  <c:v>6.6666666666666666E-2</c:v>
                </c:pt>
                <c:pt idx="613">
                  <c:v>6.6666666666666666E-2</c:v>
                </c:pt>
                <c:pt idx="614">
                  <c:v>6.6666666666666666E-2</c:v>
                </c:pt>
                <c:pt idx="615">
                  <c:v>6.6666666666666666E-2</c:v>
                </c:pt>
                <c:pt idx="616">
                  <c:v>6.6666666666666666E-2</c:v>
                </c:pt>
                <c:pt idx="617">
                  <c:v>6.6666666666666666E-2</c:v>
                </c:pt>
                <c:pt idx="618">
                  <c:v>6.6666666666666666E-2</c:v>
                </c:pt>
                <c:pt idx="619">
                  <c:v>6.6666666666666666E-2</c:v>
                </c:pt>
                <c:pt idx="620">
                  <c:v>6.6666666666666666E-2</c:v>
                </c:pt>
                <c:pt idx="621">
                  <c:v>6.6666666666666666E-2</c:v>
                </c:pt>
                <c:pt idx="622">
                  <c:v>6.6666666666666666E-2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A20-4F16-B10A-4A108250C386}"/>
            </c:ext>
          </c:extLst>
        </c:ser>
        <c:ser>
          <c:idx val="1"/>
          <c:order val="1"/>
          <c:spPr>
            <a:ln w="254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Grafici!$U$4:$U$13</c:f>
              <c:numCache>
                <c:formatCode>General</c:formatCode>
                <c:ptCount val="10"/>
                <c:pt idx="0">
                  <c:v>87</c:v>
                </c:pt>
                <c:pt idx="1">
                  <c:v>87</c:v>
                </c:pt>
                <c:pt idx="3">
                  <c:v>165</c:v>
                </c:pt>
                <c:pt idx="4">
                  <c:v>165</c:v>
                </c:pt>
                <c:pt idx="5">
                  <c:v>318</c:v>
                </c:pt>
                <c:pt idx="6">
                  <c:v>318</c:v>
                </c:pt>
                <c:pt idx="8">
                  <c:v>370</c:v>
                </c:pt>
                <c:pt idx="9">
                  <c:v>370</c:v>
                </c:pt>
              </c:numCache>
            </c:numRef>
          </c:xVal>
          <c:yVal>
            <c:numRef>
              <c:f>Grafici!$V$4:$V$13</c:f>
              <c:numCache>
                <c:formatCode>General</c:formatCode>
                <c:ptCount val="10"/>
                <c:pt idx="0">
                  <c:v>0</c:v>
                </c:pt>
                <c:pt idx="1">
                  <c:v>2000</c:v>
                </c:pt>
                <c:pt idx="3">
                  <c:v>0</c:v>
                </c:pt>
                <c:pt idx="4">
                  <c:v>2000</c:v>
                </c:pt>
                <c:pt idx="5">
                  <c:v>0</c:v>
                </c:pt>
                <c:pt idx="6">
                  <c:v>2000</c:v>
                </c:pt>
                <c:pt idx="8">
                  <c:v>0</c:v>
                </c:pt>
                <c:pt idx="9">
                  <c:v>2000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A20-4F16-B10A-4A108250C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07183823"/>
        <c:axId val="1957569903"/>
      </c:scatterChart>
      <c:valAx>
        <c:axId val="20071838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Time (min)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57569903"/>
        <c:crosses val="autoZero"/>
        <c:crossBetween val="midCat"/>
      </c:valAx>
      <c:valAx>
        <c:axId val="1957569903"/>
        <c:scaling>
          <c:orientation val="minMax"/>
          <c:max val="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dirty="0" err="1"/>
                  <a:t>Feast</a:t>
                </a:r>
                <a:r>
                  <a:rPr lang="it-IT" dirty="0"/>
                  <a:t>/</a:t>
                </a:r>
                <a:r>
                  <a:rPr lang="it-IT" dirty="0" err="1"/>
                  <a:t>Famine</a:t>
                </a:r>
                <a:r>
                  <a:rPr lang="it-IT" dirty="0"/>
                  <a:t> (</a:t>
                </a:r>
                <a:r>
                  <a:rPr lang="it-IT" dirty="0" err="1"/>
                  <a:t>min</a:t>
                </a:r>
                <a:r>
                  <a:rPr lang="it-IT" dirty="0"/>
                  <a:t>/</a:t>
                </a:r>
                <a:r>
                  <a:rPr lang="it-IT" dirty="0" err="1"/>
                  <a:t>min</a:t>
                </a:r>
                <a:r>
                  <a:rPr lang="it-IT" dirty="0"/>
                  <a:t>)</a:t>
                </a:r>
              </a:p>
            </c:rich>
          </c:tx>
          <c:layout>
            <c:manualLayout>
              <c:xMode val="edge"/>
              <c:yMode val="edge"/>
              <c:x val="3.989898958165124E-3"/>
              <c:y val="7.98105055706126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#,##0.0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0071838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it-I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baseline="0">
                <a:solidFill>
                  <a:sysClr val="windowText" lastClr="00000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it-IT"/>
              <a:t>Aerobic (feast)		 Anoxic (famine)</a:t>
            </a:r>
          </a:p>
        </c:rich>
      </c:tx>
      <c:layout>
        <c:manualLayout>
          <c:xMode val="edge"/>
          <c:yMode val="edge"/>
          <c:x val="7.7886736255466466E-2"/>
          <c:y val="3.1147892227757247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baseline="0">
              <a:solidFill>
                <a:sysClr val="windowText" lastClr="000000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0.1097158557553622"/>
          <c:y val="9.0738205917031453E-2"/>
          <c:w val="0.74778242520839477"/>
          <c:h val="0.70893903262092239"/>
        </c:manualLayout>
      </c:layout>
      <c:scatterChart>
        <c:scatterStyle val="lineMarker"/>
        <c:varyColors val="0"/>
        <c:ser>
          <c:idx val="0"/>
          <c:order val="0"/>
          <c:tx>
            <c:v>DO</c:v>
          </c:tx>
          <c:spPr>
            <a:ln w="19050" cap="rnd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diamond"/>
            <c:size val="7"/>
            <c:spPr>
              <a:solidFill>
                <a:schemeClr val="tx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</a:ln>
              <a:effectLst/>
            </c:spPr>
          </c:marker>
          <c:xVal>
            <c:numRef>
              <c:f>'ANALISI DEL CICLO'!$EW$47:$EW$58</c:f>
              <c:numCache>
                <c:formatCode>General</c:formatCode>
                <c:ptCount val="12"/>
                <c:pt idx="0">
                  <c:v>0</c:v>
                </c:pt>
                <c:pt idx="1">
                  <c:v>5.9999999999999787</c:v>
                </c:pt>
                <c:pt idx="2">
                  <c:v>12.000000000000011</c:v>
                </c:pt>
                <c:pt idx="3">
                  <c:v>21.600000000000019</c:v>
                </c:pt>
                <c:pt idx="4">
                  <c:v>35</c:v>
                </c:pt>
                <c:pt idx="5">
                  <c:v>50.399999999999991</c:v>
                </c:pt>
                <c:pt idx="6">
                  <c:v>60</c:v>
                </c:pt>
                <c:pt idx="7">
                  <c:v>87.6</c:v>
                </c:pt>
                <c:pt idx="8">
                  <c:v>163.80000000000001</c:v>
                </c:pt>
                <c:pt idx="9">
                  <c:v>234</c:v>
                </c:pt>
                <c:pt idx="10">
                  <c:v>300</c:v>
                </c:pt>
                <c:pt idx="11">
                  <c:v>344.40000000000003</c:v>
                </c:pt>
              </c:numCache>
            </c:numRef>
          </c:xVal>
          <c:yVal>
            <c:numRef>
              <c:f>'ANALISI DEL CICLO'!$EU$47:$EU$58</c:f>
              <c:numCache>
                <c:formatCode>General</c:formatCode>
                <c:ptCount val="12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0.48</c:v>
                </c:pt>
                <c:pt idx="4">
                  <c:v>0.25</c:v>
                </c:pt>
                <c:pt idx="5">
                  <c:v>4.4000000000000004</c:v>
                </c:pt>
                <c:pt idx="6">
                  <c:v>2</c:v>
                </c:pt>
                <c:pt idx="7">
                  <c:v>0.26</c:v>
                </c:pt>
                <c:pt idx="8">
                  <c:v>0.26</c:v>
                </c:pt>
                <c:pt idx="9">
                  <c:v>0.26</c:v>
                </c:pt>
                <c:pt idx="10">
                  <c:v>0.26</c:v>
                </c:pt>
                <c:pt idx="11">
                  <c:v>0.26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890-4F34-8222-E95E47FACBD2}"/>
            </c:ext>
          </c:extLst>
        </c:ser>
        <c:ser>
          <c:idx val="1"/>
          <c:order val="1"/>
          <c:tx>
            <c:v>NO2-N</c:v>
          </c:tx>
          <c:spPr>
            <a:ln w="12700" cap="rnd" cmpd="sng" algn="ctr">
              <a:solidFill>
                <a:schemeClr val="tx1"/>
              </a:solidFill>
              <a:prstDash val="solid"/>
              <a:round/>
            </a:ln>
            <a:effectLst/>
          </c:spPr>
          <c:marker>
            <c:symbol val="none"/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890-4F34-8222-E95E47FACBD2}"/>
              </c:ext>
            </c:extLst>
          </c:dPt>
          <c:xVal>
            <c:numRef>
              <c:f>'ANALISI DEL CICLO'!$EK$54:$EK$55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xVal>
          <c:yVal>
            <c:numRef>
              <c:f>'ANALISI DEL CICLO'!$EL$54:$EL$55</c:f>
              <c:numCache>
                <c:formatCode>General</c:formatCode>
                <c:ptCount val="2"/>
                <c:pt idx="0">
                  <c:v>0</c:v>
                </c:pt>
                <c:pt idx="1">
                  <c:v>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5890-4F34-8222-E95E47FACBD2}"/>
            </c:ext>
          </c:extLst>
        </c:ser>
        <c:ser>
          <c:idx val="3"/>
          <c:order val="2"/>
          <c:spPr>
            <a:ln w="19050" cap="rnd" cmpd="sng" algn="ctr">
              <a:solidFill>
                <a:schemeClr val="dk1">
                  <a:tint val="98500"/>
                </a:schemeClr>
              </a:solidFill>
              <a:prstDash val="solid"/>
              <a:round/>
            </a:ln>
            <a:effectLst/>
          </c:spPr>
          <c:marker>
            <c:spPr>
              <a:noFill/>
              <a:ln w="6350" cap="flat" cmpd="sng" algn="ctr">
                <a:solidFill>
                  <a:schemeClr val="dk1">
                    <a:tint val="98500"/>
                  </a:schemeClr>
                </a:solidFill>
                <a:prstDash val="solid"/>
                <a:round/>
              </a:ln>
              <a:effectLst/>
            </c:spPr>
          </c:marker>
          <c:xVal>
            <c:numRef>
              <c:f>'ANALISI DEL CICLO'!$EL$4:$EL$13</c:f>
              <c:numCache>
                <c:formatCode>General</c:formatCode>
                <c:ptCount val="10"/>
                <c:pt idx="0">
                  <c:v>0</c:v>
                </c:pt>
                <c:pt idx="1">
                  <c:v>15</c:v>
                </c:pt>
                <c:pt idx="2">
                  <c:v>30</c:v>
                </c:pt>
                <c:pt idx="3">
                  <c:v>45</c:v>
                </c:pt>
                <c:pt idx="4">
                  <c:v>60</c:v>
                </c:pt>
                <c:pt idx="5">
                  <c:v>120</c:v>
                </c:pt>
                <c:pt idx="6">
                  <c:v>180</c:v>
                </c:pt>
                <c:pt idx="7">
                  <c:v>240</c:v>
                </c:pt>
                <c:pt idx="8">
                  <c:v>300</c:v>
                </c:pt>
                <c:pt idx="9">
                  <c:v>360</c:v>
                </c:pt>
              </c:numCache>
            </c:numRef>
          </c:xVal>
          <c:yVal>
            <c:numRef>
              <c:f>'ANALISI DEL CICLO'!$EW$4:$EW$13</c:f>
              <c:numCache>
                <c:formatCode>General</c:formatCode>
                <c:ptCount val="10"/>
                <c:pt idx="2">
                  <c:v>9.19</c:v>
                </c:pt>
                <c:pt idx="3">
                  <c:v>9.25</c:v>
                </c:pt>
                <c:pt idx="4">
                  <c:v>9.18</c:v>
                </c:pt>
                <c:pt idx="5">
                  <c:v>9.1999999999999993</c:v>
                </c:pt>
                <c:pt idx="6">
                  <c:v>9.25</c:v>
                </c:pt>
                <c:pt idx="7">
                  <c:v>9.2899999999999991</c:v>
                </c:pt>
                <c:pt idx="8">
                  <c:v>9.2899999999999991</c:v>
                </c:pt>
                <c:pt idx="9">
                  <c:v>9.3000000000000007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5890-4F34-8222-E95E47FACB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093649680"/>
        <c:axId val="-1093648592"/>
      </c:scatterChart>
      <c:scatterChart>
        <c:scatterStyle val="lineMarker"/>
        <c:varyColors val="0"/>
        <c:ser>
          <c:idx val="4"/>
          <c:order val="3"/>
          <c:tx>
            <c:v>NO2-N</c:v>
          </c:tx>
          <c:spPr>
            <a:ln w="19050" cap="rnd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>
                  <a:lumMod val="75000"/>
                </a:schemeClr>
              </a:solidFill>
              <a:ln w="6350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</a:ln>
              <a:effectLst/>
            </c:spPr>
          </c:marker>
          <c:xVal>
            <c:numRef>
              <c:f>'ANALISI DEL CICLO'!$EL$4:$EL$13</c:f>
              <c:numCache>
                <c:formatCode>General</c:formatCode>
                <c:ptCount val="10"/>
                <c:pt idx="0">
                  <c:v>0</c:v>
                </c:pt>
                <c:pt idx="1">
                  <c:v>15</c:v>
                </c:pt>
                <c:pt idx="2">
                  <c:v>30</c:v>
                </c:pt>
                <c:pt idx="3">
                  <c:v>45</c:v>
                </c:pt>
                <c:pt idx="4">
                  <c:v>60</c:v>
                </c:pt>
                <c:pt idx="5">
                  <c:v>120</c:v>
                </c:pt>
                <c:pt idx="6">
                  <c:v>180</c:v>
                </c:pt>
                <c:pt idx="7">
                  <c:v>240</c:v>
                </c:pt>
                <c:pt idx="8">
                  <c:v>300</c:v>
                </c:pt>
                <c:pt idx="9">
                  <c:v>360</c:v>
                </c:pt>
              </c:numCache>
            </c:numRef>
          </c:xVal>
          <c:yVal>
            <c:numRef>
              <c:f>'ANALISI DEL CICLO'!$ES$4:$ES$13</c:f>
              <c:numCache>
                <c:formatCode>General</c:formatCode>
                <c:ptCount val="10"/>
                <c:pt idx="0">
                  <c:v>37.340000000000003</c:v>
                </c:pt>
                <c:pt idx="1">
                  <c:v>8.39</c:v>
                </c:pt>
                <c:pt idx="2">
                  <c:v>5.27</c:v>
                </c:pt>
                <c:pt idx="3">
                  <c:v>1.73</c:v>
                </c:pt>
                <c:pt idx="4">
                  <c:v>124.17819194068188</c:v>
                </c:pt>
                <c:pt idx="5">
                  <c:v>99</c:v>
                </c:pt>
                <c:pt idx="6">
                  <c:v>75</c:v>
                </c:pt>
                <c:pt idx="7">
                  <c:v>55</c:v>
                </c:pt>
                <c:pt idx="8">
                  <c:v>42</c:v>
                </c:pt>
                <c:pt idx="9">
                  <c:v>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5890-4F34-8222-E95E47FACBD2}"/>
            </c:ext>
          </c:extLst>
        </c:ser>
        <c:ser>
          <c:idx val="2"/>
          <c:order val="4"/>
          <c:tx>
            <c:v>VFA</c:v>
          </c:tx>
          <c:spPr>
            <a:ln w="19050" cap="rnd" cmpd="sng" algn="ctr">
              <a:solidFill>
                <a:schemeClr val="dk1">
                  <a:tint val="75000"/>
                </a:schemeClr>
              </a:solidFill>
              <a:prstDash val="solid"/>
              <a:round/>
            </a:ln>
            <a:effectLst/>
          </c:spPr>
          <c:marker>
            <c:spPr>
              <a:solidFill>
                <a:schemeClr val="tx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</a:ln>
              <a:effectLst/>
            </c:spPr>
          </c:marker>
          <c:xVal>
            <c:numRef>
              <c:f>'ANALISI DEL CICLO'!$EL$4:$EL$13</c:f>
              <c:numCache>
                <c:formatCode>General</c:formatCode>
                <c:ptCount val="10"/>
                <c:pt idx="0">
                  <c:v>0</c:v>
                </c:pt>
                <c:pt idx="1">
                  <c:v>15</c:v>
                </c:pt>
                <c:pt idx="2">
                  <c:v>30</c:v>
                </c:pt>
                <c:pt idx="3">
                  <c:v>45</c:v>
                </c:pt>
                <c:pt idx="4">
                  <c:v>60</c:v>
                </c:pt>
                <c:pt idx="5">
                  <c:v>120</c:v>
                </c:pt>
                <c:pt idx="6">
                  <c:v>180</c:v>
                </c:pt>
                <c:pt idx="7">
                  <c:v>240</c:v>
                </c:pt>
                <c:pt idx="8">
                  <c:v>300</c:v>
                </c:pt>
                <c:pt idx="9">
                  <c:v>360</c:v>
                </c:pt>
              </c:numCache>
            </c:numRef>
          </c:xVal>
          <c:yVal>
            <c:numRef>
              <c:f>'ANALISI DEL CICLO'!$EU$4:$EU$13</c:f>
              <c:numCache>
                <c:formatCode>General</c:formatCode>
                <c:ptCount val="10"/>
                <c:pt idx="0">
                  <c:v>295.82808081698215</c:v>
                </c:pt>
                <c:pt idx="1">
                  <c:v>161.78098169678711</c:v>
                </c:pt>
                <c:pt idx="2">
                  <c:v>27.733882576592066</c:v>
                </c:pt>
                <c:pt idx="3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5890-4F34-8222-E95E47FACBD2}"/>
            </c:ext>
          </c:extLst>
        </c:ser>
        <c:ser>
          <c:idx val="5"/>
          <c:order val="5"/>
          <c:tx>
            <c:v>PHA</c:v>
          </c:tx>
          <c:spPr>
            <a:ln w="12700" cap="rnd" cmpd="sng" algn="ctr">
              <a:solidFill>
                <a:schemeClr val="tx1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</a:ln>
              <a:effectLst/>
            </c:spPr>
          </c:marker>
          <c:xVal>
            <c:numRef>
              <c:f>'ANALISI DEL CICLO'!$EL$4:$EL$13</c:f>
              <c:numCache>
                <c:formatCode>General</c:formatCode>
                <c:ptCount val="10"/>
                <c:pt idx="0">
                  <c:v>0</c:v>
                </c:pt>
                <c:pt idx="1">
                  <c:v>15</c:v>
                </c:pt>
                <c:pt idx="2">
                  <c:v>30</c:v>
                </c:pt>
                <c:pt idx="3">
                  <c:v>45</c:v>
                </c:pt>
                <c:pt idx="4">
                  <c:v>60</c:v>
                </c:pt>
                <c:pt idx="5">
                  <c:v>120</c:v>
                </c:pt>
                <c:pt idx="6">
                  <c:v>180</c:v>
                </c:pt>
                <c:pt idx="7">
                  <c:v>240</c:v>
                </c:pt>
                <c:pt idx="8">
                  <c:v>300</c:v>
                </c:pt>
                <c:pt idx="9">
                  <c:v>360</c:v>
                </c:pt>
              </c:numCache>
            </c:numRef>
          </c:xVal>
          <c:yVal>
            <c:numRef>
              <c:f>'ANALISI DEL CICLO'!$EV$4:$EV$13</c:f>
              <c:numCache>
                <c:formatCode>General</c:formatCode>
                <c:ptCount val="10"/>
                <c:pt idx="0">
                  <c:v>80</c:v>
                </c:pt>
                <c:pt idx="1">
                  <c:v>160.03284724194498</c:v>
                </c:pt>
                <c:pt idx="2">
                  <c:v>240.06569448388993</c:v>
                </c:pt>
                <c:pt idx="3">
                  <c:v>256.62421460291301</c:v>
                </c:pt>
                <c:pt idx="4">
                  <c:v>256.62421460291301</c:v>
                </c:pt>
                <c:pt idx="5">
                  <c:v>230.6921845801748</c:v>
                </c:pt>
                <c:pt idx="6">
                  <c:v>205.97362170592328</c:v>
                </c:pt>
                <c:pt idx="7">
                  <c:v>185.37481931071369</c:v>
                </c:pt>
                <c:pt idx="8">
                  <c:v>171.98559775382748</c:v>
                </c:pt>
                <c:pt idx="9">
                  <c:v>161.68619655622268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5890-4F34-8222-E95E47FACB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4279144"/>
        <c:axId val="684282752"/>
      </c:scatterChart>
      <c:valAx>
        <c:axId val="-10936496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en-US" dirty="0"/>
                  <a:t>Time (min)</a:t>
                </a:r>
              </a:p>
            </c:rich>
          </c:tx>
          <c:layout>
            <c:manualLayout>
              <c:xMode val="edge"/>
              <c:yMode val="edge"/>
              <c:x val="0.44148126448914854"/>
              <c:y val="0.87532058492688414"/>
            </c:manualLayout>
          </c:layout>
          <c:overlay val="0"/>
          <c:spPr>
            <a:noFill/>
            <a:ln w="25400"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lumMod val="25000"/>
                <a:lumOff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it-IT"/>
          </a:p>
        </c:txPr>
        <c:crossAx val="-1093648592"/>
        <c:crosses val="autoZero"/>
        <c:crossBetween val="midCat"/>
        <c:majorUnit val="50"/>
      </c:valAx>
      <c:valAx>
        <c:axId val="-1093648592"/>
        <c:scaling>
          <c:orientation val="minMax"/>
          <c:max val="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en-US"/>
                  <a:t>Dissolved Oxygen (mgO2/L)</a:t>
                </a:r>
              </a:p>
            </c:rich>
          </c:tx>
          <c:layout>
            <c:manualLayout>
              <c:xMode val="edge"/>
              <c:yMode val="edge"/>
              <c:x val="6.796199865651816E-3"/>
              <c:y val="0.20624415154627407"/>
            </c:manualLayout>
          </c:layout>
          <c:overlay val="0"/>
          <c:spPr>
            <a:noFill/>
            <a:ln w="25400"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it-IT"/>
          </a:p>
        </c:txPr>
        <c:crossAx val="-1093649680"/>
        <c:crosses val="autoZero"/>
        <c:crossBetween val="midCat"/>
      </c:valAx>
      <c:valAx>
        <c:axId val="684282752"/>
        <c:scaling>
          <c:orientation val="minMax"/>
          <c:max val="35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it-IT"/>
                  <a:t>Nitrite (mgN/L); </a:t>
                </a:r>
              </a:p>
              <a:p>
                <a:pPr>
                  <a:defRPr/>
                </a:pPr>
                <a:r>
                  <a:rPr lang="it-IT"/>
                  <a:t>VFA (mgCOD/L); PHA (mg/L)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it-IT"/>
          </a:p>
        </c:txPr>
        <c:crossAx val="684279144"/>
        <c:crosses val="max"/>
        <c:crossBetween val="midCat"/>
      </c:valAx>
      <c:valAx>
        <c:axId val="6842791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84282752"/>
        <c:crosses val="autoZero"/>
        <c:crossBetween val="midCat"/>
      </c:valAx>
      <c:spPr>
        <a:noFill/>
        <a:ln w="12700">
          <a:solidFill>
            <a:schemeClr val="tx1"/>
          </a:solidFill>
        </a:ln>
        <a:effectLst/>
      </c:spPr>
    </c:plotArea>
    <c:legend>
      <c:legendPos val="b"/>
      <c:legendEntry>
        <c:idx val="1"/>
        <c:delete val="1"/>
      </c:legendEntry>
      <c:legendEntry>
        <c:idx val="2"/>
        <c:delete val="1"/>
      </c:legendEntry>
      <c:layout>
        <c:manualLayout>
          <c:xMode val="edge"/>
          <c:yMode val="edge"/>
          <c:x val="0"/>
          <c:y val="0.92360611920351821"/>
          <c:w val="1"/>
          <c:h val="6.88083239595050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noFill/>
      <a:prstDash val="solid"/>
      <a:round/>
    </a:ln>
    <a:effectLst/>
  </c:spPr>
  <c:txPr>
    <a:bodyPr/>
    <a:lstStyle/>
    <a:p>
      <a:pPr>
        <a:defRPr sz="1400" b="0">
          <a:solidFill>
            <a:sysClr val="windowText" lastClr="000000"/>
          </a:solidFill>
          <a:latin typeface="Arial Narrow" panose="020B0606020202030204" pitchFamily="34" charset="0"/>
        </a:defRPr>
      </a:pPr>
      <a:endParaRPr lang="it-I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98126648672927"/>
          <c:y val="4.5479360643764878E-2"/>
          <c:w val="0.83804313213439963"/>
          <c:h val="0.69720691163604553"/>
        </c:manualLayout>
      </c:layout>
      <c:scatterChart>
        <c:scatterStyle val="lineMarker"/>
        <c:varyColors val="0"/>
        <c:ser>
          <c:idx val="0"/>
          <c:order val="0"/>
          <c:tx>
            <c:v>% PHA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25400">
                <a:noFill/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poly"/>
            <c:order val="2"/>
            <c:dispRSqr val="0"/>
            <c:dispEq val="0"/>
          </c:trendline>
          <c:xVal>
            <c:numRef>
              <c:f>'Accumulo 23.04.18'!$A$7:$A$14</c:f>
              <c:numCache>
                <c:formatCode>0.0</c:formatCode>
                <c:ptCount val="8"/>
                <c:pt idx="0">
                  <c:v>0</c:v>
                </c:pt>
                <c:pt idx="1">
                  <c:v>0.96666666666666667</c:v>
                </c:pt>
                <c:pt idx="2">
                  <c:v>2</c:v>
                </c:pt>
                <c:pt idx="3">
                  <c:v>3</c:v>
                </c:pt>
                <c:pt idx="4">
                  <c:v>3.9166666666666665</c:v>
                </c:pt>
                <c:pt idx="5">
                  <c:v>4.7333333333333334</c:v>
                </c:pt>
                <c:pt idx="6">
                  <c:v>5.5666666666666664</c:v>
                </c:pt>
                <c:pt idx="7">
                  <c:v>6.25</c:v>
                </c:pt>
              </c:numCache>
            </c:numRef>
          </c:xVal>
          <c:yVal>
            <c:numRef>
              <c:f>'Accumulo 23.04.18'!$V$8:$V$14</c:f>
              <c:numCache>
                <c:formatCode>0%</c:formatCode>
                <c:ptCount val="7"/>
                <c:pt idx="0">
                  <c:v>4.944602272727272E-2</c:v>
                </c:pt>
                <c:pt idx="1">
                  <c:v>0.18101932367149762</c:v>
                </c:pt>
                <c:pt idx="2">
                  <c:v>0.27232653061224493</c:v>
                </c:pt>
                <c:pt idx="3">
                  <c:v>0.2737651006711409</c:v>
                </c:pt>
                <c:pt idx="5">
                  <c:v>0.37878883495145621</c:v>
                </c:pt>
                <c:pt idx="6">
                  <c:v>0.42240935672514607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C546-0141-9E53-AFCCB99FF8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2322472"/>
        <c:axId val="522324112"/>
      </c:scatterChart>
      <c:valAx>
        <c:axId val="5223224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it-IT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Time (h)</a:t>
                </a:r>
              </a:p>
            </c:rich>
          </c:tx>
          <c:layout>
            <c:manualLayout>
              <c:xMode val="edge"/>
              <c:yMode val="edge"/>
              <c:x val="0.46434173989120925"/>
              <c:y val="0.869421114027413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it-IT"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41464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it-IT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22324112"/>
        <c:crosses val="autoZero"/>
        <c:crossBetween val="midCat"/>
      </c:valAx>
      <c:valAx>
        <c:axId val="522324112"/>
        <c:scaling>
          <c:orientation val="minMax"/>
          <c:max val="0.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it-IT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% PHA in the biomass cells</a:t>
                </a:r>
              </a:p>
            </c:rich>
          </c:tx>
          <c:layout>
            <c:manualLayout>
              <c:xMode val="edge"/>
              <c:yMode val="edge"/>
              <c:x val="0"/>
              <c:y val="7.157771945173521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it-IT"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it-IT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22322472"/>
        <c:crosses val="autoZero"/>
        <c:crossBetween val="midCat"/>
      </c:valAx>
      <c:spPr>
        <a:noFill/>
        <a:ln>
          <a:solidFill>
            <a:srgbClr val="414646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it-IT" sz="120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it-IT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28943865601898"/>
          <c:y val="9.3009259259259264E-2"/>
          <c:w val="0.7910581260751276"/>
          <c:h val="0.77381124234470688"/>
        </c:manualLayout>
      </c:layout>
      <c:barChart>
        <c:barDir val="col"/>
        <c:grouping val="clustered"/>
        <c:varyColors val="0"/>
        <c:ser>
          <c:idx val="1"/>
          <c:order val="0"/>
          <c:tx>
            <c:v>Yield PHA/VFA</c:v>
          </c:tx>
          <c:invertIfNegative val="0"/>
          <c:errBars>
            <c:errBarType val="both"/>
            <c:errValType val="cust"/>
            <c:noEndCap val="0"/>
            <c:plus>
              <c:numRef>
                <c:f>Foglio1!$N$10:$N$11</c:f>
                <c:numCache>
                  <c:formatCode>General</c:formatCode>
                  <c:ptCount val="2"/>
                  <c:pt idx="0">
                    <c:v>2.8867513459481284E-2</c:v>
                  </c:pt>
                  <c:pt idx="1">
                    <c:v>0.11313708498984776</c:v>
                  </c:pt>
                </c:numCache>
              </c:numRef>
            </c:plus>
            <c:minus>
              <c:numRef>
                <c:f>Foglio1!$N$10:$N$11</c:f>
                <c:numCache>
                  <c:formatCode>General</c:formatCode>
                  <c:ptCount val="2"/>
                  <c:pt idx="0">
                    <c:v>2.8867513459481284E-2</c:v>
                  </c:pt>
                  <c:pt idx="1">
                    <c:v>0.11313708498984776</c:v>
                  </c:pt>
                </c:numCache>
              </c:numRef>
            </c:minus>
            <c:spPr>
              <a:ln w="12700">
                <a:solidFill>
                  <a:schemeClr val="bg2"/>
                </a:solidFill>
              </a:ln>
            </c:spPr>
          </c:errBars>
          <c:cat>
            <c:strRef>
              <c:f>Foglio1!$K$7:$K$8</c:f>
              <c:strCache>
                <c:ptCount val="2"/>
                <c:pt idx="0">
                  <c:v>Acetic Acid</c:v>
                </c:pt>
                <c:pt idx="1">
                  <c:v>CPS fermentation liquid</c:v>
                </c:pt>
              </c:strCache>
            </c:strRef>
          </c:cat>
          <c:val>
            <c:numRef>
              <c:f>Foglio1!$N$7:$N$8</c:f>
              <c:numCache>
                <c:formatCode>0.00</c:formatCode>
                <c:ptCount val="2"/>
                <c:pt idx="0">
                  <c:v>0.35333333333333333</c:v>
                </c:pt>
                <c:pt idx="1">
                  <c:v>0.33999999999999997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10-3F43-B334-3E9B7E32B02E}"/>
            </c:ext>
          </c:extLst>
        </c:ser>
        <c:ser>
          <c:idx val="0"/>
          <c:order val="1"/>
          <c:tx>
            <c:v>%PHA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Foglio1!$Q$10:$Q$11</c:f>
                <c:numCache>
                  <c:formatCode>General</c:formatCode>
                  <c:ptCount val="2"/>
                  <c:pt idx="0">
                    <c:v>0.11483242239136393</c:v>
                  </c:pt>
                  <c:pt idx="1">
                    <c:v>7.6509180489434947E-2</c:v>
                  </c:pt>
                </c:numCache>
              </c:numRef>
            </c:plus>
            <c:minus>
              <c:numRef>
                <c:f>Foglio1!$Q$10:$Q$11</c:f>
                <c:numCache>
                  <c:formatCode>General</c:formatCode>
                  <c:ptCount val="2"/>
                  <c:pt idx="0">
                    <c:v>0.11483242239136393</c:v>
                  </c:pt>
                  <c:pt idx="1">
                    <c:v>7.6509180489434947E-2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bg2"/>
                </a:solidFill>
                <a:round/>
              </a:ln>
              <a:effectLst/>
            </c:spPr>
          </c:errBars>
          <c:cat>
            <c:strRef>
              <c:f>Foglio1!$K$7:$K$8</c:f>
              <c:strCache>
                <c:ptCount val="2"/>
                <c:pt idx="0">
                  <c:v>Acetic Acid</c:v>
                </c:pt>
                <c:pt idx="1">
                  <c:v>CPS fermentation liquid</c:v>
                </c:pt>
              </c:strCache>
            </c:strRef>
          </c:cat>
          <c:val>
            <c:numRef>
              <c:f>Foglio1!$Q$7:$Q$8</c:f>
              <c:numCache>
                <c:formatCode>0%</c:formatCode>
                <c:ptCount val="2"/>
                <c:pt idx="0">
                  <c:v>0.49093141280846947</c:v>
                </c:pt>
                <c:pt idx="1">
                  <c:v>0.47650951707225075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10-3F43-B334-3E9B7E32B0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097976"/>
        <c:axId val="420090760"/>
      </c:barChart>
      <c:catAx>
        <c:axId val="420097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it-IT"/>
          </a:p>
        </c:txPr>
        <c:crossAx val="420090760"/>
        <c:crosses val="autoZero"/>
        <c:auto val="1"/>
        <c:lblAlgn val="ctr"/>
        <c:lblOffset val="100"/>
        <c:noMultiLvlLbl val="0"/>
      </c:catAx>
      <c:valAx>
        <c:axId val="420090760"/>
        <c:scaling>
          <c:orientation val="minMax"/>
          <c:max val="1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it-IT" dirty="0" err="1"/>
                  <a:t>Yield</a:t>
                </a:r>
                <a:r>
                  <a:rPr lang="it-IT" dirty="0"/>
                  <a:t> (</a:t>
                </a:r>
                <a:r>
                  <a:rPr lang="it-IT" dirty="0" err="1"/>
                  <a:t>gPHA</a:t>
                </a:r>
                <a:r>
                  <a:rPr lang="it-IT" dirty="0"/>
                  <a:t>/</a:t>
                </a:r>
                <a:r>
                  <a:rPr lang="it-IT" dirty="0" err="1"/>
                  <a:t>gCOD</a:t>
                </a:r>
                <a:r>
                  <a:rPr lang="it-IT" baseline="-25000" dirty="0" err="1"/>
                  <a:t>VFA</a:t>
                </a:r>
                <a:r>
                  <a:rPr lang="it-IT" dirty="0"/>
                  <a:t>);</a:t>
                </a:r>
              </a:p>
              <a:p>
                <a:pPr>
                  <a:defRPr/>
                </a:pPr>
                <a:r>
                  <a:rPr lang="it-IT" dirty="0"/>
                  <a:t> % of PHA (</a:t>
                </a:r>
                <a:r>
                  <a:rPr lang="it-IT" dirty="0" err="1"/>
                  <a:t>gPHA</a:t>
                </a:r>
                <a:r>
                  <a:rPr lang="it-IT" dirty="0"/>
                  <a:t>/</a:t>
                </a:r>
                <a:r>
                  <a:rPr lang="it-IT" dirty="0" err="1"/>
                  <a:t>gMLSS</a:t>
                </a:r>
                <a:r>
                  <a:rPr lang="it-IT" dirty="0"/>
                  <a:t> x 100)</a:t>
                </a:r>
              </a:p>
            </c:rich>
          </c:tx>
          <c:layout>
            <c:manualLayout>
              <c:xMode val="edge"/>
              <c:yMode val="edge"/>
              <c:x val="3.1848756122106227E-2"/>
              <c:y val="0.1115277777777778"/>
            </c:manualLayout>
          </c:layout>
          <c:overlay val="0"/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it-IT"/>
          </a:p>
        </c:txPr>
        <c:crossAx val="420097976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63879199475065629"/>
          <c:y val="0.12924577136191309"/>
          <c:w val="0.2917635608048994"/>
          <c:h val="0.10261956838728492"/>
        </c:manualLayout>
      </c:layout>
      <c:overlay val="0"/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 sz="1200"/>
      </a:pPr>
      <a:endParaRPr lang="it-IT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0.28197</cdr:x>
      <cdr:y>0.25399</cdr:y>
    </cdr:from>
    <cdr:to>
      <cdr:x>0.44726</cdr:x>
      <cdr:y>0.39622</cdr:y>
    </cdr:to>
    <cdr:sp macro="" textlink="">
      <cdr:nvSpPr>
        <cdr:cNvPr id="2" name="CasellaDiTesto 1">
          <a:extLst xmlns:a="http://schemas.openxmlformats.org/drawingml/2006/main">
            <a:ext uri="{FF2B5EF4-FFF2-40B4-BE49-F238E27FC236}">
              <a16:creationId xmlns:a16="http://schemas.microsoft.com/office/drawing/2014/main" id="{0D5FB888-C32D-4E50-8FAA-C895B888F250}"/>
            </a:ext>
          </a:extLst>
        </cdr:cNvPr>
        <cdr:cNvSpPr txBox="1"/>
      </cdr:nvSpPr>
      <cdr:spPr>
        <a:xfrm xmlns:a="http://schemas.openxmlformats.org/drawingml/2006/main">
          <a:off x="1715869" y="696744"/>
          <a:ext cx="1005840" cy="39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sz="1400" dirty="0">
              <a:solidFill>
                <a:srgbClr val="FF0000"/>
              </a:solidFill>
            </a:rPr>
            <a:t>100% HB</a:t>
          </a:r>
        </a:p>
      </cdr:txBody>
    </cdr:sp>
  </cdr:relSizeAnchor>
  <cdr:relSizeAnchor xmlns:cdr="http://schemas.openxmlformats.org/drawingml/2006/chartDrawing">
    <cdr:from>
      <cdr:x>0.71914</cdr:x>
      <cdr:y>0.26168</cdr:y>
    </cdr:from>
    <cdr:to>
      <cdr:x>0.88443</cdr:x>
      <cdr:y>0.40391</cdr:y>
    </cdr:to>
    <cdr:sp macro="" textlink="">
      <cdr:nvSpPr>
        <cdr:cNvPr id="3" name="CasellaDiTesto 1">
          <a:extLst xmlns:a="http://schemas.openxmlformats.org/drawingml/2006/main">
            <a:ext uri="{FF2B5EF4-FFF2-40B4-BE49-F238E27FC236}">
              <a16:creationId xmlns:a16="http://schemas.microsoft.com/office/drawing/2014/main" id="{6645B940-487C-4C7A-8720-332DEFF6421B}"/>
            </a:ext>
          </a:extLst>
        </cdr:cNvPr>
        <cdr:cNvSpPr txBox="1"/>
      </cdr:nvSpPr>
      <cdr:spPr>
        <a:xfrm xmlns:a="http://schemas.openxmlformats.org/drawingml/2006/main">
          <a:off x="4376225" y="717845"/>
          <a:ext cx="1005840" cy="39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400" dirty="0">
              <a:solidFill>
                <a:srgbClr val="FF0000"/>
              </a:solidFill>
            </a:rPr>
            <a:t>60% HB</a:t>
          </a:r>
        </a:p>
        <a:p xmlns:a="http://schemas.openxmlformats.org/drawingml/2006/main">
          <a:r>
            <a:rPr lang="it-IT" sz="1400" dirty="0">
              <a:solidFill>
                <a:srgbClr val="FF0000"/>
              </a:solidFill>
            </a:rPr>
            <a:t>40% HV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83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7895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348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367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8303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755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0433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8637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5336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90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1812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8F213-8B01-364C-BFC3-903A34346182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50F95-1BE2-B846-B29B-C0C2213EFA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686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7.jpg"/><Relationship Id="rId7" Type="http://schemas.openxmlformats.org/officeDocument/2006/relationships/image" Target="../media/image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chart" Target="../charts/chart6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1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5.JPG"/><Relationship Id="rId7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48A1116-AD13-4215-8D8B-CE52DB800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899" y="32320"/>
            <a:ext cx="5854200" cy="4449655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2CDAEEEA-3E43-A047-BD30-39EA96AEDA75}"/>
              </a:ext>
            </a:extLst>
          </p:cNvPr>
          <p:cNvSpPr txBox="1">
            <a:spLocks/>
          </p:cNvSpPr>
          <p:nvPr/>
        </p:nvSpPr>
        <p:spPr>
          <a:xfrm>
            <a:off x="0" y="2334714"/>
            <a:ext cx="9143999" cy="1728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540000" tIns="180000" rIns="180000" bIns="180000" rtlCol="0" anchor="ctr" anchorCtr="0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 cap="none" spc="100" baseline="0">
                <a:solidFill>
                  <a:schemeClr val="bg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it-IT" sz="2800" dirty="0">
                <a:solidFill>
                  <a:schemeClr val="accent5">
                    <a:lumMod val="50000"/>
                  </a:schemeClr>
                </a:solidFill>
              </a:rPr>
              <a:t>PROCESSI PER IL RECUPERO DI BIOPOLIMERI DAI FANGHI DI DEPURAZIONE</a:t>
            </a:r>
            <a:endParaRPr kumimoji="0" lang="en-US" sz="2800" b="1" i="0" u="none" strike="noStrike" kern="1200" cap="none" spc="10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" name="Untertitel 2">
            <a:extLst>
              <a:ext uri="{FF2B5EF4-FFF2-40B4-BE49-F238E27FC236}">
                <a16:creationId xmlns:a16="http://schemas.microsoft.com/office/drawing/2014/main" id="{FD2D34D3-0FC2-9D4E-A3D3-F5C29B793353}"/>
              </a:ext>
            </a:extLst>
          </p:cNvPr>
          <p:cNvSpPr txBox="1">
            <a:spLocks/>
          </p:cNvSpPr>
          <p:nvPr/>
        </p:nvSpPr>
        <p:spPr>
          <a:xfrm>
            <a:off x="0" y="3973375"/>
            <a:ext cx="9144000" cy="101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540000" tIns="180000" rIns="180000" bIns="180000" rtlCol="0" anchor="ctr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1300" b="1" kern="1200" cap="all" spc="100" baseline="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00AEEF"/>
              </a:buClr>
            </a:pPr>
            <a:endParaRPr kumimoji="0" lang="it-IT" sz="1600" i="0" u="sng" strike="noStrike" kern="1200" cap="all" spc="10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0">
              <a:buClr>
                <a:srgbClr val="00AEEF"/>
              </a:buClr>
            </a:pPr>
            <a:r>
              <a:rPr kumimoji="0" lang="it-IT" sz="1600" i="0" u="sng" strike="noStrike" kern="1200" cap="all" spc="10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</a:t>
            </a:r>
            <a:r>
              <a:rPr kumimoji="0" lang="it-IT" sz="1600" i="0" u="sng" strike="noStrike" kern="1200" cap="none" spc="10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icola</a:t>
            </a:r>
            <a:r>
              <a:rPr kumimoji="0" lang="it-IT" sz="1600" i="0" u="sng" strike="noStrike" kern="1200" cap="all" spc="10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</a:t>
            </a:r>
            <a:r>
              <a:rPr kumimoji="0" lang="it-IT" sz="1600" i="0" u="sng" strike="noStrike" kern="1200" cap="none" spc="10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rison</a:t>
            </a:r>
            <a:r>
              <a:rPr kumimoji="0" lang="it-IT" sz="1600" i="0" u="sng" strike="noStrike" kern="1200" cap="none" spc="100" normalizeH="0" baseline="300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0" lang="it-IT" sz="1600" i="0" strike="noStrike" kern="1200" cap="none" spc="10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Francesco Fatone</a:t>
            </a:r>
            <a:r>
              <a:rPr kumimoji="0" lang="it-IT" sz="1600" i="0" strike="noStrike" kern="1200" cap="none" spc="100" normalizeH="0" baseline="300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endParaRPr kumimoji="0" lang="it-IT" sz="1300" i="0" strike="noStrike" kern="1200" cap="all" spc="100" normalizeH="0" baseline="3000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0">
              <a:buClr>
                <a:srgbClr val="00AEEF"/>
              </a:buClr>
            </a:pPr>
            <a:endParaRPr lang="it-IT" sz="1400" baseline="30000" dirty="0">
              <a:solidFill>
                <a:schemeClr val="accent5">
                  <a:lumMod val="50000"/>
                </a:schemeClr>
              </a:solidFill>
            </a:endParaRPr>
          </a:p>
          <a:p>
            <a:pPr lvl="0">
              <a:buClr>
                <a:srgbClr val="00AEEF"/>
              </a:buClr>
            </a:pPr>
            <a:r>
              <a:rPr lang="it-IT" sz="1400" baseline="30000" dirty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kumimoji="0" lang="en-US" sz="1400" i="0" u="none" strike="noStrike" kern="1200" cap="none" spc="100" normalizeH="0" baseline="300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University of Verona, Department of Biotechnology</a:t>
            </a:r>
          </a:p>
          <a:p>
            <a:pPr lvl="0">
              <a:buClr>
                <a:srgbClr val="00AEEF"/>
              </a:buClr>
            </a:pPr>
            <a:endParaRPr kumimoji="0" lang="en-US" sz="1400" i="0" u="none" strike="noStrike" kern="1200" cap="none" spc="100" normalizeH="0" baseline="3000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AEEF"/>
              </a:buClr>
              <a:buSzTx/>
              <a:buFont typeface="Arial"/>
              <a:buNone/>
              <a:tabLst/>
              <a:defRPr/>
            </a:pPr>
            <a:r>
              <a:rPr kumimoji="0" lang="en-US" sz="1400" i="0" u="none" strike="noStrike" kern="1200" cap="none" spc="100" normalizeH="0" baseline="300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2Polytechnic </a:t>
            </a:r>
            <a:r>
              <a:rPr lang="en-US" sz="1400" cap="none" baseline="30000" dirty="0">
                <a:solidFill>
                  <a:schemeClr val="accent5">
                    <a:lumMod val="50000"/>
                  </a:schemeClr>
                </a:solidFill>
              </a:rPr>
              <a:t>U</a:t>
            </a:r>
            <a:r>
              <a:rPr kumimoji="0" lang="en-US" sz="1400" i="0" u="none" strike="noStrike" kern="1200" cap="none" spc="100" normalizeH="0" baseline="3000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niversity</a:t>
            </a:r>
            <a:r>
              <a:rPr kumimoji="0" lang="en-US" sz="1400" i="0" u="none" strike="noStrike" kern="1200" cap="none" spc="100" normalizeH="0" baseline="300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of </a:t>
            </a:r>
            <a:r>
              <a:rPr lang="en-US" sz="1400" cap="none" baseline="30000" dirty="0">
                <a:solidFill>
                  <a:schemeClr val="accent5">
                    <a:lumMod val="50000"/>
                  </a:schemeClr>
                </a:solidFill>
              </a:rPr>
              <a:t>M</a:t>
            </a:r>
            <a:r>
              <a:rPr kumimoji="0" lang="en-US" sz="1400" i="0" u="none" strike="noStrike" kern="1200" cap="none" spc="100" normalizeH="0" baseline="300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arche, Department of Materials, Environmental and City planning Science and Engineering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D0A0F87-1681-2F42-82A2-115315B7E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054149"/>
            <a:ext cx="1710814" cy="61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2">
            <a:extLst>
              <a:ext uri="{FF2B5EF4-FFF2-40B4-BE49-F238E27FC236}">
                <a16:creationId xmlns:a16="http://schemas.microsoft.com/office/drawing/2014/main" id="{BACFB2B6-7BC2-E340-A21F-20940DAD2A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8782" y="5914651"/>
            <a:ext cx="3667156" cy="756173"/>
          </a:xfrm>
          <a:prstGeom prst="rect">
            <a:avLst/>
          </a:prstGeom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EF11356B-7392-E047-9CF5-450CCA6CF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611" y="5973104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0960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4" descr="Immagine che contiene terra, edificio, esterni, albero&#10;&#10;Descrizione generata con affidabilità elevata">
            <a:extLst>
              <a:ext uri="{FF2B5EF4-FFF2-40B4-BE49-F238E27FC236}">
                <a16:creationId xmlns:a16="http://schemas.microsoft.com/office/drawing/2014/main" id="{25231F76-EF40-364A-A2DF-3E76311A49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5"/>
          <a:stretch/>
        </p:blipFill>
        <p:spPr>
          <a:xfrm>
            <a:off x="247790" y="1232857"/>
            <a:ext cx="3267529" cy="237878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E060E7A-890F-194C-9CB5-C3D5E6E36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91" y="3820951"/>
            <a:ext cx="3293486" cy="1852585"/>
          </a:xfrm>
          <a:prstGeom prst="rect">
            <a:avLst/>
          </a:prstGeom>
        </p:spPr>
      </p:pic>
      <p:sp>
        <p:nvSpPr>
          <p:cNvPr id="6" name="CasellaDiTesto 1">
            <a:extLst>
              <a:ext uri="{FF2B5EF4-FFF2-40B4-BE49-F238E27FC236}">
                <a16:creationId xmlns:a16="http://schemas.microsoft.com/office/drawing/2014/main" id="{8B28A10C-8F53-284D-837E-7B4312A12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9593" y="1881059"/>
            <a:ext cx="266440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None/>
            </a:pP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Fine mesh </a:t>
            </a:r>
            <a:r>
              <a:rPr lang="it-IT" altLang="it-IT" sz="2000" dirty="0" err="1">
                <a:solidFill>
                  <a:prstClr val="black"/>
                </a:solidFill>
                <a:latin typeface="Calibri" panose="020F0502020204030204"/>
              </a:rPr>
              <a:t>size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: 350 µm</a:t>
            </a:r>
          </a:p>
          <a:p>
            <a:pPr marL="342900" indent="-342900" defTabSz="914400">
              <a:spcBef>
                <a:spcPct val="0"/>
              </a:spcBef>
            </a:pPr>
            <a:endParaRPr lang="it-IT" altLang="it-IT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914400">
              <a:spcBef>
                <a:spcPct val="0"/>
              </a:spcBef>
              <a:buNone/>
            </a:pPr>
            <a:r>
              <a:rPr lang="it-IT" altLang="it-IT" sz="2000" dirty="0" err="1">
                <a:solidFill>
                  <a:prstClr val="black"/>
                </a:solidFill>
                <a:latin typeface="Calibri" panose="020F0502020204030204"/>
              </a:rPr>
              <a:t>Wastewater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it-IT" altLang="it-IT" sz="2000" dirty="0" err="1">
                <a:solidFill>
                  <a:prstClr val="black"/>
                </a:solidFill>
                <a:latin typeface="Calibri" panose="020F0502020204030204"/>
              </a:rPr>
              <a:t>Flowrate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: 29-40 m</a:t>
            </a:r>
            <a:r>
              <a:rPr lang="it-IT" altLang="it-IT" sz="2000" baseline="30000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/h</a:t>
            </a:r>
          </a:p>
          <a:p>
            <a:pPr marL="342900" indent="-342900" defTabSz="914400">
              <a:spcBef>
                <a:spcPct val="0"/>
              </a:spcBef>
            </a:pPr>
            <a:endParaRPr lang="it-IT" altLang="it-IT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914400">
              <a:spcBef>
                <a:spcPct val="0"/>
              </a:spcBef>
              <a:buNone/>
            </a:pPr>
            <a:r>
              <a:rPr lang="it-IT" altLang="it-IT" sz="2000" dirty="0" err="1">
                <a:solidFill>
                  <a:prstClr val="black"/>
                </a:solidFill>
                <a:latin typeface="Calibri" panose="020F0502020204030204"/>
              </a:rPr>
              <a:t>Fixed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it-IT" altLang="it-IT" sz="2000" dirty="0" err="1">
                <a:solidFill>
                  <a:prstClr val="black"/>
                </a:solidFill>
                <a:latin typeface="Calibri" panose="020F0502020204030204"/>
              </a:rPr>
              <a:t>surface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it-IT" altLang="it-IT" sz="2000" dirty="0" err="1">
                <a:solidFill>
                  <a:prstClr val="black"/>
                </a:solidFill>
                <a:latin typeface="Calibri" panose="020F0502020204030204"/>
              </a:rPr>
              <a:t>contact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 area: 0.24 m</a:t>
            </a:r>
            <a:r>
              <a:rPr lang="it-IT" altLang="it-IT" sz="2000" baseline="30000" dirty="0">
                <a:solidFill>
                  <a:prstClr val="black"/>
                </a:solidFill>
                <a:latin typeface="Calibri" panose="020F0502020204030204"/>
              </a:rPr>
              <a:t>2</a:t>
            </a:r>
          </a:p>
          <a:p>
            <a:pPr marL="342900" indent="-342900" defTabSz="914400">
              <a:spcBef>
                <a:spcPct val="0"/>
              </a:spcBef>
            </a:pPr>
            <a:endParaRPr lang="it-IT" altLang="it-IT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914400">
              <a:spcBef>
                <a:spcPct val="0"/>
              </a:spcBef>
              <a:buNone/>
            </a:pPr>
            <a:r>
              <a:rPr lang="it-IT" altLang="it-IT" sz="2000" dirty="0" err="1">
                <a:solidFill>
                  <a:prstClr val="black"/>
                </a:solidFill>
                <a:latin typeface="Calibri" panose="020F0502020204030204"/>
              </a:rPr>
              <a:t>Variable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it-IT" altLang="it-IT" sz="2000" dirty="0" err="1">
                <a:solidFill>
                  <a:prstClr val="black"/>
                </a:solidFill>
                <a:latin typeface="Calibri" panose="020F0502020204030204"/>
              </a:rPr>
              <a:t>belt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it-IT" altLang="it-IT" sz="2000" dirty="0" err="1">
                <a:solidFill>
                  <a:prstClr val="black"/>
                </a:solidFill>
                <a:latin typeface="Calibri" panose="020F0502020204030204"/>
              </a:rPr>
              <a:t>rotation</a:t>
            </a:r>
            <a:r>
              <a:rPr lang="it-IT" altLang="it-IT" sz="2000" dirty="0">
                <a:solidFill>
                  <a:prstClr val="black"/>
                </a:solidFill>
                <a:latin typeface="Calibri" panose="020F0502020204030204"/>
              </a:rPr>
              <a:t> speed</a:t>
            </a:r>
          </a:p>
          <a:p>
            <a:pPr defTabSz="914400">
              <a:spcBef>
                <a:spcPct val="0"/>
              </a:spcBef>
              <a:buFontTx/>
              <a:buNone/>
            </a:pPr>
            <a:endParaRPr lang="it-IT" altLang="it-IT" sz="16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7" name="Immagine 6" descr="Immagine che contiene interni, pavimento, parete, stanza&#10;&#10;Descrizione generata con affidabilità molto elevata">
            <a:extLst>
              <a:ext uri="{FF2B5EF4-FFF2-40B4-BE49-F238E27FC236}">
                <a16:creationId xmlns:a16="http://schemas.microsoft.com/office/drawing/2014/main" id="{ECC01655-8534-2549-BDFB-9D11ACEB36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496" y="1232857"/>
            <a:ext cx="2664407" cy="4440679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0A2E7993-1940-E644-BD2A-A675B38BB0E9}"/>
              </a:ext>
            </a:extLst>
          </p:cNvPr>
          <p:cNvSpPr/>
          <p:nvPr/>
        </p:nvSpPr>
        <p:spPr>
          <a:xfrm>
            <a:off x="2140263" y="5763210"/>
            <a:ext cx="3054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Average TSS </a:t>
            </a:r>
            <a:r>
              <a:rPr lang="it-IT" dirty="0" err="1"/>
              <a:t>removal</a:t>
            </a:r>
            <a:r>
              <a:rPr lang="it-IT" dirty="0"/>
              <a:t> = 45-50%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5ED5F9B1-B050-0B42-B5AA-8779614F6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2">
            <a:extLst>
              <a:ext uri="{FF2B5EF4-FFF2-40B4-BE49-F238E27FC236}">
                <a16:creationId xmlns:a16="http://schemas.microsoft.com/office/drawing/2014/main" id="{CCF1E421-70E6-E542-B398-5F3BD4E971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AE9E3007-5BF5-1249-A4FA-33565ECE4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1DDC0F28-3E3C-034F-9CD5-80846E836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924" y="132430"/>
            <a:ext cx="8377488" cy="82061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Rotating belt filter for CPS recovery</a:t>
            </a:r>
          </a:p>
        </p:txBody>
      </p:sp>
    </p:spTree>
    <p:extLst>
      <p:ext uri="{BB962C8B-B14F-4D97-AF65-F5344CB8AC3E}">
        <p14:creationId xmlns:p14="http://schemas.microsoft.com/office/powerpoint/2010/main" val="2657703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5BD7D1-141D-45AE-BB91-AA5958ACF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032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it-IT" b="1" dirty="0" err="1">
                <a:solidFill>
                  <a:schemeClr val="accent5">
                    <a:lumMod val="50000"/>
                  </a:schemeClr>
                </a:solidFill>
              </a:rPr>
              <a:t>Effect</a:t>
            </a:r>
            <a:r>
              <a:rPr lang="it-IT" b="1" dirty="0">
                <a:solidFill>
                  <a:schemeClr val="accent5">
                    <a:lumMod val="50000"/>
                  </a:schemeClr>
                </a:solidFill>
              </a:rPr>
              <a:t> of the mesh size </a:t>
            </a:r>
          </a:p>
        </p:txBody>
      </p:sp>
      <p:graphicFrame>
        <p:nvGraphicFramePr>
          <p:cNvPr id="4" name="Segnaposto contenuto 8">
            <a:extLst>
              <a:ext uri="{FF2B5EF4-FFF2-40B4-BE49-F238E27FC236}">
                <a16:creationId xmlns:a16="http://schemas.microsoft.com/office/drawing/2014/main" id="{0EC6B19E-303B-4267-9A5B-FA84912B76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6165079"/>
              </p:ext>
            </p:extLst>
          </p:nvPr>
        </p:nvGraphicFramePr>
        <p:xfrm>
          <a:off x="438539" y="1208314"/>
          <a:ext cx="8302695" cy="3718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ED4E8C51-4351-4C6A-9A23-08B53199AA99}"/>
              </a:ext>
            </a:extLst>
          </p:cNvPr>
          <p:cNvSpPr txBox="1"/>
          <p:nvPr/>
        </p:nvSpPr>
        <p:spPr>
          <a:xfrm>
            <a:off x="349898" y="5008019"/>
            <a:ext cx="8239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mesh size does not affect significantly the removal efficiency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Polymer should enhance the formation of strong sludge flocs</a:t>
            </a:r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0B108C7-24A0-4AF1-BAC3-BC357004D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2">
            <a:extLst>
              <a:ext uri="{FF2B5EF4-FFF2-40B4-BE49-F238E27FC236}">
                <a16:creationId xmlns:a16="http://schemas.microsoft.com/office/drawing/2014/main" id="{64461601-77A6-48EF-98E6-18B26073AE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DE742F2-B890-4D85-A68F-68FEACD91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C2906F50-F6FF-4DB7-A403-988AFED4A539}"/>
              </a:ext>
            </a:extLst>
          </p:cNvPr>
          <p:cNvCxnSpPr/>
          <p:nvPr/>
        </p:nvCxnSpPr>
        <p:spPr>
          <a:xfrm flipH="1">
            <a:off x="1129004" y="2365311"/>
            <a:ext cx="292048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7679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interni, parete, pavimento, stanza&#10;&#10;Descrizione generata con affidabilità molto elevata">
            <a:extLst>
              <a:ext uri="{FF2B5EF4-FFF2-40B4-BE49-F238E27FC236}">
                <a16:creationId xmlns:a16="http://schemas.microsoft.com/office/drawing/2014/main" id="{F1CD10D0-2141-5646-9A4C-4CFB54F927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36"/>
          <a:stretch/>
        </p:blipFill>
        <p:spPr>
          <a:xfrm>
            <a:off x="151178" y="1585913"/>
            <a:ext cx="4457909" cy="4063135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DA502C6-E9DA-7740-A1B7-9721734CC0CD}"/>
              </a:ext>
            </a:extLst>
          </p:cNvPr>
          <p:cNvSpPr txBox="1"/>
          <p:nvPr/>
        </p:nvSpPr>
        <p:spPr>
          <a:xfrm>
            <a:off x="4569609" y="2238135"/>
            <a:ext cx="47690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it-IT" altLang="it-IT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Volume: 2.6 m</a:t>
            </a:r>
            <a:r>
              <a:rPr lang="it-IT" altLang="it-IT" sz="200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342900" indent="-342900" defTabSz="9144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it-IT" altLang="it-IT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9144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it-IT" altLang="it-IT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Operating Temperature: 37°C</a:t>
            </a:r>
          </a:p>
          <a:p>
            <a:pPr marL="342900" indent="-342900" defTabSz="9144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it-IT" altLang="it-IT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9144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it-IT" altLang="it-IT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HRT: 4-6 days</a:t>
            </a:r>
          </a:p>
          <a:p>
            <a:pPr marL="342900" indent="-342900" defTabSz="9144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it-IT" altLang="it-IT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9144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it-IT" altLang="it-IT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Probe for the monitoring of the </a:t>
            </a:r>
            <a:r>
              <a:rPr lang="it-IT" altLang="it-IT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influent</a:t>
            </a:r>
            <a:r>
              <a:rPr lang="it-IT" altLang="it-IT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TSS concentration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EBC123F0-68FF-7A45-AB23-0BA6A1B6E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8" y="309066"/>
            <a:ext cx="8992822" cy="8206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Fermentation unit for SCFAs recovery from CPS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BC2514E-1797-A945-99B1-7F621B650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2">
            <a:extLst>
              <a:ext uri="{FF2B5EF4-FFF2-40B4-BE49-F238E27FC236}">
                <a16:creationId xmlns:a16="http://schemas.microsoft.com/office/drawing/2014/main" id="{0ED38108-EEE0-8A47-81BB-011CB53D2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7A928786-75F2-8346-B1AA-F773BE872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976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6" descr="Immagine che contiene interni, pavimento, parete&#10;&#10;Descrizione generata con affidabilità molto elevata">
            <a:extLst>
              <a:ext uri="{FF2B5EF4-FFF2-40B4-BE49-F238E27FC236}">
                <a16:creationId xmlns:a16="http://schemas.microsoft.com/office/drawing/2014/main" id="{3E9D1D62-7BB4-594F-AAD9-136333E39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081" y="1281695"/>
            <a:ext cx="8406893" cy="4728032"/>
          </a:xfrm>
          <a:prstGeom prst="rect">
            <a:avLst/>
          </a:prstGeom>
        </p:spPr>
      </p:pic>
      <p:cxnSp>
        <p:nvCxnSpPr>
          <p:cNvPr id="5" name="Connettore 2 4">
            <a:extLst>
              <a:ext uri="{FF2B5EF4-FFF2-40B4-BE49-F238E27FC236}">
                <a16:creationId xmlns:a16="http://schemas.microsoft.com/office/drawing/2014/main" id="{44963FC1-0A8E-F549-BD37-3E1A556E308B}"/>
              </a:ext>
            </a:extLst>
          </p:cNvPr>
          <p:cNvCxnSpPr>
            <a:cxnSpLocks/>
          </p:cNvCxnSpPr>
          <p:nvPr/>
        </p:nvCxnSpPr>
        <p:spPr>
          <a:xfrm>
            <a:off x="1664681" y="2134001"/>
            <a:ext cx="398654" cy="427327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6" name="Connettore 2 5">
            <a:extLst>
              <a:ext uri="{FF2B5EF4-FFF2-40B4-BE49-F238E27FC236}">
                <a16:creationId xmlns:a16="http://schemas.microsoft.com/office/drawing/2014/main" id="{EDFB6FE9-779D-DD48-B180-039B60AA07B3}"/>
              </a:ext>
            </a:extLst>
          </p:cNvPr>
          <p:cNvCxnSpPr>
            <a:cxnSpLocks/>
          </p:cNvCxnSpPr>
          <p:nvPr/>
        </p:nvCxnSpPr>
        <p:spPr>
          <a:xfrm flipH="1" flipV="1">
            <a:off x="7675990" y="4461162"/>
            <a:ext cx="468550" cy="860145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" name="CasellaDiTesto 15">
            <a:extLst>
              <a:ext uri="{FF2B5EF4-FFF2-40B4-BE49-F238E27FC236}">
                <a16:creationId xmlns:a16="http://schemas.microsoft.com/office/drawing/2014/main" id="{C19950B4-5F67-9E46-BA9A-65736C95AD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1" y="1932598"/>
            <a:ext cx="1538950" cy="369332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Nitritation</a:t>
            </a:r>
            <a:r>
              <a:rPr kumimoji="0" lang="it-IT" alt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 SBR</a:t>
            </a:r>
          </a:p>
        </p:txBody>
      </p:sp>
      <p:sp>
        <p:nvSpPr>
          <p:cNvPr id="8" name="CasellaDiTesto 16">
            <a:extLst>
              <a:ext uri="{FF2B5EF4-FFF2-40B4-BE49-F238E27FC236}">
                <a16:creationId xmlns:a16="http://schemas.microsoft.com/office/drawing/2014/main" id="{4A1967EF-0483-D549-ABB1-5442A616A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531" y="5136641"/>
            <a:ext cx="1881757" cy="369332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PHA </a:t>
            </a:r>
            <a:r>
              <a:rPr kumimoji="0" lang="it-IT" altLang="it-IT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accumulation</a:t>
            </a:r>
            <a:endParaRPr kumimoji="0" lang="it-IT" altLang="it-IT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</a:endParaRPr>
          </a:p>
        </p:txBody>
      </p:sp>
      <p:sp>
        <p:nvSpPr>
          <p:cNvPr id="9" name="CasellaDiTesto 19">
            <a:extLst>
              <a:ext uri="{FF2B5EF4-FFF2-40B4-BE49-F238E27FC236}">
                <a16:creationId xmlns:a16="http://schemas.microsoft.com/office/drawing/2014/main" id="{91F9E903-915A-4F4B-A667-86C681179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7984" y="2100162"/>
            <a:ext cx="1632718" cy="369332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Crystallizer</a:t>
            </a:r>
            <a:endParaRPr kumimoji="0" lang="it-IT" altLang="it-IT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</a:endParaRPr>
          </a:p>
        </p:txBody>
      </p: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FBA7DDEE-A6C8-9D46-9F83-934BF89F582F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2321939" y="3022075"/>
            <a:ext cx="1345329" cy="1144234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239B64B8-A1D9-BE47-BBA6-0C2B693BA8B6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1988288" y="3098749"/>
            <a:ext cx="2226832" cy="222255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2" name="Connettore 2 11">
            <a:extLst>
              <a:ext uri="{FF2B5EF4-FFF2-40B4-BE49-F238E27FC236}">
                <a16:creationId xmlns:a16="http://schemas.microsoft.com/office/drawing/2014/main" id="{6F8978D7-0C65-D248-BE92-5911906BD550}"/>
              </a:ext>
            </a:extLst>
          </p:cNvPr>
          <p:cNvCxnSpPr>
            <a:cxnSpLocks/>
          </p:cNvCxnSpPr>
          <p:nvPr/>
        </p:nvCxnSpPr>
        <p:spPr>
          <a:xfrm flipH="1">
            <a:off x="6088028" y="2469494"/>
            <a:ext cx="876298" cy="716789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3" name="CasellaDiTesto 16">
            <a:extLst>
              <a:ext uri="{FF2B5EF4-FFF2-40B4-BE49-F238E27FC236}">
                <a16:creationId xmlns:a16="http://schemas.microsoft.com/office/drawing/2014/main" id="{32EC9B1F-9531-4747-8A78-0056F63AC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24" y="3981643"/>
            <a:ext cx="2234715" cy="369332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Biomass</a:t>
            </a:r>
            <a:r>
              <a:rPr kumimoji="0" lang="it-IT" alt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 </a:t>
            </a:r>
            <a:r>
              <a:rPr kumimoji="0" lang="it-IT" altLang="it-IT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selection</a:t>
            </a:r>
            <a:r>
              <a:rPr kumimoji="0" lang="it-IT" alt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 SBR</a:t>
            </a:r>
          </a:p>
        </p:txBody>
      </p: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963D1839-A941-424C-8300-1AE04E869A7A}"/>
              </a:ext>
            </a:extLst>
          </p:cNvPr>
          <p:cNvCxnSpPr>
            <a:cxnSpLocks/>
          </p:cNvCxnSpPr>
          <p:nvPr/>
        </p:nvCxnSpPr>
        <p:spPr>
          <a:xfrm flipV="1">
            <a:off x="1907103" y="3022075"/>
            <a:ext cx="867995" cy="16420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5" name="CasellaDiTesto 15">
            <a:extLst>
              <a:ext uri="{FF2B5EF4-FFF2-40B4-BE49-F238E27FC236}">
                <a16:creationId xmlns:a16="http://schemas.microsoft.com/office/drawing/2014/main" id="{1E4E3CFD-D22B-4743-A860-63C46460B5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691" y="3022075"/>
            <a:ext cx="1794412" cy="369332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Equalization</a:t>
            </a:r>
            <a:r>
              <a:rPr kumimoji="0" lang="it-IT" alt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 tank </a:t>
            </a:r>
          </a:p>
        </p:txBody>
      </p:sp>
      <p:sp>
        <p:nvSpPr>
          <p:cNvPr id="16" name="CasellaDiTesto 20">
            <a:extLst>
              <a:ext uri="{FF2B5EF4-FFF2-40B4-BE49-F238E27FC236}">
                <a16:creationId xmlns:a16="http://schemas.microsoft.com/office/drawing/2014/main" id="{19A253F4-BEFB-4244-878F-F423193EA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6138" y="5321307"/>
            <a:ext cx="2029527" cy="369332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altLang="it-IT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Ceramic</a:t>
            </a:r>
            <a:r>
              <a:rPr kumimoji="0" lang="it-IT" alt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 membrane</a:t>
            </a: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5B65DD7F-8BB7-F643-870C-74CEEF14D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8" y="309066"/>
            <a:ext cx="8992822" cy="8206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Short-Cut Enhanced Phosphorus and PHA recovery (SCEPPHAR)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BD5FFD38-B01F-AB4F-8042-B8733C619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2">
            <a:extLst>
              <a:ext uri="{FF2B5EF4-FFF2-40B4-BE49-F238E27FC236}">
                <a16:creationId xmlns:a16="http://schemas.microsoft.com/office/drawing/2014/main" id="{8BEEDAF5-6F6E-9049-88D1-E2DCC0264B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7F33A5E8-5B3B-FE4B-968D-FB9F5C26D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0203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A2605E58-009C-DA4C-90EB-DEEFE1D536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5381" y="1596682"/>
            <a:ext cx="8548455" cy="4424850"/>
          </a:xfrm>
        </p:spPr>
        <p:txBody>
          <a:bodyPr>
            <a:normAutofit fontScale="92500" lnSpcReduction="20000"/>
          </a:bodyPr>
          <a:lstStyle/>
          <a:p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Cellulose:  31 - 51%</a:t>
            </a:r>
          </a:p>
          <a:p>
            <a:endParaRPr lang="it-IT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Lignin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: 14 - 20%</a:t>
            </a:r>
          </a:p>
          <a:p>
            <a:endParaRPr lang="it-IT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Hemicellulose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:  4,2 - 5,9</a:t>
            </a:r>
          </a:p>
          <a:p>
            <a:endParaRPr lang="it-IT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Lipids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: 6.1 – 12%</a:t>
            </a:r>
          </a:p>
          <a:p>
            <a:pPr marL="0" indent="0">
              <a:buNone/>
            </a:pP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Proteins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: 1- 12% (Low </a:t>
            </a:r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nitrogen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released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fermentation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it-IT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300" dirty="0" err="1">
                <a:latin typeface="Arial" panose="020B0604020202020204" pitchFamily="34" charset="0"/>
                <a:cs typeface="Arial" panose="020B0604020202020204" pitchFamily="34" charset="0"/>
              </a:rPr>
              <a:t>Ashes</a:t>
            </a:r>
            <a:r>
              <a:rPr lang="it-IT" sz="2300" dirty="0">
                <a:latin typeface="Arial" panose="020B0604020202020204" pitchFamily="34" charset="0"/>
                <a:cs typeface="Arial" panose="020B0604020202020204" pitchFamily="34" charset="0"/>
              </a:rPr>
              <a:t>: 4 -  11.5%	</a:t>
            </a:r>
          </a:p>
          <a:p>
            <a:endParaRPr lang="it-IT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it-IT" dirty="0"/>
          </a:p>
          <a:p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686352D-6E6B-E246-BBD7-61CF0B6040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15" t="-3801" r="29836" b="3801"/>
          <a:stretch/>
        </p:blipFill>
        <p:spPr>
          <a:xfrm rot="5400000">
            <a:off x="5187332" y="572166"/>
            <a:ext cx="2863060" cy="4755979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5398700-09D8-D64B-90DB-07EDA19BAA86}"/>
              </a:ext>
            </a:extLst>
          </p:cNvPr>
          <p:cNvSpPr txBox="1"/>
          <p:nvPr/>
        </p:nvSpPr>
        <p:spPr>
          <a:xfrm>
            <a:off x="5152555" y="1533822"/>
            <a:ext cx="33784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 err="1">
                <a:solidFill>
                  <a:schemeClr val="bg1"/>
                </a:solidFill>
                <a:latin typeface="Arial"/>
              </a:rPr>
              <a:t>Cellulosic</a:t>
            </a:r>
            <a:r>
              <a:rPr lang="it-IT" sz="2200" dirty="0">
                <a:solidFill>
                  <a:schemeClr val="bg1"/>
                </a:solidFill>
                <a:latin typeface="Arial"/>
              </a:rPr>
              <a:t> </a:t>
            </a:r>
            <a:r>
              <a:rPr lang="it-IT" sz="2200" dirty="0" err="1">
                <a:solidFill>
                  <a:schemeClr val="bg1"/>
                </a:solidFill>
                <a:latin typeface="Arial"/>
              </a:rPr>
              <a:t>Primary</a:t>
            </a:r>
            <a:r>
              <a:rPr lang="it-IT" sz="2200" dirty="0">
                <a:solidFill>
                  <a:schemeClr val="bg1"/>
                </a:solidFill>
                <a:latin typeface="Arial"/>
              </a:rPr>
              <a:t> </a:t>
            </a:r>
            <a:r>
              <a:rPr lang="it-IT" sz="2200" dirty="0" err="1">
                <a:solidFill>
                  <a:schemeClr val="bg1"/>
                </a:solidFill>
                <a:latin typeface="Arial"/>
              </a:rPr>
              <a:t>Sludge</a:t>
            </a:r>
            <a:r>
              <a:rPr lang="it-IT" sz="2200" dirty="0">
                <a:solidFill>
                  <a:schemeClr val="bg1"/>
                </a:solidFill>
                <a:latin typeface="Arial"/>
              </a:rPr>
              <a:t> </a:t>
            </a:r>
            <a:r>
              <a:rPr lang="it-IT" sz="2200" dirty="0" err="1">
                <a:solidFill>
                  <a:schemeClr val="bg1"/>
                </a:solidFill>
                <a:latin typeface="Arial"/>
              </a:rPr>
              <a:t>after</a:t>
            </a:r>
            <a:r>
              <a:rPr lang="it-IT" sz="2200" dirty="0">
                <a:solidFill>
                  <a:schemeClr val="bg1"/>
                </a:solidFill>
                <a:latin typeface="Arial"/>
              </a:rPr>
              <a:t> cleaning and </a:t>
            </a:r>
            <a:r>
              <a:rPr lang="it-IT" sz="2200" dirty="0" err="1">
                <a:solidFill>
                  <a:schemeClr val="bg1"/>
                </a:solidFill>
                <a:latin typeface="Arial"/>
              </a:rPr>
              <a:t>drying</a:t>
            </a:r>
            <a:endParaRPr lang="it-IT" sz="2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BAE33B20-6A62-E041-9EE4-0FC6B4909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8" y="309066"/>
            <a:ext cx="8992822" cy="8206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Characteristics of Cellulosic Primary Sludge (CPS)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76B0037-FE10-8646-B915-5108B3695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2">
            <a:extLst>
              <a:ext uri="{FF2B5EF4-FFF2-40B4-BE49-F238E27FC236}">
                <a16:creationId xmlns:a16="http://schemas.microsoft.com/office/drawing/2014/main" id="{64C927C9-7A45-DB44-9566-DD010AAE7F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E6D0409C-CC2A-AB4F-A856-61941AC64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3479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48EA0022-25D6-E746-956C-10771CE5196C}"/>
              </a:ext>
            </a:extLst>
          </p:cNvPr>
          <p:cNvSpPr txBox="1"/>
          <p:nvPr/>
        </p:nvSpPr>
        <p:spPr>
          <a:xfrm>
            <a:off x="285805" y="3909072"/>
            <a:ext cx="8792207" cy="217342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71463" indent="-271463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2200">
                <a:solidFill>
                  <a:srgbClr val="414646"/>
                </a:solidFill>
                <a:latin typeface="Arial"/>
              </a:defRPr>
            </a:lvl1pPr>
            <a:lvl2pPr marL="536575" indent="-2730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Symbol" charset="2"/>
              <a:buChar char="-"/>
              <a:defRPr>
                <a:solidFill>
                  <a:srgbClr val="414646"/>
                </a:solidFill>
                <a:latin typeface="Arial"/>
              </a:defRPr>
            </a:lvl2pPr>
            <a:lvl3pPr marL="811213" indent="-274638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tabLst/>
              <a:defRPr sz="1600">
                <a:solidFill>
                  <a:srgbClr val="414646"/>
                </a:solidFill>
                <a:latin typeface="Arial"/>
              </a:defRPr>
            </a:lvl3pPr>
            <a:lvl4pPr marL="1074738" indent="-263525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Symbol" charset="2"/>
              <a:buChar char="-"/>
              <a:defRPr sz="1600">
                <a:solidFill>
                  <a:srgbClr val="414646"/>
                </a:solidFill>
                <a:latin typeface="Arial"/>
              </a:defRPr>
            </a:lvl4pPr>
            <a:lvl5pPr marL="1347788" indent="-2730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1600">
                <a:solidFill>
                  <a:srgbClr val="414646"/>
                </a:solidFill>
                <a:latin typeface="Arial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</a:lvl6pPr>
            <a:lvl7pPr marL="2971800" indent="-228600">
              <a:spcBef>
                <a:spcPct val="20000"/>
              </a:spcBef>
              <a:buFont typeface="Arial"/>
              <a:buChar char="•"/>
            </a:lvl7pPr>
            <a:lvl8pPr marL="3429000" indent="-228600">
              <a:spcBef>
                <a:spcPct val="20000"/>
              </a:spcBef>
              <a:buFont typeface="Arial"/>
              <a:buChar char="•"/>
            </a:lvl8pPr>
            <a:lvl9pPr marL="3886200" indent="-228600">
              <a:spcBef>
                <a:spcPct val="20000"/>
              </a:spcBef>
              <a:buFont typeface="Arial"/>
              <a:buChar char="•"/>
            </a:lvl9pPr>
          </a:lstStyle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_tradnl" sz="2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Observed VFAs yield </a:t>
            </a:r>
            <a:r>
              <a:rPr lang="es-ES_tradnl" sz="25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around</a:t>
            </a:r>
            <a:r>
              <a:rPr lang="es-ES_tradnl" sz="2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0.32-0.38 </a:t>
            </a:r>
            <a:r>
              <a:rPr lang="es-ES_tradnl" sz="25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gCOD</a:t>
            </a:r>
            <a:r>
              <a:rPr lang="es-ES_tradnl" sz="2500" baseline="-25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VFA</a:t>
            </a:r>
            <a:r>
              <a:rPr lang="es-ES_tradnl" sz="2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/gVSS</a:t>
            </a:r>
            <a:r>
              <a:rPr lang="es-ES_tradnl" sz="25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</a:t>
            </a:r>
          </a:p>
          <a:p>
            <a:pPr>
              <a:buFont typeface="Arial" panose="020B0604020202020204" pitchFamily="34" charset="0"/>
              <a:buChar char="•"/>
            </a:pPr>
            <a:endParaRPr lang="es-ES_tradnl" sz="2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_tradnl" sz="2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COD:N:P ratio in the liquid fraction ~ 133:2.7:1</a:t>
            </a:r>
          </a:p>
          <a:p>
            <a:pPr marL="0" indent="0">
              <a:buClr>
                <a:schemeClr val="tx1"/>
              </a:buClr>
              <a:buNone/>
            </a:pPr>
            <a:endParaRPr lang="es-ES_tradnl" sz="2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_tradnl" sz="2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Phosphorus (and fraction of ammonia) recovered as P </a:t>
            </a:r>
            <a:r>
              <a:rPr lang="es-ES_tradnl" sz="25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salts</a:t>
            </a:r>
            <a:r>
              <a:rPr lang="es-ES_tradnl" sz="2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25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forms</a:t>
            </a:r>
            <a:endParaRPr lang="es-ES_tradnl" sz="2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_tradnl" sz="1600" dirty="0"/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752FA28C-4B76-4A41-A05B-2A13D5137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297619"/>
              </p:ext>
            </p:extLst>
          </p:nvPr>
        </p:nvGraphicFramePr>
        <p:xfrm>
          <a:off x="94269" y="1317547"/>
          <a:ext cx="8646966" cy="2323655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818894">
                  <a:extLst>
                    <a:ext uri="{9D8B030D-6E8A-4147-A177-3AD203B41FA5}">
                      <a16:colId xmlns:a16="http://schemas.microsoft.com/office/drawing/2014/main" val="3516480302"/>
                    </a:ext>
                  </a:extLst>
                </a:gridCol>
                <a:gridCol w="1639893">
                  <a:extLst>
                    <a:ext uri="{9D8B030D-6E8A-4147-A177-3AD203B41FA5}">
                      <a16:colId xmlns:a16="http://schemas.microsoft.com/office/drawing/2014/main" val="1245177494"/>
                    </a:ext>
                  </a:extLst>
                </a:gridCol>
                <a:gridCol w="1729393">
                  <a:extLst>
                    <a:ext uri="{9D8B030D-6E8A-4147-A177-3AD203B41FA5}">
                      <a16:colId xmlns:a16="http://schemas.microsoft.com/office/drawing/2014/main" val="4271225393"/>
                    </a:ext>
                  </a:extLst>
                </a:gridCol>
                <a:gridCol w="1729393">
                  <a:extLst>
                    <a:ext uri="{9D8B030D-6E8A-4147-A177-3AD203B41FA5}">
                      <a16:colId xmlns:a16="http://schemas.microsoft.com/office/drawing/2014/main" val="1465412484"/>
                    </a:ext>
                  </a:extLst>
                </a:gridCol>
                <a:gridCol w="1729393">
                  <a:extLst>
                    <a:ext uri="{9D8B030D-6E8A-4147-A177-3AD203B41FA5}">
                      <a16:colId xmlns:a16="http://schemas.microsoft.com/office/drawing/2014/main" val="3176132597"/>
                    </a:ext>
                  </a:extLst>
                </a:gridCol>
              </a:tblGrid>
              <a:tr h="707199"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</a:t>
                      </a:r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25624"/>
                  </a:ext>
                </a:extLst>
              </a:tr>
              <a:tr h="404114"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5667513"/>
                  </a:ext>
                </a:extLst>
              </a:tr>
              <a:tr h="404114"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VFAs</a:t>
                      </a:r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mgCOD</a:t>
                      </a:r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3446217"/>
                  </a:ext>
                </a:extLst>
              </a:tr>
              <a:tr h="404114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</a:t>
                      </a:r>
                      <a:r>
                        <a:rPr lang="it-IT" sz="16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mgN</a:t>
                      </a:r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889922"/>
                  </a:ext>
                </a:extLst>
              </a:tr>
              <a:tr h="404114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</a:t>
                      </a:r>
                      <a:r>
                        <a:rPr lang="it-IT" sz="16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mgP</a:t>
                      </a:r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915143"/>
                  </a:ext>
                </a:extLst>
              </a:tr>
            </a:tbl>
          </a:graphicData>
        </a:graphic>
      </p:graphicFrame>
      <p:pic>
        <p:nvPicPr>
          <p:cNvPr id="7" name="Immagine 6">
            <a:extLst>
              <a:ext uri="{FF2B5EF4-FFF2-40B4-BE49-F238E27FC236}">
                <a16:creationId xmlns:a16="http://schemas.microsoft.com/office/drawing/2014/main" id="{7D52428B-F9DD-6641-93AD-9D1315263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2">
            <a:extLst>
              <a:ext uri="{FF2B5EF4-FFF2-40B4-BE49-F238E27FC236}">
                <a16:creationId xmlns:a16="http://schemas.microsoft.com/office/drawing/2014/main" id="{C254430B-80D6-2840-BD59-425CFCAA1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C06B102C-C1EC-294D-96F4-E84292BE7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7F4BB07A-012D-1A44-A89E-B00DF29BB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8" y="242160"/>
            <a:ext cx="8992822" cy="8206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Characteristics of the fermentation liquid</a:t>
            </a:r>
          </a:p>
        </p:txBody>
      </p:sp>
    </p:spTree>
    <p:extLst>
      <p:ext uri="{BB962C8B-B14F-4D97-AF65-F5344CB8AC3E}">
        <p14:creationId xmlns:p14="http://schemas.microsoft.com/office/powerpoint/2010/main" val="3830838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5462D93D-F3C1-3B4E-A7C8-7F70F2DB6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8" y="17780"/>
            <a:ext cx="8992822" cy="820615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>
                <a:solidFill>
                  <a:schemeClr val="accent5">
                    <a:lumMod val="50000"/>
                  </a:schemeClr>
                </a:solidFill>
              </a:rPr>
              <a:t>Nitritation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 SBR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4DE5FEFE-4BD7-6B48-B855-3825411E0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2">
            <a:extLst>
              <a:ext uri="{FF2B5EF4-FFF2-40B4-BE49-F238E27FC236}">
                <a16:creationId xmlns:a16="http://schemas.microsoft.com/office/drawing/2014/main" id="{D9FE2B38-33CD-BB43-AFC4-A84A421B66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6" name="Picture 5">
            <a:extLst>
              <a:ext uri="{FF2B5EF4-FFF2-40B4-BE49-F238E27FC236}">
                <a16:creationId xmlns:a16="http://schemas.microsoft.com/office/drawing/2014/main" id="{E38161EB-C5F9-C74E-BCB6-42746AF41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5795409-296E-ED47-B187-15551C9DD573}"/>
              </a:ext>
            </a:extLst>
          </p:cNvPr>
          <p:cNvSpPr txBox="1"/>
          <p:nvPr/>
        </p:nvSpPr>
        <p:spPr>
          <a:xfrm>
            <a:off x="4962292" y="1222806"/>
            <a:ext cx="4137516" cy="4412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de-DE"/>
            </a:defPPr>
            <a:lvl1pPr marL="271463" indent="-271463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2200">
                <a:solidFill>
                  <a:srgbClr val="414646"/>
                </a:solidFill>
                <a:latin typeface="Arial"/>
              </a:defRPr>
            </a:lvl1pPr>
            <a:lvl2pPr marL="536575" indent="-2730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Symbol" charset="2"/>
              <a:buChar char="-"/>
              <a:defRPr>
                <a:solidFill>
                  <a:srgbClr val="414646"/>
                </a:solidFill>
                <a:latin typeface="Arial"/>
              </a:defRPr>
            </a:lvl2pPr>
            <a:lvl3pPr marL="811213" indent="-274638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tabLst/>
              <a:defRPr sz="1600">
                <a:solidFill>
                  <a:srgbClr val="414646"/>
                </a:solidFill>
                <a:latin typeface="Arial"/>
              </a:defRPr>
            </a:lvl3pPr>
            <a:lvl4pPr marL="1074738" indent="-263525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Symbol" charset="2"/>
              <a:buChar char="-"/>
              <a:defRPr sz="1600">
                <a:solidFill>
                  <a:srgbClr val="414646"/>
                </a:solidFill>
                <a:latin typeface="Arial"/>
              </a:defRPr>
            </a:lvl4pPr>
            <a:lvl5pPr marL="1347788" indent="-2730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1600">
                <a:solidFill>
                  <a:srgbClr val="414646"/>
                </a:solidFill>
                <a:latin typeface="Arial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</a:lvl6pPr>
            <a:lvl7pPr marL="2971800" indent="-228600">
              <a:spcBef>
                <a:spcPct val="20000"/>
              </a:spcBef>
              <a:buFont typeface="Arial"/>
              <a:buChar char="•"/>
            </a:lvl7pPr>
            <a:lvl8pPr marL="3429000" indent="-228600">
              <a:spcBef>
                <a:spcPct val="20000"/>
              </a:spcBef>
              <a:buFont typeface="Arial"/>
              <a:buChar char="•"/>
            </a:lvl8pPr>
            <a:lvl9pPr marL="3886200" indent="-228600">
              <a:spcBef>
                <a:spcPct val="20000"/>
              </a:spcBef>
              <a:buFont typeface="Arial"/>
              <a:buChar char="•"/>
            </a:lvl9pPr>
          </a:lstStyle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heated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and 3: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heated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it-IT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it-IT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Period 2 and 3 the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vNLR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was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increased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up to </a:t>
            </a:r>
            <a:r>
              <a:rPr lang="it-IT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1.55-1.70 </a:t>
            </a:r>
            <a:r>
              <a:rPr lang="it-IT" sz="1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kgN</a:t>
            </a:r>
            <a:r>
              <a:rPr lang="it-IT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it-IT" sz="1800" b="1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it-IT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 = 25-30°C), </a:t>
            </a:r>
            <a:r>
              <a:rPr lang="it-IT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SRT 20 giorni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it-IT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and 3 the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observed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nitritation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rate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55-65 </a:t>
            </a:r>
            <a:r>
              <a:rPr lang="it-IT" sz="1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mgN</a:t>
            </a:r>
            <a:r>
              <a:rPr lang="it-IT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/L h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80-90% of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ammonia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oxidized</a:t>
            </a:r>
            <a:r>
              <a:rPr lang="it-I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nitrite</a:t>
            </a:r>
          </a:p>
        </p:txBody>
      </p:sp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8A46E4EC-B7B3-AC40-9684-FB84DDDB44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9928" y="3507057"/>
            <a:ext cx="4946968" cy="26885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DAA12E66-E674-F44E-B2E1-A2C1B5BCDB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178" y="854153"/>
            <a:ext cx="4855718" cy="270752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F1425C7-3327-E449-8463-484C89EC04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490" y="3580570"/>
            <a:ext cx="4673776" cy="23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201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299DF483-12C6-CB40-B54B-E2749CD3C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8" y="17780"/>
            <a:ext cx="8992822" cy="820615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Selection SBR</a:t>
            </a:r>
          </a:p>
        </p:txBody>
      </p:sp>
      <p:sp>
        <p:nvSpPr>
          <p:cNvPr id="11" name="Rettangolo 1">
            <a:extLst>
              <a:ext uri="{FF2B5EF4-FFF2-40B4-BE49-F238E27FC236}">
                <a16:creationId xmlns:a16="http://schemas.microsoft.com/office/drawing/2014/main" id="{17085163-0590-6B41-A606-CB2DA908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248" y="4937344"/>
            <a:ext cx="8643938" cy="11828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 lnSpcReduction="10000"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10000"/>
              </a:lnSpc>
              <a:buClr>
                <a:schemeClr val="tx1"/>
              </a:buClr>
              <a:buNone/>
            </a:pP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Feast/Famine ratio was 0.06 – 0.15 min/min</a:t>
            </a:r>
          </a:p>
          <a:p>
            <a:pPr marL="0" indent="0">
              <a:lnSpc>
                <a:spcPct val="110000"/>
              </a:lnSpc>
              <a:buClr>
                <a:schemeClr val="tx1"/>
              </a:buClr>
              <a:buNone/>
            </a:pP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HRT: 1.0-1.5 day</a:t>
            </a:r>
          </a:p>
          <a:p>
            <a:pPr marL="0" indent="0">
              <a:lnSpc>
                <a:spcPct val="110000"/>
              </a:lnSpc>
              <a:buClr>
                <a:schemeClr val="tx1"/>
              </a:buClr>
              <a:buNone/>
            </a:pP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OLR: 1.7-2.0 </a:t>
            </a:r>
            <a:r>
              <a:rPr lang="en-US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kgCOD</a:t>
            </a: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it-IT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day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D69998A6-3161-0B45-9A93-197491093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2">
            <a:extLst>
              <a:ext uri="{FF2B5EF4-FFF2-40B4-BE49-F238E27FC236}">
                <a16:creationId xmlns:a16="http://schemas.microsoft.com/office/drawing/2014/main" id="{F5DD2EF5-F00D-A740-B1B3-DF9FBD696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CC19E3CA-5117-F14B-B3AB-28C929704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03041CF3-90F6-DD4F-9EAA-35E884B886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7799810"/>
              </p:ext>
            </p:extLst>
          </p:nvPr>
        </p:nvGraphicFramePr>
        <p:xfrm>
          <a:off x="609679" y="983667"/>
          <a:ext cx="7529332" cy="3953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53910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299DF483-12C6-CB40-B54B-E2749CD3C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8" y="17780"/>
            <a:ext cx="8992822" cy="820615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Selection SBR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D69998A6-3161-0B45-9A93-197491093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2">
            <a:extLst>
              <a:ext uri="{FF2B5EF4-FFF2-40B4-BE49-F238E27FC236}">
                <a16:creationId xmlns:a16="http://schemas.microsoft.com/office/drawing/2014/main" id="{F5DD2EF5-F00D-A740-B1B3-DF9FBD696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CC19E3CA-5117-F14B-B3AB-28C929704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03041CF3-90F6-DD4F-9EAA-35E884B886C0}"/>
              </a:ext>
            </a:extLst>
          </p:cNvPr>
          <p:cNvGraphicFramePr>
            <a:graphicFrameLocks/>
          </p:cNvGraphicFramePr>
          <p:nvPr/>
        </p:nvGraphicFramePr>
        <p:xfrm>
          <a:off x="609679" y="1074098"/>
          <a:ext cx="7529332" cy="3953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Rettangolo 8">
            <a:extLst>
              <a:ext uri="{FF2B5EF4-FFF2-40B4-BE49-F238E27FC236}">
                <a16:creationId xmlns:a16="http://schemas.microsoft.com/office/drawing/2014/main" id="{2B7B2CDA-7DDA-4EFF-ADBC-6AAC67AD0DFC}"/>
              </a:ext>
            </a:extLst>
          </p:cNvPr>
          <p:cNvSpPr/>
          <p:nvPr/>
        </p:nvSpPr>
        <p:spPr>
          <a:xfrm>
            <a:off x="1670939" y="2929812"/>
            <a:ext cx="6227179" cy="1172232"/>
          </a:xfrm>
          <a:prstGeom prst="rect">
            <a:avLst/>
          </a:prstGeom>
          <a:solidFill>
            <a:schemeClr val="accent1">
              <a:lumMod val="20000"/>
              <a:lumOff val="80000"/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>
                <a:solidFill>
                  <a:schemeClr val="tx1"/>
                </a:solidFill>
              </a:rPr>
              <a:t>Optimal</a:t>
            </a:r>
            <a:r>
              <a:rPr lang="it-IT" b="1" dirty="0">
                <a:solidFill>
                  <a:schemeClr val="tx1"/>
                </a:solidFill>
              </a:rPr>
              <a:t> PHA biomass </a:t>
            </a:r>
            <a:r>
              <a:rPr lang="it-IT" b="1" dirty="0" err="1">
                <a:solidFill>
                  <a:schemeClr val="tx1"/>
                </a:solidFill>
              </a:rPr>
              <a:t>selection</a:t>
            </a:r>
            <a:r>
              <a:rPr lang="it-IT" b="1" dirty="0">
                <a:solidFill>
                  <a:schemeClr val="tx1"/>
                </a:solidFill>
              </a:rPr>
              <a:t> when </a:t>
            </a:r>
          </a:p>
          <a:p>
            <a:pPr algn="ctr"/>
            <a:r>
              <a:rPr lang="it-IT" b="1" dirty="0" err="1">
                <a:solidFill>
                  <a:schemeClr val="tx1"/>
                </a:solidFill>
              </a:rPr>
              <a:t>Feast</a:t>
            </a:r>
            <a:r>
              <a:rPr lang="it-IT" b="1" dirty="0">
                <a:solidFill>
                  <a:schemeClr val="tx1"/>
                </a:solidFill>
              </a:rPr>
              <a:t>/</a:t>
            </a:r>
            <a:r>
              <a:rPr lang="it-IT" b="1" dirty="0" err="1">
                <a:solidFill>
                  <a:schemeClr val="tx1"/>
                </a:solidFill>
              </a:rPr>
              <a:t>Famine</a:t>
            </a:r>
            <a:r>
              <a:rPr lang="it-IT" b="1" dirty="0">
                <a:solidFill>
                  <a:schemeClr val="tx1"/>
                </a:solidFill>
              </a:rPr>
              <a:t> &lt; 0,2 </a:t>
            </a:r>
            <a:r>
              <a:rPr lang="it-IT" b="1" dirty="0" err="1">
                <a:solidFill>
                  <a:schemeClr val="tx1"/>
                </a:solidFill>
              </a:rPr>
              <a:t>min</a:t>
            </a:r>
            <a:r>
              <a:rPr lang="it-IT" b="1" dirty="0">
                <a:solidFill>
                  <a:schemeClr val="tx1"/>
                </a:solidFill>
              </a:rPr>
              <a:t>/</a:t>
            </a:r>
            <a:r>
              <a:rPr lang="it-IT" b="1" dirty="0" err="1">
                <a:solidFill>
                  <a:schemeClr val="tx1"/>
                </a:solidFill>
              </a:rPr>
              <a:t>min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0" name="Rettangolo 1">
            <a:extLst>
              <a:ext uri="{FF2B5EF4-FFF2-40B4-BE49-F238E27FC236}">
                <a16:creationId xmlns:a16="http://schemas.microsoft.com/office/drawing/2014/main" id="{BD297CEC-AEBD-4A32-A108-03F0B83E7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248" y="4937344"/>
            <a:ext cx="8643938" cy="11828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 lnSpcReduction="10000"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10000"/>
              </a:lnSpc>
              <a:buClr>
                <a:schemeClr val="tx1"/>
              </a:buClr>
              <a:buNone/>
            </a:pP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Feast/Famine ratio was 0.06 – 0.15 min/min</a:t>
            </a:r>
          </a:p>
          <a:p>
            <a:pPr marL="0" indent="0">
              <a:lnSpc>
                <a:spcPct val="110000"/>
              </a:lnSpc>
              <a:buClr>
                <a:schemeClr val="tx1"/>
              </a:buClr>
              <a:buNone/>
            </a:pP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HRT: 1.0-1.5 day</a:t>
            </a:r>
          </a:p>
          <a:p>
            <a:pPr marL="0" indent="0">
              <a:lnSpc>
                <a:spcPct val="110000"/>
              </a:lnSpc>
              <a:buClr>
                <a:schemeClr val="tx1"/>
              </a:buClr>
              <a:buNone/>
            </a:pP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OLR: 1.7-2.0 </a:t>
            </a:r>
            <a:r>
              <a:rPr lang="en-US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kgCOD</a:t>
            </a: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it-IT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day</a:t>
            </a:r>
          </a:p>
        </p:txBody>
      </p:sp>
    </p:spTree>
    <p:extLst>
      <p:ext uri="{BB962C8B-B14F-4D97-AF65-F5344CB8AC3E}">
        <p14:creationId xmlns:p14="http://schemas.microsoft.com/office/powerpoint/2010/main" val="2652656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fico 5">
            <a:extLst>
              <a:ext uri="{FF2B5EF4-FFF2-40B4-BE49-F238E27FC236}">
                <a16:creationId xmlns:a16="http://schemas.microsoft.com/office/drawing/2014/main" id="{BFF8B159-CDB5-4385-8E93-64F0358EF6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3082228"/>
              </p:ext>
            </p:extLst>
          </p:nvPr>
        </p:nvGraphicFramePr>
        <p:xfrm>
          <a:off x="810227" y="1058174"/>
          <a:ext cx="7899721" cy="3495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itolo 1">
            <a:extLst>
              <a:ext uri="{FF2B5EF4-FFF2-40B4-BE49-F238E27FC236}">
                <a16:creationId xmlns:a16="http://schemas.microsoft.com/office/drawing/2014/main" id="{EC2EBEAF-DB4D-4790-8F16-C4D027F8D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6" y="404664"/>
            <a:ext cx="9144000" cy="61330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84406" tIns="42203" rIns="84406" bIns="42203" rtlCol="0" anchor="ctr">
            <a:noAutofit/>
          </a:bodyPr>
          <a:lstStyle/>
          <a:p>
            <a:pPr algn="ctr">
              <a:buFont typeface="Arial" panose="020B0604020202020204" pitchFamily="34" charset="0"/>
            </a:pP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Typical</a:t>
            </a:r>
            <a:r>
              <a:rPr lang="en-US" sz="2400" b="1" dirty="0"/>
              <a:t>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cycle of the selection SBR (aerobic/anoxic)</a:t>
            </a:r>
            <a:endParaRPr lang="it-IT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DFBBFFA3-D1E6-4253-BCC2-E4C4A4F624E4}"/>
              </a:ext>
            </a:extLst>
          </p:cNvPr>
          <p:cNvSpPr/>
          <p:nvPr/>
        </p:nvSpPr>
        <p:spPr>
          <a:xfrm>
            <a:off x="389341" y="4729875"/>
            <a:ext cx="8647357" cy="1287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en-US" altLang="it-IT" dirty="0">
                <a:latin typeface="Arial" panose="020B0604020202020204" pitchFamily="34" charset="0"/>
                <a:cs typeface="Arial" panose="020B0604020202020204" pitchFamily="34" charset="0"/>
              </a:rPr>
              <a:t>Period 1: acetic acid as carbon source (as reference);</a:t>
            </a:r>
          </a:p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en-US" altLang="it-IT" dirty="0">
                <a:latin typeface="Arial" panose="020B0604020202020204" pitchFamily="34" charset="0"/>
                <a:cs typeface="Arial" panose="020B0604020202020204" pitchFamily="34" charset="0"/>
              </a:rPr>
              <a:t>Period 2 and 3: fermentation liquid from CPS as carbon source;</a:t>
            </a:r>
          </a:p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en-US" altLang="it-IT" dirty="0">
                <a:latin typeface="Arial" panose="020B0604020202020204" pitchFamily="34" charset="0"/>
                <a:cs typeface="Arial" panose="020B0604020202020204" pitchFamily="34" charset="0"/>
              </a:rPr>
              <a:t>Nitrite removal efficiency around 85%; </a:t>
            </a:r>
          </a:p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en-US" altLang="it-IT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it-IT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  <a:r>
              <a:rPr lang="en-US" altLang="it-IT" dirty="0">
                <a:latin typeface="Arial" panose="020B0604020202020204" pitchFamily="34" charset="0"/>
                <a:cs typeface="Arial" panose="020B0604020202020204" pitchFamily="34" charset="0"/>
              </a:rPr>
              <a:t> (@20°C) was 10-12 </a:t>
            </a:r>
            <a:r>
              <a:rPr lang="en-US" altLang="it-IT" dirty="0" err="1">
                <a:latin typeface="Arial" panose="020B0604020202020204" pitchFamily="34" charset="0"/>
                <a:cs typeface="Arial" panose="020B0604020202020204" pitchFamily="34" charset="0"/>
              </a:rPr>
              <a:t>mgN</a:t>
            </a:r>
            <a:r>
              <a:rPr lang="en-US" altLang="it-IT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it-IT" dirty="0" err="1">
                <a:latin typeface="Arial" panose="020B0604020202020204" pitchFamily="34" charset="0"/>
                <a:cs typeface="Arial" panose="020B0604020202020204" pitchFamily="34" charset="0"/>
              </a:rPr>
              <a:t>gVSS</a:t>
            </a:r>
            <a:r>
              <a:rPr lang="en-US" altLang="it-IT" dirty="0">
                <a:latin typeface="Arial" panose="020B0604020202020204" pitchFamily="34" charset="0"/>
                <a:cs typeface="Arial" panose="020B0604020202020204" pitchFamily="34" charset="0"/>
              </a:rPr>
              <a:t> h (driven by PHA degradation);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E5FD3A4F-2F89-40DF-9573-F522D7DC7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2">
            <a:extLst>
              <a:ext uri="{FF2B5EF4-FFF2-40B4-BE49-F238E27FC236}">
                <a16:creationId xmlns:a16="http://schemas.microsoft.com/office/drawing/2014/main" id="{61676E58-61E9-44D3-B327-BC98051B4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9" name="Picture 5">
            <a:extLst>
              <a:ext uri="{FF2B5EF4-FFF2-40B4-BE49-F238E27FC236}">
                <a16:creationId xmlns:a16="http://schemas.microsoft.com/office/drawing/2014/main" id="{4CC81269-7257-4445-B49C-3246F3CC3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0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E01C989-7D0A-4D8E-87D9-0F8FE3C2F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b="1" dirty="0" err="1">
                <a:solidFill>
                  <a:schemeClr val="accent5">
                    <a:lumMod val="50000"/>
                  </a:schemeClr>
                </a:solidFill>
              </a:rPr>
              <a:t>Objective</a:t>
            </a:r>
            <a:endParaRPr lang="it-IT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075DD64-5087-4EEF-BBB5-E7D5864D6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0960"/>
            <a:ext cx="7886700" cy="4351338"/>
          </a:xfrm>
        </p:spPr>
        <p:txBody>
          <a:bodyPr/>
          <a:lstStyle/>
          <a:p>
            <a:r>
              <a:rPr lang="it-IT" dirty="0"/>
              <a:t>Horizon 2020 </a:t>
            </a:r>
            <a:r>
              <a:rPr lang="it-IT" dirty="0" err="1"/>
              <a:t>Smart-Plant</a:t>
            </a:r>
            <a:r>
              <a:rPr lang="it-IT" dirty="0"/>
              <a:t> project</a:t>
            </a:r>
          </a:p>
          <a:p>
            <a:endParaRPr lang="it-IT" dirty="0"/>
          </a:p>
          <a:p>
            <a:r>
              <a:rPr lang="it-IT" dirty="0"/>
              <a:t>Volatile Fatty Acids (</a:t>
            </a:r>
            <a:r>
              <a:rPr lang="it-IT" dirty="0" err="1"/>
              <a:t>VFAs</a:t>
            </a:r>
            <a:r>
              <a:rPr lang="it-IT" dirty="0"/>
              <a:t>) production as </a:t>
            </a:r>
            <a:r>
              <a:rPr lang="it-IT" dirty="0" err="1"/>
              <a:t>PHAs</a:t>
            </a:r>
            <a:r>
              <a:rPr lang="it-IT" dirty="0"/>
              <a:t> </a:t>
            </a:r>
            <a:r>
              <a:rPr lang="it-IT" dirty="0" err="1"/>
              <a:t>precursors</a:t>
            </a:r>
            <a:r>
              <a:rPr lang="it-IT" dirty="0"/>
              <a:t>;</a:t>
            </a:r>
          </a:p>
          <a:p>
            <a:endParaRPr lang="it-IT" dirty="0"/>
          </a:p>
          <a:p>
            <a:r>
              <a:rPr lang="it-IT" dirty="0"/>
              <a:t>Strategy for </a:t>
            </a:r>
            <a:r>
              <a:rPr lang="it-IT" dirty="0" err="1"/>
              <a:t>integrated</a:t>
            </a:r>
            <a:r>
              <a:rPr lang="it-IT" dirty="0"/>
              <a:t> PHA production in WWTP;</a:t>
            </a:r>
          </a:p>
          <a:p>
            <a:endParaRPr lang="it-IT" dirty="0"/>
          </a:p>
          <a:p>
            <a:r>
              <a:rPr lang="it-IT" dirty="0"/>
              <a:t>PHA </a:t>
            </a:r>
            <a:r>
              <a:rPr lang="it-IT" dirty="0" err="1"/>
              <a:t>productivity</a:t>
            </a:r>
            <a:r>
              <a:rPr lang="it-IT" dirty="0"/>
              <a:t> and </a:t>
            </a:r>
            <a:r>
              <a:rPr lang="it-IT" dirty="0" err="1"/>
              <a:t>barriers</a:t>
            </a:r>
            <a:r>
              <a:rPr lang="it-IT" dirty="0"/>
              <a:t> 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135ECC5-13C6-4F9B-A94A-FEC4F4CFA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2">
            <a:extLst>
              <a:ext uri="{FF2B5EF4-FFF2-40B4-BE49-F238E27FC236}">
                <a16:creationId xmlns:a16="http://schemas.microsoft.com/office/drawing/2014/main" id="{DF564CAC-C33D-4F23-8D13-288643B74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F749D2-E972-4EC9-8833-AA3139661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85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167058D8-5F57-DC42-8CFD-A33D87545F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0674906"/>
              </p:ext>
            </p:extLst>
          </p:nvPr>
        </p:nvGraphicFramePr>
        <p:xfrm>
          <a:off x="1481501" y="1145296"/>
          <a:ext cx="5964596" cy="2338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A99DBA15-3BC3-8743-8B0E-5D03826737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361"/>
          <a:stretch/>
        </p:blipFill>
        <p:spPr>
          <a:xfrm>
            <a:off x="7597822" y="1224862"/>
            <a:ext cx="1228979" cy="175103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87693-D6DA-DF42-A54F-E773A93637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89"/>
          <a:stretch/>
        </p:blipFill>
        <p:spPr>
          <a:xfrm>
            <a:off x="136791" y="1224862"/>
            <a:ext cx="1192985" cy="1852049"/>
          </a:xfrm>
          <a:prstGeom prst="rect">
            <a:avLst/>
          </a:prstGeom>
        </p:spPr>
      </p:pic>
      <p:pic>
        <p:nvPicPr>
          <p:cNvPr id="7" name="Picture 2" descr="IMG_5338">
            <a:extLst>
              <a:ext uri="{FF2B5EF4-FFF2-40B4-BE49-F238E27FC236}">
                <a16:creationId xmlns:a16="http://schemas.microsoft.com/office/drawing/2014/main" id="{7F01D2FC-B8E9-B447-8CAF-B49284D78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4"/>
          <a:stretch>
            <a:fillRect/>
          </a:stretch>
        </p:blipFill>
        <p:spPr bwMode="auto">
          <a:xfrm>
            <a:off x="6569612" y="3502159"/>
            <a:ext cx="2257189" cy="2497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8E736279-66EA-3149-A591-3D44D4507F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5298821"/>
              </p:ext>
            </p:extLst>
          </p:nvPr>
        </p:nvGraphicFramePr>
        <p:xfrm>
          <a:off x="317199" y="3324748"/>
          <a:ext cx="608532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itel 1">
            <a:extLst>
              <a:ext uri="{FF2B5EF4-FFF2-40B4-BE49-F238E27FC236}">
                <a16:creationId xmlns:a16="http://schemas.microsoft.com/office/drawing/2014/main" id="{3DAC8C31-B1E9-354B-AF0A-62DC98C15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8" y="17780"/>
            <a:ext cx="8992822" cy="820615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PHA accumulation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AE13AEB-B3EF-964F-A4A1-4115927E4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2">
            <a:extLst>
              <a:ext uri="{FF2B5EF4-FFF2-40B4-BE49-F238E27FC236}">
                <a16:creationId xmlns:a16="http://schemas.microsoft.com/office/drawing/2014/main" id="{F14F99D6-1549-F541-A47F-32740E672E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F6915295-C734-B94B-8EF2-32811969A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95420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arrotondato 10">
            <a:extLst>
              <a:ext uri="{FF2B5EF4-FFF2-40B4-BE49-F238E27FC236}">
                <a16:creationId xmlns:a16="http://schemas.microsoft.com/office/drawing/2014/main" id="{3D74CD76-0D04-8A43-B1A4-C4224F9F0674}"/>
              </a:ext>
            </a:extLst>
          </p:cNvPr>
          <p:cNvSpPr/>
          <p:nvPr/>
        </p:nvSpPr>
        <p:spPr>
          <a:xfrm>
            <a:off x="1802904" y="1904570"/>
            <a:ext cx="1582023" cy="777453"/>
          </a:xfrm>
          <a:prstGeom prst="roundRect">
            <a:avLst/>
          </a:prstGeom>
          <a:solidFill>
            <a:srgbClr val="2198D8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fr-FR" sz="1600" b="1" kern="0" dirty="0" err="1">
                <a:solidFill>
                  <a:prstClr val="white"/>
                </a:solidFill>
              </a:rPr>
              <a:t>Wastewater</a:t>
            </a:r>
            <a:r>
              <a:rPr lang="fr-FR" sz="1600" b="1" kern="0" dirty="0">
                <a:solidFill>
                  <a:prstClr val="white"/>
                </a:solidFill>
              </a:rPr>
              <a:t> </a:t>
            </a:r>
            <a:r>
              <a:rPr lang="fr-FR" sz="1600" b="1" kern="0" dirty="0" err="1">
                <a:solidFill>
                  <a:prstClr val="white"/>
                </a:solidFill>
              </a:rPr>
              <a:t>Sieving</a:t>
            </a:r>
            <a:endParaRPr lang="fr-FR" sz="1600" kern="0" dirty="0">
              <a:solidFill>
                <a:prstClr val="white"/>
              </a:solidFill>
            </a:endParaRPr>
          </a:p>
        </p:txBody>
      </p:sp>
      <p:sp>
        <p:nvSpPr>
          <p:cNvPr id="5" name="Rettangolo arrotondato 10">
            <a:extLst>
              <a:ext uri="{FF2B5EF4-FFF2-40B4-BE49-F238E27FC236}">
                <a16:creationId xmlns:a16="http://schemas.microsoft.com/office/drawing/2014/main" id="{5B1B9690-C71D-914A-BF6A-0F1D1CD6C15C}"/>
              </a:ext>
            </a:extLst>
          </p:cNvPr>
          <p:cNvSpPr/>
          <p:nvPr/>
        </p:nvSpPr>
        <p:spPr>
          <a:xfrm>
            <a:off x="1812331" y="3428181"/>
            <a:ext cx="1582023" cy="1249581"/>
          </a:xfrm>
          <a:prstGeom prst="roundRect">
            <a:avLst/>
          </a:prstGeom>
          <a:solidFill>
            <a:srgbClr val="2198D8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fr-FR" sz="1600" b="1" kern="0" dirty="0">
                <a:solidFill>
                  <a:prstClr val="white"/>
                </a:solidFill>
              </a:rPr>
              <a:t>Fermentation </a:t>
            </a:r>
          </a:p>
          <a:p>
            <a:pPr lvl="0" algn="ctr" defTabSz="914400">
              <a:defRPr/>
            </a:pPr>
            <a:r>
              <a:rPr lang="fr-FR" sz="1600" b="1" kern="0" dirty="0" err="1">
                <a:solidFill>
                  <a:prstClr val="white"/>
                </a:solidFill>
              </a:rPr>
              <a:t>Efficiency</a:t>
            </a:r>
            <a:endParaRPr lang="fr-FR" sz="1600" b="1" kern="0" dirty="0">
              <a:solidFill>
                <a:prstClr val="white"/>
              </a:solidFill>
            </a:endParaRPr>
          </a:p>
          <a:p>
            <a:pPr lvl="0" algn="ctr" defTabSz="914400">
              <a:defRPr/>
            </a:pPr>
            <a:r>
              <a:rPr lang="fr-FR" sz="1600" kern="0" dirty="0">
                <a:solidFill>
                  <a:prstClr val="white"/>
                </a:solidFill>
              </a:rPr>
              <a:t>0,32-0,38 </a:t>
            </a:r>
            <a:r>
              <a:rPr lang="fr-FR" sz="1600" kern="0" dirty="0" err="1">
                <a:solidFill>
                  <a:prstClr val="white"/>
                </a:solidFill>
              </a:rPr>
              <a:t>gCOD</a:t>
            </a:r>
            <a:r>
              <a:rPr lang="fr-FR" sz="1600" kern="0" baseline="-25000" dirty="0" err="1">
                <a:solidFill>
                  <a:prstClr val="white"/>
                </a:solidFill>
              </a:rPr>
              <a:t>VFA</a:t>
            </a:r>
            <a:r>
              <a:rPr lang="fr-FR" sz="1600" kern="0" dirty="0">
                <a:solidFill>
                  <a:prstClr val="white"/>
                </a:solidFill>
              </a:rPr>
              <a:t>/</a:t>
            </a:r>
            <a:r>
              <a:rPr lang="fr-FR" sz="1600" kern="0" dirty="0" err="1">
                <a:solidFill>
                  <a:prstClr val="white"/>
                </a:solidFill>
              </a:rPr>
              <a:t>gVSS</a:t>
            </a:r>
            <a:endParaRPr lang="fr-FR" sz="1600" kern="0" dirty="0">
              <a:solidFill>
                <a:prstClr val="white"/>
              </a:solidFill>
            </a:endParaRPr>
          </a:p>
        </p:txBody>
      </p:sp>
      <p:cxnSp>
        <p:nvCxnSpPr>
          <p:cNvPr id="6" name="Connettore 2 5">
            <a:extLst>
              <a:ext uri="{FF2B5EF4-FFF2-40B4-BE49-F238E27FC236}">
                <a16:creationId xmlns:a16="http://schemas.microsoft.com/office/drawing/2014/main" id="{336246FE-77AC-D249-85A3-A2FAC8DF914A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992675" y="2293296"/>
            <a:ext cx="810229" cy="1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ttangolo 6">
            <a:extLst>
              <a:ext uri="{FF2B5EF4-FFF2-40B4-BE49-F238E27FC236}">
                <a16:creationId xmlns:a16="http://schemas.microsoft.com/office/drawing/2014/main" id="{0E3FC9B7-57EE-A84B-ABC9-4CB3673DFE5F}"/>
              </a:ext>
            </a:extLst>
          </p:cNvPr>
          <p:cNvSpPr/>
          <p:nvPr/>
        </p:nvSpPr>
        <p:spPr>
          <a:xfrm>
            <a:off x="140479" y="943378"/>
            <a:ext cx="2407103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Municipal</a:t>
            </a: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Wastewater</a:t>
            </a:r>
            <a:endParaRPr lang="it-IT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100" b="1" dirty="0"/>
              <a:t>(</a:t>
            </a:r>
            <a:r>
              <a:rPr lang="it-IT" sz="1100" b="1" dirty="0" err="1"/>
              <a:t>adapted</a:t>
            </a:r>
            <a:r>
              <a:rPr lang="it-IT" sz="1100" b="1" dirty="0"/>
              <a:t> from </a:t>
            </a:r>
            <a:r>
              <a:rPr lang="it-IT" sz="1100" b="1" dirty="0" err="1"/>
              <a:t>Metcalf&amp;Eddy</a:t>
            </a:r>
            <a:r>
              <a:rPr lang="it-IT" sz="1100" b="1" dirty="0"/>
              <a:t>, 2013)</a:t>
            </a:r>
          </a:p>
          <a:p>
            <a:endParaRPr lang="it-IT" b="1" dirty="0"/>
          </a:p>
          <a:p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25-30 </a:t>
            </a:r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kgSS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/PE y</a:t>
            </a:r>
          </a:p>
          <a:p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kgN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/PE </a:t>
            </a:r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AB71CE6D-C479-D44C-A571-32849A0BB7EB}"/>
              </a:ext>
            </a:extLst>
          </p:cNvPr>
          <p:cNvCxnSpPr>
            <a:cxnSpLocks/>
          </p:cNvCxnSpPr>
          <p:nvPr/>
        </p:nvCxnSpPr>
        <p:spPr>
          <a:xfrm flipV="1">
            <a:off x="3453072" y="2283452"/>
            <a:ext cx="1803142" cy="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C5D762C5-6E5E-184F-82E9-C8DDF16043E3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>
            <a:off x="2593916" y="2682023"/>
            <a:ext cx="9427" cy="746158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5CCC28B-BF69-2445-AA28-FAE195F2E642}"/>
              </a:ext>
            </a:extLst>
          </p:cNvPr>
          <p:cNvSpPr txBox="1"/>
          <p:nvPr/>
        </p:nvSpPr>
        <p:spPr>
          <a:xfrm>
            <a:off x="811895" y="2748569"/>
            <a:ext cx="1792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CPS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13-14 </a:t>
            </a:r>
            <a:r>
              <a:rPr kumimoji="0" lang="it-IT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kgSS</a:t>
            </a: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/PE y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D73B31-D11B-534B-A4F8-EC269AC26CA5}"/>
              </a:ext>
            </a:extLst>
          </p:cNvPr>
          <p:cNvSpPr/>
          <p:nvPr/>
        </p:nvSpPr>
        <p:spPr>
          <a:xfrm>
            <a:off x="3322872" y="1124127"/>
            <a:ext cx="202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Sieved</a:t>
            </a: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Wastewater</a:t>
            </a:r>
            <a:endParaRPr lang="it-IT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13-15 </a:t>
            </a:r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kgSS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/PE y</a:t>
            </a:r>
          </a:p>
          <a:p>
            <a:pPr algn="ctr"/>
            <a:r>
              <a:rPr lang="it-IT" sz="16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kgN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/PE </a:t>
            </a:r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E39210E-F8E1-E84A-BFC1-2332E6799CE3}"/>
              </a:ext>
            </a:extLst>
          </p:cNvPr>
          <p:cNvSpPr txBox="1"/>
          <p:nvPr/>
        </p:nvSpPr>
        <p:spPr>
          <a:xfrm>
            <a:off x="5440055" y="1841719"/>
            <a:ext cx="2457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it-IT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mainstream</a:t>
            </a: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wastewater</a:t>
            </a: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 treatment</a:t>
            </a:r>
          </a:p>
        </p:txBody>
      </p:sp>
      <p:sp>
        <p:nvSpPr>
          <p:cNvPr id="13" name="Rettangolo arrotondato 10">
            <a:extLst>
              <a:ext uri="{FF2B5EF4-FFF2-40B4-BE49-F238E27FC236}">
                <a16:creationId xmlns:a16="http://schemas.microsoft.com/office/drawing/2014/main" id="{5F850279-DB62-FA4D-9857-D7B8B46B0B09}"/>
              </a:ext>
            </a:extLst>
          </p:cNvPr>
          <p:cNvSpPr/>
          <p:nvPr/>
        </p:nvSpPr>
        <p:spPr>
          <a:xfrm>
            <a:off x="4633386" y="3327664"/>
            <a:ext cx="2348523" cy="1473889"/>
          </a:xfrm>
          <a:prstGeom prst="roundRect">
            <a:avLst/>
          </a:prstGeom>
          <a:solidFill>
            <a:srgbClr val="2198D8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Nitritation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and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Selection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SBRs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Y</a:t>
            </a:r>
            <a:r>
              <a:rPr kumimoji="0" lang="it-IT" sz="1400" b="0" i="0" u="none" strike="noStrike" kern="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X/VFA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= 0.31 </a:t>
            </a:r>
            <a:r>
              <a:rPr kumimoji="0" lang="it-IT" sz="1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gVSS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/</a:t>
            </a:r>
            <a:r>
              <a:rPr kumimoji="0" lang="it-IT" sz="1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gCOD</a:t>
            </a:r>
            <a:r>
              <a:rPr kumimoji="0" lang="it-IT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VFA</a:t>
            </a:r>
            <a:endParaRPr kumimoji="0" lang="it-IT" sz="1400" b="0" i="0" u="none" strike="noStrike" kern="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400" b="0" i="0" u="none" strike="noStrike" kern="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Accumulation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PHA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Y</a:t>
            </a:r>
            <a:r>
              <a:rPr kumimoji="0" lang="it-IT" sz="1400" b="0" i="0" u="none" strike="noStrike" kern="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PHA/VFA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 = 0.36-0.42 </a:t>
            </a:r>
            <a:r>
              <a:rPr kumimoji="0" lang="it-IT" sz="1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gPHA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/</a:t>
            </a:r>
            <a:r>
              <a:rPr kumimoji="0" lang="it-IT" sz="1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gCOD</a:t>
            </a:r>
            <a:r>
              <a:rPr kumimoji="0" lang="it-IT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VFA</a:t>
            </a:r>
            <a:endParaRPr kumimoji="0" lang="it-IT" sz="1400" b="0" i="0" u="none" strike="noStrike" kern="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B58F7D8D-CDF3-C94C-9CE6-C5AD43113DA4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2603343" y="4677762"/>
            <a:ext cx="0" cy="802774"/>
          </a:xfrm>
          <a:prstGeom prst="straightConnector1">
            <a:avLst/>
          </a:prstGeom>
          <a:noFill/>
          <a:ln w="25400" cap="flat" cmpd="sng" algn="ctr">
            <a:solidFill>
              <a:srgbClr val="ED7D31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2607733-9B75-0841-BE76-EFA48FBC62CA}"/>
              </a:ext>
            </a:extLst>
          </p:cNvPr>
          <p:cNvSpPr txBox="1"/>
          <p:nvPr/>
        </p:nvSpPr>
        <p:spPr>
          <a:xfrm>
            <a:off x="1302949" y="5463256"/>
            <a:ext cx="2466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biogas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cxnSp>
        <p:nvCxnSpPr>
          <p:cNvPr id="16" name="Connettore 4 18">
            <a:extLst>
              <a:ext uri="{FF2B5EF4-FFF2-40B4-BE49-F238E27FC236}">
                <a16:creationId xmlns:a16="http://schemas.microsoft.com/office/drawing/2014/main" id="{4E7A4079-36FE-CB48-93C7-51CB4E152848}"/>
              </a:ext>
            </a:extLst>
          </p:cNvPr>
          <p:cNvCxnSpPr>
            <a:cxnSpLocks/>
          </p:cNvCxnSpPr>
          <p:nvPr/>
        </p:nvCxnSpPr>
        <p:spPr>
          <a:xfrm flipV="1">
            <a:off x="3769875" y="4497487"/>
            <a:ext cx="858744" cy="736944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92D05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A49F44E-0F14-824E-9F23-02258E95F33E}"/>
              </a:ext>
            </a:extLst>
          </p:cNvPr>
          <p:cNvSpPr txBox="1"/>
          <p:nvPr/>
        </p:nvSpPr>
        <p:spPr>
          <a:xfrm>
            <a:off x="3322872" y="5190549"/>
            <a:ext cx="179274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Nitrogen</a:t>
            </a: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from </a:t>
            </a: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reject</a:t>
            </a: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water</a:t>
            </a:r>
          </a:p>
          <a:p>
            <a:pPr lvl="0" algn="ctr" defTabSz="914400">
              <a:defRPr/>
            </a:pPr>
            <a:r>
              <a:rPr lang="it-IT" sz="16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0.4 </a:t>
            </a:r>
            <a:r>
              <a:rPr kumimoji="0" lang="it-IT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kgN</a:t>
            </a: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/PE y</a:t>
            </a: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FCD63FC-8C36-1443-AB07-15D573E51861}"/>
              </a:ext>
            </a:extLst>
          </p:cNvPr>
          <p:cNvSpPr txBox="1"/>
          <p:nvPr/>
        </p:nvSpPr>
        <p:spPr>
          <a:xfrm>
            <a:off x="2819534" y="2838390"/>
            <a:ext cx="2072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VFAs</a:t>
            </a: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5.0-5.5 </a:t>
            </a:r>
            <a:r>
              <a:rPr kumimoji="0" lang="it-IT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kgCOD</a:t>
            </a: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/PE y</a:t>
            </a:r>
          </a:p>
        </p:txBody>
      </p: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8A99D498-C7E1-9441-87FE-ACA353DB7F18}"/>
              </a:ext>
            </a:extLst>
          </p:cNvPr>
          <p:cNvCxnSpPr>
            <a:cxnSpLocks/>
            <a:stCxn id="5" idx="3"/>
            <a:endCxn id="13" idx="1"/>
          </p:cNvCxnSpPr>
          <p:nvPr/>
        </p:nvCxnSpPr>
        <p:spPr>
          <a:xfrm>
            <a:off x="3394354" y="4052972"/>
            <a:ext cx="1239032" cy="11637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698B299D-5F84-BE45-9EE3-6C09AD7BE2B6}"/>
              </a:ext>
            </a:extLst>
          </p:cNvPr>
          <p:cNvSpPr txBox="1"/>
          <p:nvPr/>
        </p:nvSpPr>
        <p:spPr>
          <a:xfrm>
            <a:off x="6898305" y="4318886"/>
            <a:ext cx="217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Treated</a:t>
            </a: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reject</a:t>
            </a: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water</a:t>
            </a:r>
          </a:p>
          <a:p>
            <a:pPr lvl="0" algn="ctr" defTabSz="914400">
              <a:defRPr/>
            </a:pPr>
            <a:r>
              <a:rPr lang="it-IT" sz="16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0.06 </a:t>
            </a:r>
            <a:r>
              <a:rPr kumimoji="0" lang="it-IT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kgN</a:t>
            </a: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/PE y</a:t>
            </a:r>
          </a:p>
        </p:txBody>
      </p: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FE42C43E-EEB0-7549-B48E-B17BA7AA22D7}"/>
              </a:ext>
            </a:extLst>
          </p:cNvPr>
          <p:cNvCxnSpPr>
            <a:cxnSpLocks/>
          </p:cNvCxnSpPr>
          <p:nvPr/>
        </p:nvCxnSpPr>
        <p:spPr>
          <a:xfrm>
            <a:off x="7016926" y="3561510"/>
            <a:ext cx="1910361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15173D73-3344-6241-87DC-F3EE26FF5ADC}"/>
              </a:ext>
            </a:extLst>
          </p:cNvPr>
          <p:cNvSpPr txBox="1"/>
          <p:nvPr/>
        </p:nvSpPr>
        <p:spPr>
          <a:xfrm>
            <a:off x="6788284" y="2924008"/>
            <a:ext cx="217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it-IT" sz="16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</a:t>
            </a:r>
          </a:p>
          <a:p>
            <a:pPr lvl="0" algn="ctr" defTabSz="914400">
              <a:defRPr/>
            </a:pPr>
            <a:r>
              <a:rPr lang="it-IT" sz="16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kumimoji="0" lang="it-IT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kgPHA</a:t>
            </a:r>
            <a:r>
              <a:rPr kumimoji="0" lang="it-IT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/PE y</a:t>
            </a:r>
          </a:p>
        </p:txBody>
      </p: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FA81FD6F-535A-0F4F-9F9D-0FB660AD96D7}"/>
              </a:ext>
            </a:extLst>
          </p:cNvPr>
          <p:cNvCxnSpPr>
            <a:cxnSpLocks/>
          </p:cNvCxnSpPr>
          <p:nvPr/>
        </p:nvCxnSpPr>
        <p:spPr>
          <a:xfrm>
            <a:off x="7016926" y="4305765"/>
            <a:ext cx="1906573" cy="0"/>
          </a:xfrm>
          <a:prstGeom prst="straightConnector1">
            <a:avLst/>
          </a:prstGeom>
          <a:noFill/>
          <a:ln w="25400" cap="flat" cmpd="sng" algn="ctr">
            <a:solidFill>
              <a:srgbClr val="92D05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4" name="Titel 1">
            <a:extLst>
              <a:ext uri="{FF2B5EF4-FFF2-40B4-BE49-F238E27FC236}">
                <a16:creationId xmlns:a16="http://schemas.microsoft.com/office/drawing/2014/main" id="{273A9979-2856-674E-9480-68A2DDB5B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8" y="17780"/>
            <a:ext cx="8992822" cy="820615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Mass balance of the system</a:t>
            </a: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C8FCCED0-DCBE-254F-A400-EA16FA64F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2">
            <a:extLst>
              <a:ext uri="{FF2B5EF4-FFF2-40B4-BE49-F238E27FC236}">
                <a16:creationId xmlns:a16="http://schemas.microsoft.com/office/drawing/2014/main" id="{1A23C2C1-2E1E-5040-AD2F-E869CB4EB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27" name="Picture 5">
            <a:extLst>
              <a:ext uri="{FF2B5EF4-FFF2-40B4-BE49-F238E27FC236}">
                <a16:creationId xmlns:a16="http://schemas.microsoft.com/office/drawing/2014/main" id="{9734FD77-033B-4A4F-B3A1-721B8E2F4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Ovale 27">
            <a:extLst>
              <a:ext uri="{FF2B5EF4-FFF2-40B4-BE49-F238E27FC236}">
                <a16:creationId xmlns:a16="http://schemas.microsoft.com/office/drawing/2014/main" id="{4D913F90-94C5-154B-ABEE-33565BF802BC}"/>
              </a:ext>
            </a:extLst>
          </p:cNvPr>
          <p:cNvSpPr/>
          <p:nvPr/>
        </p:nvSpPr>
        <p:spPr>
          <a:xfrm>
            <a:off x="6898305" y="2924008"/>
            <a:ext cx="1944612" cy="77819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880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80177A-F762-4C5E-B9BF-152940666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264" y="452951"/>
            <a:ext cx="7843333" cy="471483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PHA </a:t>
            </a:r>
            <a:r>
              <a:rPr lang="it-IT" sz="3200" b="1" dirty="0" err="1">
                <a:solidFill>
                  <a:schemeClr val="accent5">
                    <a:lumMod val="50000"/>
                  </a:schemeClr>
                </a:solidFill>
              </a:rPr>
              <a:t>extraction</a:t>
            </a:r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it-IT" sz="3200" b="1" dirty="0" err="1">
                <a:solidFill>
                  <a:schemeClr val="accent5">
                    <a:lumMod val="50000"/>
                  </a:schemeClr>
                </a:solidFill>
              </a:rPr>
              <a:t>purification</a:t>
            </a:r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it-IT" sz="3200" b="1" dirty="0" err="1">
                <a:solidFill>
                  <a:schemeClr val="accent5">
                    <a:lumMod val="50000"/>
                  </a:schemeClr>
                </a:solidFill>
              </a:rPr>
              <a:t>sustainable</a:t>
            </a:r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? </a:t>
            </a:r>
          </a:p>
        </p:txBody>
      </p:sp>
      <p:pic>
        <p:nvPicPr>
          <p:cNvPr id="14" name="Picture 11">
            <a:extLst>
              <a:ext uri="{FF2B5EF4-FFF2-40B4-BE49-F238E27FC236}">
                <a16:creationId xmlns:a16="http://schemas.microsoft.com/office/drawing/2014/main" id="{00000000-0008-0000-0000-00000C00000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037" y="2427327"/>
            <a:ext cx="2408646" cy="230610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ED280B9-AA5D-40C4-830E-98705B127E7D}"/>
              </a:ext>
            </a:extLst>
          </p:cNvPr>
          <p:cNvSpPr txBox="1"/>
          <p:nvPr/>
        </p:nvSpPr>
        <p:spPr>
          <a:xfrm>
            <a:off x="5747011" y="5104409"/>
            <a:ext cx="1791233" cy="288281"/>
          </a:xfrm>
          <a:prstGeom prst="rect">
            <a:avLst/>
          </a:prstGeom>
          <a:solidFill>
            <a:schemeClr val="lt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1400" dirty="0"/>
              <a:t>Final dry solids</a:t>
            </a:r>
          </a:p>
        </p:txBody>
      </p:sp>
      <p:sp>
        <p:nvSpPr>
          <p:cNvPr id="18" name="CasellaDiTesto 1">
            <a:extLst>
              <a:ext uri="{FF2B5EF4-FFF2-40B4-BE49-F238E27FC236}">
                <a16:creationId xmlns:a16="http://schemas.microsoft.com/office/drawing/2014/main" id="{DB82A302-F208-4BD5-A2F9-4E6AB44F2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678512"/>
            <a:ext cx="3734348" cy="29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92" dirty="0" err="1">
                <a:latin typeface="+mj-lt"/>
              </a:rPr>
              <a:t>Thanks</a:t>
            </a:r>
            <a:r>
              <a:rPr lang="it-IT" altLang="it-IT" sz="1292" dirty="0">
                <a:latin typeface="+mj-lt"/>
              </a:rPr>
              <a:t> to Bruno Ferreira (</a:t>
            </a:r>
            <a:r>
              <a:rPr lang="it-IT" altLang="it-IT" sz="1292" dirty="0" err="1">
                <a:latin typeface="+mj-lt"/>
              </a:rPr>
              <a:t>Biotrend</a:t>
            </a:r>
            <a:r>
              <a:rPr lang="it-IT" altLang="it-IT" sz="1292" dirty="0">
                <a:latin typeface="+mj-lt"/>
              </a:rPr>
              <a:t> SA, Portugal)</a:t>
            </a:r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SpPr txBox="1"/>
          <p:nvPr/>
        </p:nvSpPr>
        <p:spPr>
          <a:xfrm>
            <a:off x="779249" y="1585423"/>
            <a:ext cx="2551189" cy="409024"/>
          </a:xfrm>
          <a:prstGeom prst="rect">
            <a:avLst/>
          </a:prstGeom>
          <a:solidFill>
            <a:schemeClr val="lt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1400" dirty="0"/>
              <a:t>Polymer film produced after chloroform extraction and ethanol washing</a:t>
            </a: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383F9323-416C-42B7-B2FA-531636480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2">
            <a:extLst>
              <a:ext uri="{FF2B5EF4-FFF2-40B4-BE49-F238E27FC236}">
                <a16:creationId xmlns:a16="http://schemas.microsoft.com/office/drawing/2014/main" id="{AFF95D8B-CC56-43FF-BEB7-2FCD282B4C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27" name="Picture 5">
            <a:extLst>
              <a:ext uri="{FF2B5EF4-FFF2-40B4-BE49-F238E27FC236}">
                <a16:creationId xmlns:a16="http://schemas.microsoft.com/office/drawing/2014/main" id="{FABB89FD-ADD2-472F-AFF4-2F113DFF0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 descr="Immagine che contiene interni, sedendo, valigia, automobile&#10;&#10;Descrizione generata automaticamente">
            <a:extLst>
              <a:ext uri="{FF2B5EF4-FFF2-40B4-BE49-F238E27FC236}">
                <a16:creationId xmlns:a16="http://schemas.microsoft.com/office/drawing/2014/main" id="{B5D2F3AA-5CB6-4432-8E9C-59F42D14B0E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429" r="10269"/>
          <a:stretch/>
        </p:blipFill>
        <p:spPr>
          <a:xfrm rot="5400000">
            <a:off x="6596414" y="2613471"/>
            <a:ext cx="2191034" cy="2098606"/>
          </a:xfrm>
          <a:prstGeom prst="rect">
            <a:avLst/>
          </a:prstGeom>
        </p:spPr>
      </p:pic>
      <p:pic>
        <p:nvPicPr>
          <p:cNvPr id="6" name="Immagine 5" descr="Immagine che contiene interni, sedendo, acqua, piccolo&#10;&#10;Descrizione generata automaticamente">
            <a:extLst>
              <a:ext uri="{FF2B5EF4-FFF2-40B4-BE49-F238E27FC236}">
                <a16:creationId xmlns:a16="http://schemas.microsoft.com/office/drawing/2014/main" id="{D2FD29E9-D1D6-4332-88C4-B63EE583EF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3661860" y="2031420"/>
            <a:ext cx="3116424" cy="233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524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08A52A-35FD-4B21-936C-C6041F645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94"/>
            <a:ext cx="8229600" cy="45719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PHA </a:t>
            </a:r>
            <a:r>
              <a:rPr lang="it-IT" sz="3200" b="1" dirty="0" err="1">
                <a:solidFill>
                  <a:schemeClr val="accent5">
                    <a:lumMod val="50000"/>
                  </a:schemeClr>
                </a:solidFill>
              </a:rPr>
              <a:t>Extraction</a:t>
            </a:r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: mass balance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967B631-C82C-4826-8E7D-712615A3E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842884" y="-1636719"/>
            <a:ext cx="3442394" cy="915983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CD3AA6CB-3683-4789-8727-55B1805AE551}"/>
              </a:ext>
            </a:extLst>
          </p:cNvPr>
          <p:cNvSpPr txBox="1"/>
          <p:nvPr/>
        </p:nvSpPr>
        <p:spPr>
          <a:xfrm>
            <a:off x="457200" y="4653136"/>
            <a:ext cx="7211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Chemical </a:t>
            </a:r>
            <a:r>
              <a:rPr lang="it-IT" dirty="0" err="1"/>
              <a:t>extraction</a:t>
            </a:r>
            <a:r>
              <a:rPr lang="it-IT" dirty="0"/>
              <a:t>: </a:t>
            </a:r>
            <a:r>
              <a:rPr lang="it-IT" dirty="0" err="1"/>
              <a:t>around</a:t>
            </a:r>
            <a:r>
              <a:rPr lang="it-IT" dirty="0"/>
              <a:t> 0,15 </a:t>
            </a:r>
            <a:r>
              <a:rPr lang="it-IT" dirty="0" err="1"/>
              <a:t>kgNaCl</a:t>
            </a:r>
            <a:r>
              <a:rPr lang="it-IT" dirty="0"/>
              <a:t>/</a:t>
            </a:r>
            <a:r>
              <a:rPr lang="it-IT" dirty="0" err="1"/>
              <a:t>kgPHA</a:t>
            </a:r>
            <a:r>
              <a:rPr lang="it-IT" dirty="0"/>
              <a:t> + 0,27 </a:t>
            </a:r>
            <a:r>
              <a:rPr lang="it-IT" dirty="0" err="1"/>
              <a:t>kgNaOH</a:t>
            </a:r>
            <a:r>
              <a:rPr lang="it-IT" dirty="0"/>
              <a:t>/</a:t>
            </a:r>
            <a:r>
              <a:rPr lang="it-IT" dirty="0" err="1"/>
              <a:t>kgPHA</a:t>
            </a:r>
            <a:endParaRPr lang="it-IT" dirty="0"/>
          </a:p>
          <a:p>
            <a:endParaRPr lang="it-IT" dirty="0"/>
          </a:p>
          <a:p>
            <a:r>
              <a:rPr lang="it-IT" b="1" dirty="0"/>
              <a:t>N &amp; P </a:t>
            </a:r>
            <a:r>
              <a:rPr lang="it-IT" b="1" dirty="0" err="1"/>
              <a:t>released</a:t>
            </a:r>
            <a:r>
              <a:rPr lang="it-IT" b="1" dirty="0"/>
              <a:t> during the </a:t>
            </a:r>
            <a:r>
              <a:rPr lang="it-IT" b="1" dirty="0" err="1"/>
              <a:t>extraction</a:t>
            </a:r>
            <a:r>
              <a:rPr lang="it-IT" b="1" dirty="0"/>
              <a:t> </a:t>
            </a:r>
            <a:r>
              <a:rPr lang="it-IT" b="1" dirty="0" err="1"/>
              <a:t>needs</a:t>
            </a:r>
            <a:r>
              <a:rPr lang="it-IT" b="1" dirty="0"/>
              <a:t> to be </a:t>
            </a:r>
            <a:r>
              <a:rPr lang="it-IT" b="1" dirty="0" err="1"/>
              <a:t>treated</a:t>
            </a:r>
            <a:r>
              <a:rPr lang="it-IT" b="1" dirty="0"/>
              <a:t>!!!!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BB76502-A213-4564-B855-B82006C4E6B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" t="10876" r="2256" b="11579"/>
          <a:stretch/>
        </p:blipFill>
        <p:spPr bwMode="auto">
          <a:xfrm>
            <a:off x="3755360" y="6287786"/>
            <a:ext cx="2976880" cy="5507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8" descr="400dpiLogoCropped (1)">
            <a:extLst>
              <a:ext uri="{FF2B5EF4-FFF2-40B4-BE49-F238E27FC236}">
                <a16:creationId xmlns:a16="http://schemas.microsoft.com/office/drawing/2014/main" id="{B7976432-FEC9-420E-B09D-88E2B49B0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453" y="6301223"/>
            <a:ext cx="884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9CAF03C-02A8-405A-9670-B6491A16C2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941" y="6276538"/>
            <a:ext cx="1217396" cy="528257"/>
          </a:xfrm>
          <a:prstGeom prst="rect">
            <a:avLst/>
          </a:prstGeom>
        </p:spPr>
      </p:pic>
      <p:pic>
        <p:nvPicPr>
          <p:cNvPr id="9" name="Picture 12" descr="Università politecnica delle marche">
            <a:extLst>
              <a:ext uri="{FF2B5EF4-FFF2-40B4-BE49-F238E27FC236}">
                <a16:creationId xmlns:a16="http://schemas.microsoft.com/office/drawing/2014/main" id="{E14AF381-8A27-4F61-BB49-7F2EFF3B6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6247582"/>
            <a:ext cx="163195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8B47197B-C9E1-456E-B97C-E1871EACEE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6804" y="34330"/>
            <a:ext cx="1810392" cy="70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6026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9C128A-2F9F-41A5-8267-7A2A217B1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31171"/>
            <a:ext cx="9144000" cy="66469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it-IT" sz="3200" b="1" dirty="0" err="1">
                <a:solidFill>
                  <a:schemeClr val="accent5">
                    <a:lumMod val="50000"/>
                  </a:schemeClr>
                </a:solidFill>
              </a:rPr>
              <a:t>Estimated</a:t>
            </a:r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 cost of </a:t>
            </a:r>
            <a:r>
              <a:rPr lang="it-IT" sz="3200" b="1" dirty="0" err="1">
                <a:solidFill>
                  <a:schemeClr val="accent5">
                    <a:lumMod val="50000"/>
                  </a:schemeClr>
                </a:solidFill>
              </a:rPr>
              <a:t>chemicals</a:t>
            </a:r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 for PHA </a:t>
            </a:r>
            <a:r>
              <a:rPr lang="it-IT" sz="3200" b="1" dirty="0" err="1">
                <a:solidFill>
                  <a:schemeClr val="accent5">
                    <a:lumMod val="50000"/>
                  </a:schemeClr>
                </a:solidFill>
              </a:rPr>
              <a:t>extraction</a:t>
            </a:r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: </a:t>
            </a:r>
            <a:b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it-IT" sz="3200" b="1" dirty="0">
                <a:solidFill>
                  <a:schemeClr val="accent5">
                    <a:lumMod val="50000"/>
                  </a:schemeClr>
                </a:solidFill>
              </a:rPr>
              <a:t>cheap and/or green?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B609E08-8B30-4352-A2DD-7E6993FEA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213" y="1772816"/>
            <a:ext cx="8460031" cy="40166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dirty="0"/>
              <a:t>- Extraction recovery efficiency: 75-85%</a:t>
            </a:r>
          </a:p>
          <a:p>
            <a:pPr marL="0" indent="0">
              <a:buNone/>
            </a:pPr>
            <a:r>
              <a:rPr lang="en-US" sz="2800" dirty="0"/>
              <a:t>Purity of the extracted PHA: &gt; 95%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Total cost (only for chemicals, mainly NaOH, </a:t>
            </a:r>
            <a:r>
              <a:rPr lang="en-US" sz="2800" dirty="0" err="1"/>
              <a:t>NaClO</a:t>
            </a:r>
            <a:r>
              <a:rPr lang="en-US" sz="2800" dirty="0"/>
              <a:t>, H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2</a:t>
            </a:r>
            <a:r>
              <a:rPr lang="en-US" sz="2800" dirty="0"/>
              <a:t>): </a:t>
            </a:r>
          </a:p>
          <a:p>
            <a:pPr marL="0" indent="0">
              <a:buNone/>
            </a:pPr>
            <a:r>
              <a:rPr lang="en-US" sz="2800" dirty="0"/>
              <a:t>- 0,9-1,2 €/</a:t>
            </a:r>
            <a:r>
              <a:rPr lang="en-US" sz="2800" dirty="0" err="1"/>
              <a:t>kgPHA</a:t>
            </a:r>
            <a:r>
              <a:rPr lang="en-US" sz="2800" dirty="0"/>
              <a:t> extracted (currently very affected by the scale of the process)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it-IT" sz="2800" dirty="0"/>
              <a:t>- SDS-Sodium </a:t>
            </a:r>
            <a:r>
              <a:rPr lang="it-IT" sz="2800" dirty="0" err="1"/>
              <a:t>hypochlorite</a:t>
            </a:r>
            <a:r>
              <a:rPr lang="it-IT" sz="2800" dirty="0"/>
              <a:t>:  0.29 €/</a:t>
            </a:r>
            <a:r>
              <a:rPr lang="it-IT" sz="2800" dirty="0" err="1"/>
              <a:t>kgPHA</a:t>
            </a:r>
            <a:r>
              <a:rPr lang="it-IT" sz="2800" dirty="0"/>
              <a:t> </a:t>
            </a:r>
            <a:r>
              <a:rPr lang="it-IT" sz="2800" dirty="0" err="1"/>
              <a:t>extracted</a:t>
            </a:r>
            <a:r>
              <a:rPr lang="it-IT" sz="2800" dirty="0"/>
              <a:t> (</a:t>
            </a:r>
            <a:r>
              <a:rPr lang="it-IT" sz="2800" dirty="0" err="1"/>
              <a:t>CalRecycle</a:t>
            </a:r>
            <a:r>
              <a:rPr lang="it-IT" sz="2800" dirty="0"/>
              <a:t>, 2013)</a:t>
            </a:r>
            <a:endParaRPr lang="en-US" sz="2800" dirty="0"/>
          </a:p>
          <a:p>
            <a:pPr>
              <a:buFontTx/>
              <a:buChar char="-"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>
              <a:buFontTx/>
              <a:buChar char="-"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CasellaDiTesto 1">
            <a:extLst>
              <a:ext uri="{FF2B5EF4-FFF2-40B4-BE49-F238E27FC236}">
                <a16:creationId xmlns:a16="http://schemas.microsoft.com/office/drawing/2014/main" id="{8BB2AAA2-B775-4C92-AEA7-433F739B95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5475" y="5669216"/>
            <a:ext cx="3734348" cy="29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92" dirty="0" err="1">
                <a:latin typeface="+mj-lt"/>
              </a:rPr>
              <a:t>Thanks</a:t>
            </a:r>
            <a:r>
              <a:rPr lang="it-IT" altLang="it-IT" sz="1292" dirty="0">
                <a:latin typeface="+mj-lt"/>
              </a:rPr>
              <a:t> to Bruno Ferreira (</a:t>
            </a:r>
            <a:r>
              <a:rPr lang="it-IT" altLang="it-IT" sz="1292" dirty="0" err="1">
                <a:latin typeface="+mj-lt"/>
              </a:rPr>
              <a:t>Biotrend</a:t>
            </a:r>
            <a:r>
              <a:rPr lang="it-IT" altLang="it-IT" sz="1292" dirty="0">
                <a:latin typeface="+mj-lt"/>
              </a:rPr>
              <a:t> SA, Portugal)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C95FDCB5-3A71-48FC-AD86-49A645298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6419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2">
            <a:extLst>
              <a:ext uri="{FF2B5EF4-FFF2-40B4-BE49-F238E27FC236}">
                <a16:creationId xmlns:a16="http://schemas.microsoft.com/office/drawing/2014/main" id="{06988B06-03BA-4575-94C3-3316370DE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94928"/>
            <a:ext cx="3327842" cy="686206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2D78E083-3B0A-42AA-9C5F-08EE6F423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6313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50393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71B275F-2D45-42C9-9239-A2CAFDE53B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01318" y="1255266"/>
            <a:ext cx="3348438" cy="251133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A806FC0-3F58-4EFF-ACC4-9BD07080964A}"/>
              </a:ext>
            </a:extLst>
          </p:cNvPr>
          <p:cNvSpPr txBox="1"/>
          <p:nvPr/>
        </p:nvSpPr>
        <p:spPr>
          <a:xfrm>
            <a:off x="3558470" y="4266408"/>
            <a:ext cx="2334358" cy="603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62" b="1" dirty="0" err="1"/>
              <a:t>Dried</a:t>
            </a:r>
            <a:r>
              <a:rPr lang="it-IT" sz="1662" b="1" dirty="0"/>
              <a:t> </a:t>
            </a:r>
            <a:r>
              <a:rPr lang="it-IT" sz="1662" b="1" dirty="0" err="1"/>
              <a:t>accumulated</a:t>
            </a:r>
            <a:r>
              <a:rPr lang="it-IT" sz="1662" b="1" dirty="0"/>
              <a:t> PHA </a:t>
            </a:r>
            <a:r>
              <a:rPr lang="it-IT" sz="1662" b="1" dirty="0" err="1"/>
              <a:t>Biomass</a:t>
            </a:r>
            <a:r>
              <a:rPr lang="it-IT" sz="1662" b="1" dirty="0"/>
              <a:t>  </a:t>
            </a:r>
            <a:r>
              <a:rPr lang="it-IT" sz="1662" b="1" u="sng" dirty="0"/>
              <a:t>+ 20% of PHBV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50C334E9-833A-48F1-9FE6-224FA1DA43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/>
          <a:stretch/>
        </p:blipFill>
        <p:spPr>
          <a:xfrm rot="5400000">
            <a:off x="485526" y="1476511"/>
            <a:ext cx="2788686" cy="244097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47A7920-EEC7-4214-B4E4-930879EC71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98264" y="1365111"/>
            <a:ext cx="3342802" cy="25071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B11CF2B-A1B9-42E3-B420-6AD29692D5B4}"/>
              </a:ext>
            </a:extLst>
          </p:cNvPr>
          <p:cNvSpPr txBox="1"/>
          <p:nvPr/>
        </p:nvSpPr>
        <p:spPr>
          <a:xfrm>
            <a:off x="6271064" y="4299729"/>
            <a:ext cx="2334358" cy="603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62" b="1" dirty="0" err="1"/>
              <a:t>Dried</a:t>
            </a:r>
            <a:r>
              <a:rPr lang="it-IT" sz="1662" b="1" dirty="0"/>
              <a:t> </a:t>
            </a:r>
            <a:r>
              <a:rPr lang="it-IT" sz="1662" b="1" dirty="0" err="1"/>
              <a:t>accumulated</a:t>
            </a:r>
            <a:r>
              <a:rPr lang="it-IT" sz="1662" b="1" dirty="0"/>
              <a:t> PHA </a:t>
            </a:r>
            <a:r>
              <a:rPr lang="it-IT" sz="1662" b="1" dirty="0" err="1"/>
              <a:t>Biomass</a:t>
            </a:r>
            <a:r>
              <a:rPr lang="it-IT" sz="1662" b="1" dirty="0"/>
              <a:t> + 20% of PE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AA14E67-E74F-47A0-B38F-31535B47EC3D}"/>
              </a:ext>
            </a:extLst>
          </p:cNvPr>
          <p:cNvSpPr txBox="1"/>
          <p:nvPr/>
        </p:nvSpPr>
        <p:spPr>
          <a:xfrm>
            <a:off x="825388" y="4155612"/>
            <a:ext cx="2129642" cy="859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62" b="1" dirty="0" err="1"/>
              <a:t>Dried</a:t>
            </a:r>
            <a:r>
              <a:rPr lang="it-IT" sz="1662" b="1" dirty="0"/>
              <a:t> </a:t>
            </a:r>
            <a:r>
              <a:rPr lang="it-IT" sz="1662" b="1" dirty="0" err="1"/>
              <a:t>accumulated</a:t>
            </a:r>
            <a:r>
              <a:rPr lang="it-IT" sz="1662" b="1" dirty="0"/>
              <a:t> PHA </a:t>
            </a:r>
            <a:r>
              <a:rPr lang="it-IT" sz="1662" b="1" dirty="0" err="1"/>
              <a:t>Biomass</a:t>
            </a:r>
            <a:r>
              <a:rPr lang="it-IT" sz="1662" b="1" dirty="0"/>
              <a:t> </a:t>
            </a:r>
          </a:p>
          <a:p>
            <a:pPr algn="ctr"/>
            <a:r>
              <a:rPr lang="it-IT" sz="1662" b="1" dirty="0"/>
              <a:t>(105°C for 24 h)</a:t>
            </a:r>
          </a:p>
        </p:txBody>
      </p:sp>
      <p:sp>
        <p:nvSpPr>
          <p:cNvPr id="14" name="Freccia a destra 13">
            <a:extLst>
              <a:ext uri="{FF2B5EF4-FFF2-40B4-BE49-F238E27FC236}">
                <a16:creationId xmlns:a16="http://schemas.microsoft.com/office/drawing/2014/main" id="{D8499CA8-6328-47E0-8201-1E8F162A6F61}"/>
              </a:ext>
            </a:extLst>
          </p:cNvPr>
          <p:cNvSpPr/>
          <p:nvPr/>
        </p:nvSpPr>
        <p:spPr>
          <a:xfrm>
            <a:off x="659383" y="5176000"/>
            <a:ext cx="8063833" cy="6573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406" tIns="42203" rIns="84406" bIns="4220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662" b="1" dirty="0" err="1">
                <a:solidFill>
                  <a:schemeClr val="bg1"/>
                </a:solidFill>
              </a:rPr>
              <a:t>Strenghtness</a:t>
            </a:r>
            <a:r>
              <a:rPr lang="it-IT" sz="1662" b="1" dirty="0">
                <a:solidFill>
                  <a:schemeClr val="bg1"/>
                </a:solidFill>
              </a:rPr>
              <a:t> of the </a:t>
            </a:r>
            <a:r>
              <a:rPr lang="it-IT" sz="1662" b="1" dirty="0" err="1">
                <a:solidFill>
                  <a:schemeClr val="bg1"/>
                </a:solidFill>
              </a:rPr>
              <a:t>biocomposites</a:t>
            </a:r>
            <a:endParaRPr lang="it-IT" sz="1662" b="1" dirty="0">
              <a:solidFill>
                <a:schemeClr val="bg1"/>
              </a:solidFill>
            </a:endParaRPr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D31ACE51-2396-44EA-A28C-86E829CF5D01}"/>
              </a:ext>
            </a:extLst>
          </p:cNvPr>
          <p:cNvCxnSpPr/>
          <p:nvPr/>
        </p:nvCxnSpPr>
        <p:spPr>
          <a:xfrm>
            <a:off x="835729" y="3979664"/>
            <a:ext cx="21296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DE95B153-E614-48AB-ADE9-66F9EF1B2F73}"/>
              </a:ext>
            </a:extLst>
          </p:cNvPr>
          <p:cNvCxnSpPr/>
          <p:nvPr/>
        </p:nvCxnSpPr>
        <p:spPr>
          <a:xfrm flipV="1">
            <a:off x="835729" y="3872043"/>
            <a:ext cx="0" cy="105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D819E55A-61AA-40D3-ADBD-8390A78C1435}"/>
              </a:ext>
            </a:extLst>
          </p:cNvPr>
          <p:cNvCxnSpPr/>
          <p:nvPr/>
        </p:nvCxnSpPr>
        <p:spPr>
          <a:xfrm flipV="1">
            <a:off x="2957606" y="3866182"/>
            <a:ext cx="0" cy="105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130642AE-B266-41C0-BDF8-E67C8B444F19}"/>
              </a:ext>
            </a:extLst>
          </p:cNvPr>
          <p:cNvSpPr txBox="1"/>
          <p:nvPr/>
        </p:nvSpPr>
        <p:spPr>
          <a:xfrm>
            <a:off x="1594746" y="3693449"/>
            <a:ext cx="1093558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62" dirty="0"/>
              <a:t>10 cm</a:t>
            </a:r>
          </a:p>
        </p:txBody>
      </p:sp>
      <p:cxnSp>
        <p:nvCxnSpPr>
          <p:cNvPr id="27" name="Connettore diritto 26">
            <a:extLst>
              <a:ext uri="{FF2B5EF4-FFF2-40B4-BE49-F238E27FC236}">
                <a16:creationId xmlns:a16="http://schemas.microsoft.com/office/drawing/2014/main" id="{C7F5B514-3C14-4D39-8DA1-52D5A7B2EC7E}"/>
              </a:ext>
            </a:extLst>
          </p:cNvPr>
          <p:cNvCxnSpPr/>
          <p:nvPr/>
        </p:nvCxnSpPr>
        <p:spPr>
          <a:xfrm>
            <a:off x="3602376" y="3999651"/>
            <a:ext cx="21296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E83662AC-328B-42B0-99E4-7273BD03102A}"/>
              </a:ext>
            </a:extLst>
          </p:cNvPr>
          <p:cNvCxnSpPr/>
          <p:nvPr/>
        </p:nvCxnSpPr>
        <p:spPr>
          <a:xfrm flipV="1">
            <a:off x="3602376" y="3892031"/>
            <a:ext cx="0" cy="105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BA8295E9-7318-41C7-BC2F-9AA8E8EFB839}"/>
              </a:ext>
            </a:extLst>
          </p:cNvPr>
          <p:cNvCxnSpPr/>
          <p:nvPr/>
        </p:nvCxnSpPr>
        <p:spPr>
          <a:xfrm flipV="1">
            <a:off x="5724253" y="3886169"/>
            <a:ext cx="0" cy="105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61CF0915-ABF9-45F1-9263-920DECCEBCE2}"/>
              </a:ext>
            </a:extLst>
          </p:cNvPr>
          <p:cNvSpPr txBox="1"/>
          <p:nvPr/>
        </p:nvSpPr>
        <p:spPr>
          <a:xfrm>
            <a:off x="4416496" y="3713436"/>
            <a:ext cx="983487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62" dirty="0"/>
              <a:t>10 cm</a:t>
            </a:r>
          </a:p>
        </p:txBody>
      </p:sp>
      <p:cxnSp>
        <p:nvCxnSpPr>
          <p:cNvPr id="31" name="Connettore diritto 30">
            <a:extLst>
              <a:ext uri="{FF2B5EF4-FFF2-40B4-BE49-F238E27FC236}">
                <a16:creationId xmlns:a16="http://schemas.microsoft.com/office/drawing/2014/main" id="{8C350A49-7E4C-45E8-BFA0-11FECD957042}"/>
              </a:ext>
            </a:extLst>
          </p:cNvPr>
          <p:cNvCxnSpPr/>
          <p:nvPr/>
        </p:nvCxnSpPr>
        <p:spPr>
          <a:xfrm>
            <a:off x="6437049" y="4032770"/>
            <a:ext cx="21296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diritto 31">
            <a:extLst>
              <a:ext uri="{FF2B5EF4-FFF2-40B4-BE49-F238E27FC236}">
                <a16:creationId xmlns:a16="http://schemas.microsoft.com/office/drawing/2014/main" id="{8CF81FB3-9E14-457F-9A04-FC270876D027}"/>
              </a:ext>
            </a:extLst>
          </p:cNvPr>
          <p:cNvCxnSpPr/>
          <p:nvPr/>
        </p:nvCxnSpPr>
        <p:spPr>
          <a:xfrm flipV="1">
            <a:off x="6437049" y="3925149"/>
            <a:ext cx="0" cy="105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diritto 32">
            <a:extLst>
              <a:ext uri="{FF2B5EF4-FFF2-40B4-BE49-F238E27FC236}">
                <a16:creationId xmlns:a16="http://schemas.microsoft.com/office/drawing/2014/main" id="{6D24DFD8-848D-4FF7-ADF2-D026782CE414}"/>
              </a:ext>
            </a:extLst>
          </p:cNvPr>
          <p:cNvCxnSpPr/>
          <p:nvPr/>
        </p:nvCxnSpPr>
        <p:spPr>
          <a:xfrm flipV="1">
            <a:off x="8558926" y="3919287"/>
            <a:ext cx="0" cy="105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0789F1C0-859A-47F8-A16A-E9FB3A36DEDF}"/>
              </a:ext>
            </a:extLst>
          </p:cNvPr>
          <p:cNvSpPr txBox="1"/>
          <p:nvPr/>
        </p:nvSpPr>
        <p:spPr>
          <a:xfrm>
            <a:off x="7141722" y="3746555"/>
            <a:ext cx="967089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62" dirty="0"/>
              <a:t>10 cm</a:t>
            </a:r>
          </a:p>
        </p:txBody>
      </p:sp>
      <p:sp>
        <p:nvSpPr>
          <p:cNvPr id="35" name="Titolo 1">
            <a:extLst>
              <a:ext uri="{FF2B5EF4-FFF2-40B4-BE49-F238E27FC236}">
                <a16:creationId xmlns:a16="http://schemas.microsoft.com/office/drawing/2014/main" id="{0A007064-ACC9-4134-96FD-4B2D82F3697A}"/>
              </a:ext>
            </a:extLst>
          </p:cNvPr>
          <p:cNvSpPr txBox="1">
            <a:spLocks/>
          </p:cNvSpPr>
          <p:nvPr/>
        </p:nvSpPr>
        <p:spPr>
          <a:xfrm>
            <a:off x="430458" y="469488"/>
            <a:ext cx="8278833" cy="6869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 First </a:t>
            </a:r>
            <a:r>
              <a:rPr lang="it-IT" dirty="0" err="1"/>
              <a:t>biocomposites</a:t>
            </a:r>
            <a:r>
              <a:rPr lang="it-IT" dirty="0"/>
              <a:t> from </a:t>
            </a:r>
            <a:r>
              <a:rPr lang="it-IT" dirty="0" err="1"/>
              <a:t>raw</a:t>
            </a:r>
            <a:r>
              <a:rPr lang="it-IT" dirty="0"/>
              <a:t> PHA </a:t>
            </a:r>
            <a:r>
              <a:rPr lang="it-IT" dirty="0" err="1"/>
              <a:t>accumulated</a:t>
            </a:r>
            <a:r>
              <a:rPr lang="it-IT" dirty="0"/>
              <a:t> </a:t>
            </a:r>
            <a:r>
              <a:rPr lang="it-IT" dirty="0" err="1"/>
              <a:t>biomass</a:t>
            </a:r>
            <a:endParaRPr lang="it-IT" dirty="0"/>
          </a:p>
        </p:txBody>
      </p:sp>
      <p:sp>
        <p:nvSpPr>
          <p:cNvPr id="23" name="CasellaDiTesto 1">
            <a:extLst>
              <a:ext uri="{FF2B5EF4-FFF2-40B4-BE49-F238E27FC236}">
                <a16:creationId xmlns:a16="http://schemas.microsoft.com/office/drawing/2014/main" id="{B0D59627-55BD-4326-93BE-937456758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9875" y="5716324"/>
            <a:ext cx="4499446" cy="29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92" dirty="0" err="1">
                <a:latin typeface="+mj-lt"/>
              </a:rPr>
              <a:t>Thanks</a:t>
            </a:r>
            <a:r>
              <a:rPr lang="it-IT" altLang="it-IT" sz="1292" dirty="0">
                <a:latin typeface="+mj-lt"/>
              </a:rPr>
              <a:t> to </a:t>
            </a:r>
            <a:r>
              <a:rPr lang="it-IT" altLang="it-IT" sz="1292" dirty="0" err="1">
                <a:latin typeface="+mj-lt"/>
              </a:rPr>
              <a:t>Yonghui</a:t>
            </a:r>
            <a:r>
              <a:rPr lang="it-IT" altLang="it-IT" sz="1292" dirty="0">
                <a:latin typeface="+mj-lt"/>
              </a:rPr>
              <a:t> Zhou (</a:t>
            </a:r>
            <a:r>
              <a:rPr lang="it-IT" altLang="it-IT" sz="1292" dirty="0" err="1">
                <a:latin typeface="+mj-lt"/>
              </a:rPr>
              <a:t>Brunel</a:t>
            </a:r>
            <a:r>
              <a:rPr lang="it-IT" altLang="it-IT" sz="1292" dirty="0">
                <a:latin typeface="+mj-lt"/>
              </a:rPr>
              <a:t> </a:t>
            </a:r>
            <a:r>
              <a:rPr lang="it-IT" altLang="it-IT" sz="1292" dirty="0" err="1">
                <a:latin typeface="+mj-lt"/>
              </a:rPr>
              <a:t>University</a:t>
            </a:r>
            <a:r>
              <a:rPr lang="it-IT" altLang="it-IT" sz="1292" dirty="0">
                <a:latin typeface="+mj-lt"/>
              </a:rPr>
              <a:t>, UK) &amp; </a:t>
            </a:r>
            <a:r>
              <a:rPr lang="it-IT" altLang="it-IT" sz="1292" dirty="0" err="1">
                <a:latin typeface="+mj-lt"/>
              </a:rPr>
              <a:t>Ecodek</a:t>
            </a:r>
            <a:r>
              <a:rPr lang="it-IT" altLang="it-IT" sz="1292" dirty="0">
                <a:latin typeface="+mj-lt"/>
              </a:rPr>
              <a:t> (UK)</a:t>
            </a:r>
          </a:p>
        </p:txBody>
      </p: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4B2678-88CD-49A2-B2E8-203548BD5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6419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62">
            <a:extLst>
              <a:ext uri="{FF2B5EF4-FFF2-40B4-BE49-F238E27FC236}">
                <a16:creationId xmlns:a16="http://schemas.microsoft.com/office/drawing/2014/main" id="{656E05CD-3B7C-4DD0-9A95-B749E813C9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5688" y="6194928"/>
            <a:ext cx="3327842" cy="686206"/>
          </a:xfrm>
          <a:prstGeom prst="rect">
            <a:avLst/>
          </a:prstGeom>
        </p:spPr>
      </p:pic>
      <p:pic>
        <p:nvPicPr>
          <p:cNvPr id="43" name="Picture 5">
            <a:extLst>
              <a:ext uri="{FF2B5EF4-FFF2-40B4-BE49-F238E27FC236}">
                <a16:creationId xmlns:a16="http://schemas.microsoft.com/office/drawing/2014/main" id="{40765328-9241-44F7-AE6B-DB0E49B06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6313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7403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B77A78FE-1727-984D-8409-FA23863A0FD9}"/>
              </a:ext>
            </a:extLst>
          </p:cNvPr>
          <p:cNvSpPr/>
          <p:nvPr/>
        </p:nvSpPr>
        <p:spPr>
          <a:xfrm>
            <a:off x="277779" y="857758"/>
            <a:ext cx="8326574" cy="523979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</a:rPr>
              <a:t>Cellulosic primary sludge is suitable for the production of VFAs (0.32-0.38 </a:t>
            </a:r>
            <a:r>
              <a:rPr lang="en-US" sz="2400" dirty="0" err="1">
                <a:latin typeface="Arial"/>
              </a:rPr>
              <a:t>gCOD</a:t>
            </a:r>
            <a:r>
              <a:rPr lang="en-US" sz="2400" baseline="-25000" dirty="0" err="1">
                <a:latin typeface="Arial"/>
              </a:rPr>
              <a:t>VFA</a:t>
            </a:r>
            <a:r>
              <a:rPr lang="en-US" sz="2400" dirty="0">
                <a:latin typeface="Arial"/>
              </a:rPr>
              <a:t>/</a:t>
            </a:r>
            <a:r>
              <a:rPr lang="en-US" sz="2400" dirty="0" err="1">
                <a:latin typeface="Arial"/>
              </a:rPr>
              <a:t>gVSS</a:t>
            </a:r>
            <a:r>
              <a:rPr lang="en-US" sz="2400" dirty="0">
                <a:latin typeface="Arial"/>
              </a:rPr>
              <a:t>);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Arial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</a:rPr>
              <a:t>The SCEPPHAR system can be integrated in the sludge line for PHA production combined with the treatment of reject water from anaerobic sludge digestion;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Arial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</a:rPr>
              <a:t>The overall nitrogen removal efficiency is around 80-85%;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Arial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</a:rPr>
              <a:t>The PHA recovery potential is around </a:t>
            </a:r>
            <a:r>
              <a:rPr lang="en-US" sz="2400" b="1" u="sng" dirty="0">
                <a:latin typeface="Arial"/>
              </a:rPr>
              <a:t>1 </a:t>
            </a:r>
            <a:r>
              <a:rPr lang="en-US" sz="2400" b="1" u="sng" dirty="0" err="1">
                <a:latin typeface="Arial"/>
              </a:rPr>
              <a:t>kgPHA</a:t>
            </a:r>
            <a:r>
              <a:rPr lang="en-US" sz="2400" b="1" u="sng" dirty="0">
                <a:latin typeface="Arial"/>
              </a:rPr>
              <a:t> / PE year </a:t>
            </a:r>
            <a:r>
              <a:rPr lang="en-US" sz="2400" dirty="0">
                <a:latin typeface="Arial"/>
              </a:rPr>
              <a:t>(</a:t>
            </a:r>
            <a:r>
              <a:rPr lang="en-US" sz="2400" u="sng" dirty="0">
                <a:latin typeface="Arial"/>
              </a:rPr>
              <a:t>around 10% of the sludge production</a:t>
            </a:r>
            <a:r>
              <a:rPr lang="en-US" sz="2400" dirty="0">
                <a:latin typeface="Arial"/>
              </a:rPr>
              <a:t>)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0377532-51BD-A348-9C96-F2ECF8740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5719" y="171157"/>
            <a:ext cx="9333571" cy="820615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Conclusions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673AEEB-D1DE-4F33-A48C-A8B732544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6419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2">
            <a:extLst>
              <a:ext uri="{FF2B5EF4-FFF2-40B4-BE49-F238E27FC236}">
                <a16:creationId xmlns:a16="http://schemas.microsoft.com/office/drawing/2014/main" id="{C364802B-0CD3-482D-B006-A6F767354C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94928"/>
            <a:ext cx="3327842" cy="686206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71BD826D-CE17-43B1-8469-C6BBF2800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6313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1897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C5DDBAF9-7206-4ADF-9972-EAD78AD4B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899" y="32320"/>
            <a:ext cx="5854200" cy="4449655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2CDAEEEA-3E43-A047-BD30-39EA96AEDA75}"/>
              </a:ext>
            </a:extLst>
          </p:cNvPr>
          <p:cNvSpPr txBox="1">
            <a:spLocks/>
          </p:cNvSpPr>
          <p:nvPr/>
        </p:nvSpPr>
        <p:spPr>
          <a:xfrm>
            <a:off x="-2391" y="2276669"/>
            <a:ext cx="9144000" cy="2276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540000" tIns="180000" rIns="180000" bIns="180000" rtlCol="0" anchor="ctr" anchorCtr="0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 cap="none" spc="100" baseline="0">
                <a:solidFill>
                  <a:schemeClr val="bg1"/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10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THANK YOU FOR YOUR ATTENTION!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2547EC05-E078-42E4-9C95-B50E7BEA2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2">
            <a:extLst>
              <a:ext uri="{FF2B5EF4-FFF2-40B4-BE49-F238E27FC236}">
                <a16:creationId xmlns:a16="http://schemas.microsoft.com/office/drawing/2014/main" id="{A78122FE-1091-4EAA-B73F-1E6BE753F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A357D34B-2C2C-44ED-A83A-2609FBD608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57475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B441392A-1EA2-094B-BF09-61F1991853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8355" y="1334538"/>
            <a:ext cx="8548455" cy="4363735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Recovery of cellulosic primary sludge (CPS) through dynamic rotating belt filter;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Long-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term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operation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of the S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hort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-cut Enhanced Phosphorus and PHA recovery pilot plant at the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Carbonera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WWTP (owned by Alto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Trevigiano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Servizi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Srl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Selection of PHA storing bacteria during the via-nitrite nitrogen removal from anaerobic supernatant (aerobic feast and anoxic famine);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Mass balance of the system and recovered (organics) resources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EBC9D443-D9D9-7145-B59D-30BF8FE91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55" y="333140"/>
            <a:ext cx="8377488" cy="820615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Objectives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E6A0A8C-641E-E340-8928-71C71F93EF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2">
            <a:extLst>
              <a:ext uri="{FF2B5EF4-FFF2-40B4-BE49-F238E27FC236}">
                <a16:creationId xmlns:a16="http://schemas.microsoft.com/office/drawing/2014/main" id="{EE2193F1-143D-B14C-B32C-47AB9A71B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1C918060-2AFF-2442-BCCE-5C6684C1A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05769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9D31A2A-512D-6D4A-A635-E207BDD51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358" y="240023"/>
            <a:ext cx="7886700" cy="871731"/>
          </a:xfrm>
        </p:spPr>
        <p:txBody>
          <a:bodyPr/>
          <a:lstStyle/>
          <a:p>
            <a:pPr algn="ctr"/>
            <a:r>
              <a:rPr lang="it-IT" b="1" dirty="0" err="1">
                <a:solidFill>
                  <a:schemeClr val="accent5">
                    <a:lumMod val="50000"/>
                  </a:schemeClr>
                </a:solidFill>
              </a:rPr>
              <a:t>Outline</a:t>
            </a:r>
            <a:endParaRPr lang="it-IT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348135CC-A10A-654F-A402-6AC50AECC0E6}"/>
              </a:ext>
            </a:extLst>
          </p:cNvPr>
          <p:cNvSpPr txBox="1">
            <a:spLocks/>
          </p:cNvSpPr>
          <p:nvPr/>
        </p:nvSpPr>
        <p:spPr>
          <a:xfrm>
            <a:off x="238358" y="1226828"/>
            <a:ext cx="8548455" cy="4415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The world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new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…from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wastewater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water industry consumes about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1%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of the overall electricity (Caldwell, 2009; 2° Eur Water and Wastewater Conf);</a:t>
            </a: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Activated sludge is the major energy consumer (∼55% of the energy use);</a:t>
            </a: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water factory concept of the future: «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Not Dissipate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» but «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Upgrade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» low cost carbon source into high added value bioproducts (IWA Resource Recovery Cluster, 2016). </a:t>
            </a:r>
          </a:p>
          <a:p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C2635E3-A7E0-2747-B6F5-BB581019C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2">
            <a:extLst>
              <a:ext uri="{FF2B5EF4-FFF2-40B4-BE49-F238E27FC236}">
                <a16:creationId xmlns:a16="http://schemas.microsoft.com/office/drawing/2014/main" id="{D5D26F81-A477-F54F-A5CF-7C4FD9DD9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674FD5E9-0084-6B45-9873-881FB1C5C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449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F598B18-537C-49EA-8B9A-806FF8B350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959"/>
          <a:stretch/>
        </p:blipFill>
        <p:spPr>
          <a:xfrm>
            <a:off x="467544" y="201264"/>
            <a:ext cx="4282144" cy="598433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7E71EE0-7D48-46B4-8919-758204BDC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413" y="198657"/>
            <a:ext cx="2099478" cy="193197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90CEB94B-CB71-4701-8470-D69EF5B84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2">
            <a:extLst>
              <a:ext uri="{FF2B5EF4-FFF2-40B4-BE49-F238E27FC236}">
                <a16:creationId xmlns:a16="http://schemas.microsoft.com/office/drawing/2014/main" id="{34558EAD-B18D-49CB-AB5D-459778971D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250C98FA-2CF4-447D-9E95-A27A54C71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276FD66D-24C6-4CE6-A71C-6542250A0B6B}"/>
              </a:ext>
            </a:extLst>
          </p:cNvPr>
          <p:cNvSpPr/>
          <p:nvPr/>
        </p:nvSpPr>
        <p:spPr>
          <a:xfrm>
            <a:off x="4983755" y="2277035"/>
            <a:ext cx="414249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This report on the bioeconomy addresses circularity aspects of </a:t>
            </a:r>
            <a:r>
              <a:rPr lang="en-US" b="1" dirty="0"/>
              <a:t>bio-based products </a:t>
            </a:r>
            <a:r>
              <a:rPr lang="en-US" dirty="0"/>
              <a:t>and the </a:t>
            </a:r>
            <a:r>
              <a:rPr lang="en-US" b="1" dirty="0"/>
              <a:t>sustainable use of renewable natural resources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5 priority areas:</a:t>
            </a:r>
          </a:p>
          <a:p>
            <a:endParaRPr lang="en-US" dirty="0"/>
          </a:p>
          <a:p>
            <a:pPr marL="342900" indent="-342900">
              <a:buAutoNum type="arabicParenR"/>
            </a:pPr>
            <a:r>
              <a:rPr lang="en-US" b="1" dirty="0"/>
              <a:t>Plastics;</a:t>
            </a:r>
          </a:p>
          <a:p>
            <a:pPr marL="342900" indent="-342900">
              <a:buAutoNum type="arabicParenR"/>
            </a:pPr>
            <a:r>
              <a:rPr lang="en-US" dirty="0"/>
              <a:t>Food waste</a:t>
            </a:r>
          </a:p>
          <a:p>
            <a:pPr marL="342900" indent="-342900">
              <a:buAutoNum type="arabicParenR"/>
            </a:pPr>
            <a:r>
              <a:rPr lang="en-US" b="1" dirty="0"/>
              <a:t>Critical raw materials (e.g., P);</a:t>
            </a:r>
          </a:p>
          <a:p>
            <a:pPr marL="342900" indent="-342900">
              <a:buAutoNum type="arabicParenR"/>
            </a:pPr>
            <a:r>
              <a:rPr lang="en-US" dirty="0"/>
              <a:t>Construction and demolition waste;</a:t>
            </a:r>
          </a:p>
          <a:p>
            <a:pPr marL="342900" indent="-342900">
              <a:buAutoNum type="arabicParenR"/>
            </a:pPr>
            <a:r>
              <a:rPr lang="en-US" b="1" dirty="0"/>
              <a:t>Biomass and bio-based products</a:t>
            </a:r>
            <a:r>
              <a:rPr lang="en-US" dirty="0"/>
              <a:t>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94222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6F369-9560-4AA9-97E6-051384932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4C0A7D-905A-4F0B-80A1-4F68E311F4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5976" y="2204864"/>
            <a:ext cx="4464496" cy="237686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dirty="0" err="1"/>
              <a:t>Potential</a:t>
            </a:r>
            <a:r>
              <a:rPr lang="it-IT" dirty="0"/>
              <a:t> for 300 new biorefinery;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en-US" dirty="0"/>
              <a:t>Address interface between chemical, product and waste legislation;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R&amp;D: 100 M€ (e.g. Horizon2020).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14C8675-BE5D-4227-8E4A-653AFC5D0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32" y="274638"/>
            <a:ext cx="3945206" cy="589066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E85C1A7-2339-4699-A97C-EC23B4F13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2">
            <a:extLst>
              <a:ext uri="{FF2B5EF4-FFF2-40B4-BE49-F238E27FC236}">
                <a16:creationId xmlns:a16="http://schemas.microsoft.com/office/drawing/2014/main" id="{1DB52E8E-85DD-496E-A265-2E21CC1DDE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23B59018-278A-44E6-8A80-52326C433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791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295A4713-3CC1-724A-B06A-5E819DD60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899" y="1024638"/>
            <a:ext cx="6106772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EE004D12-6968-604B-B78C-2EE0419BA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55" y="199328"/>
            <a:ext cx="8377488" cy="82061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Horizon 2020 – Smart-plant project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04C8335-24E3-F441-8AE4-9F6C02087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20" y="1318461"/>
            <a:ext cx="2676376" cy="2219136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0BB86AD-1FA6-9E40-8479-451B03585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09" y="4007452"/>
            <a:ext cx="3337089" cy="223878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74742E74-CD6E-6440-A4B3-39DECF57F6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285" y="5106949"/>
            <a:ext cx="615117" cy="820615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0CC6A26-852B-6849-9CBD-6841B51EFC16}"/>
              </a:ext>
            </a:extLst>
          </p:cNvPr>
          <p:cNvSpPr txBox="1"/>
          <p:nvPr/>
        </p:nvSpPr>
        <p:spPr>
          <a:xfrm>
            <a:off x="4871950" y="5366317"/>
            <a:ext cx="12504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err="1"/>
              <a:t>Biocomposites</a:t>
            </a:r>
            <a:endParaRPr lang="it-IT" sz="1400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9F66D8B9-78B5-1945-A30F-58A7D711D17D}"/>
              </a:ext>
            </a:extLst>
          </p:cNvPr>
          <p:cNvSpPr/>
          <p:nvPr/>
        </p:nvSpPr>
        <p:spPr>
          <a:xfrm>
            <a:off x="6715406" y="4725831"/>
            <a:ext cx="1104332" cy="1201733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CAB47C2-97FC-7446-800B-45F222C8F7AF}"/>
              </a:ext>
            </a:extLst>
          </p:cNvPr>
          <p:cNvSpPr txBox="1"/>
          <p:nvPr/>
        </p:nvSpPr>
        <p:spPr>
          <a:xfrm>
            <a:off x="3528968" y="4426117"/>
            <a:ext cx="1285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Organic</a:t>
            </a:r>
            <a:endParaRPr lang="it-IT" dirty="0"/>
          </a:p>
          <a:p>
            <a:r>
              <a:rPr lang="it-IT" dirty="0" err="1"/>
              <a:t>compounds</a:t>
            </a:r>
            <a:endParaRPr lang="it-IT" dirty="0"/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B50AD089-61C5-E14B-B95D-454FF50BC57E}"/>
              </a:ext>
            </a:extLst>
          </p:cNvPr>
          <p:cNvCxnSpPr/>
          <p:nvPr/>
        </p:nvCxnSpPr>
        <p:spPr>
          <a:xfrm>
            <a:off x="4527681" y="4725831"/>
            <a:ext cx="537328" cy="11822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Immagine 15">
            <a:extLst>
              <a:ext uri="{FF2B5EF4-FFF2-40B4-BE49-F238E27FC236}">
                <a16:creationId xmlns:a16="http://schemas.microsoft.com/office/drawing/2014/main" id="{6D2AEA1E-944E-A04B-BAD5-47CA52622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2">
            <a:extLst>
              <a:ext uri="{FF2B5EF4-FFF2-40B4-BE49-F238E27FC236}">
                <a16:creationId xmlns:a16="http://schemas.microsoft.com/office/drawing/2014/main" id="{09FFC1B5-645A-4E47-BA69-5310B3BC16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8" name="Picture 5">
            <a:extLst>
              <a:ext uri="{FF2B5EF4-FFF2-40B4-BE49-F238E27FC236}">
                <a16:creationId xmlns:a16="http://schemas.microsoft.com/office/drawing/2014/main" id="{DF665808-6748-D743-A2D1-FD4992A5A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050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009714-9DF2-4338-B370-99A14B2DC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9B816D4-3CF3-4725-8DBD-90FB019A6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3" y="203759"/>
            <a:ext cx="9022972" cy="347269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19686B4-628A-4B5C-9EDD-26EB1B94996A}"/>
              </a:ext>
            </a:extLst>
          </p:cNvPr>
          <p:cNvSpPr txBox="1"/>
          <p:nvPr/>
        </p:nvSpPr>
        <p:spPr>
          <a:xfrm>
            <a:off x="248043" y="3560782"/>
            <a:ext cx="86508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- Il 30-35% dei solidi sospesi nell’acqua reflua sono costituiti da cellulosa (carta igienica). Di questi, meno del 30% viene trattenuto dalla separazione primaria;</a:t>
            </a:r>
          </a:p>
          <a:p>
            <a:endParaRPr lang="it-IT" dirty="0"/>
          </a:p>
          <a:p>
            <a:r>
              <a:rPr lang="it-IT" dirty="0"/>
              <a:t>- Il 60% del materiale cellulosico viene degradato nel processo a fanghi attivi;</a:t>
            </a:r>
          </a:p>
          <a:p>
            <a:pPr marL="285750" indent="-285750">
              <a:buFontTx/>
              <a:buChar char="-"/>
            </a:pPr>
            <a:endParaRPr lang="it-IT" dirty="0"/>
          </a:p>
          <a:p>
            <a:r>
              <a:rPr lang="it-IT" dirty="0"/>
              <a:t>- La cellulosa non è COD rapidamente biodegradabile;</a:t>
            </a:r>
          </a:p>
          <a:p>
            <a:endParaRPr lang="it-IT" dirty="0"/>
          </a:p>
          <a:p>
            <a:pPr algn="ctr"/>
            <a:r>
              <a:rPr lang="it-IT" b="1" u="sng" dirty="0"/>
              <a:t>Separazione a monte della frazione cellulosica al fine di convertirla in carbonio funzionale al processo biologico (</a:t>
            </a:r>
            <a:r>
              <a:rPr lang="it-IT" b="1" u="sng" dirty="0" err="1"/>
              <a:t>VFAs</a:t>
            </a:r>
            <a:r>
              <a:rPr lang="it-IT" b="1" u="sng" dirty="0"/>
              <a:t>)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25450F47-0C6A-43E2-AC36-E4261642B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2">
            <a:extLst>
              <a:ext uri="{FF2B5EF4-FFF2-40B4-BE49-F238E27FC236}">
                <a16:creationId xmlns:a16="http://schemas.microsoft.com/office/drawing/2014/main" id="{500398CC-6C76-488E-9C7E-95A006D81A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BD92A9CD-5948-47FE-9740-FB6F92C11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6501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>
            <a:extLst>
              <a:ext uri="{FF2B5EF4-FFF2-40B4-BE49-F238E27FC236}">
                <a16:creationId xmlns:a16="http://schemas.microsoft.com/office/drawing/2014/main" id="{21BBA5D9-215C-FD41-9446-653E017F7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206" y="1590367"/>
            <a:ext cx="23634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it-IT" altLang="it-IT" sz="1600" dirty="0">
                <a:latin typeface="+mj-lt"/>
              </a:rPr>
              <a:t>Up to 10 Kg/PE y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it-IT" altLang="it-IT" sz="1600" dirty="0">
                <a:latin typeface="+mj-lt"/>
              </a:rPr>
              <a:t>(</a:t>
            </a:r>
            <a:r>
              <a:rPr lang="it-IT" altLang="it-IT" sz="1600" dirty="0" err="1">
                <a:latin typeface="+mj-lt"/>
              </a:rPr>
              <a:t>Ruiken</a:t>
            </a:r>
            <a:r>
              <a:rPr lang="it-IT" altLang="it-IT" sz="1600" dirty="0">
                <a:latin typeface="+mj-lt"/>
              </a:rPr>
              <a:t> et al., 2013)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091F3001-1D1F-5C42-B9A7-FC0A5CB6C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6170" y="5612592"/>
            <a:ext cx="23878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it-IT" altLang="it-IT" sz="1600" b="1" dirty="0" err="1">
                <a:latin typeface="+mj-lt"/>
              </a:rPr>
              <a:t>Crutchik</a:t>
            </a:r>
            <a:r>
              <a:rPr lang="it-IT" altLang="it-IT" sz="1600" b="1" dirty="0">
                <a:latin typeface="+mj-lt"/>
              </a:rPr>
              <a:t> et al., 2018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4B1C5EA-93AA-5546-B4AF-C97710D50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2">
            <a:extLst>
              <a:ext uri="{FF2B5EF4-FFF2-40B4-BE49-F238E27FC236}">
                <a16:creationId xmlns:a16="http://schemas.microsoft.com/office/drawing/2014/main" id="{AFD09344-5DDF-D741-B75A-20EB8C829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0347B8AB-2DD7-0047-91E4-5D7E2C8CE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D9CDAF1C-1070-C246-B193-AC736986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55" y="333140"/>
            <a:ext cx="8377488" cy="8206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Biorefinery of Cellulosic Primary Sludge (CPS)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BEC70125-7EBD-D24D-8746-DEBFF5740E23}"/>
              </a:ext>
            </a:extLst>
          </p:cNvPr>
          <p:cNvGrpSpPr/>
          <p:nvPr/>
        </p:nvGrpSpPr>
        <p:grpSpPr>
          <a:xfrm>
            <a:off x="190559" y="1692407"/>
            <a:ext cx="9064953" cy="3989258"/>
            <a:chOff x="190559" y="1692407"/>
            <a:chExt cx="9064953" cy="3989258"/>
          </a:xfrm>
        </p:grpSpPr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3D177FE6-7450-A84F-ADBE-042AC0C0E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0559" y="1692407"/>
              <a:ext cx="9064953" cy="3989258"/>
            </a:xfrm>
            <a:prstGeom prst="rect">
              <a:avLst/>
            </a:prstGeom>
          </p:spPr>
        </p:pic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47504171-A216-F744-8C50-004C18ADB712}"/>
                </a:ext>
              </a:extLst>
            </p:cNvPr>
            <p:cNvSpPr txBox="1"/>
            <p:nvPr/>
          </p:nvSpPr>
          <p:spPr>
            <a:xfrm>
              <a:off x="4969724" y="3664455"/>
              <a:ext cx="1686232" cy="138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it-IT" sz="300" dirty="0"/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EB1AEDD8-A809-3541-BCCA-9DD3990C5F08}"/>
                </a:ext>
              </a:extLst>
            </p:cNvPr>
            <p:cNvSpPr txBox="1"/>
            <p:nvPr/>
          </p:nvSpPr>
          <p:spPr>
            <a:xfrm>
              <a:off x="5069938" y="4422289"/>
              <a:ext cx="1686232" cy="138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it-IT" sz="300" dirty="0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5C1C4CA1-C318-554F-8F6F-C72838A31924}"/>
                </a:ext>
              </a:extLst>
            </p:cNvPr>
            <p:cNvSpPr txBox="1"/>
            <p:nvPr/>
          </p:nvSpPr>
          <p:spPr>
            <a:xfrm>
              <a:off x="7155699" y="4596993"/>
              <a:ext cx="1686232" cy="138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it-IT" sz="3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7068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>
            <a:extLst>
              <a:ext uri="{FF2B5EF4-FFF2-40B4-BE49-F238E27FC236}">
                <a16:creationId xmlns:a16="http://schemas.microsoft.com/office/drawing/2014/main" id="{4C275139-1E84-0841-8A0A-157E915E766B}"/>
              </a:ext>
            </a:extLst>
          </p:cNvPr>
          <p:cNvGrpSpPr>
            <a:grpSpLocks/>
          </p:cNvGrpSpPr>
          <p:nvPr/>
        </p:nvGrpSpPr>
        <p:grpSpPr bwMode="auto">
          <a:xfrm>
            <a:off x="390869" y="905159"/>
            <a:ext cx="8211565" cy="5179820"/>
            <a:chOff x="961440" y="1031662"/>
            <a:chExt cx="7567570" cy="4742920"/>
          </a:xfrm>
        </p:grpSpPr>
        <p:cxnSp>
          <p:nvCxnSpPr>
            <p:cNvPr id="5" name="Straight Connector 54">
              <a:extLst>
                <a:ext uri="{FF2B5EF4-FFF2-40B4-BE49-F238E27FC236}">
                  <a16:creationId xmlns:a16="http://schemas.microsoft.com/office/drawing/2014/main" id="{ED28145E-F99A-5F43-B187-54CCC58F9909}"/>
                </a:ext>
              </a:extLst>
            </p:cNvPr>
            <p:cNvCxnSpPr/>
            <p:nvPr/>
          </p:nvCxnSpPr>
          <p:spPr>
            <a:xfrm>
              <a:off x="3622075" y="4652345"/>
              <a:ext cx="1171568" cy="9524"/>
            </a:xfrm>
            <a:prstGeom prst="line">
              <a:avLst/>
            </a:prstGeom>
            <a:noFill/>
            <a:ln w="381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6" name="Rounded Rectangle 3">
              <a:extLst>
                <a:ext uri="{FF2B5EF4-FFF2-40B4-BE49-F238E27FC236}">
                  <a16:creationId xmlns:a16="http://schemas.microsoft.com/office/drawing/2014/main" id="{5CDBB662-8DBC-4E41-9034-12F5ECE5D0BD}"/>
                </a:ext>
              </a:extLst>
            </p:cNvPr>
            <p:cNvSpPr/>
            <p:nvPr/>
          </p:nvSpPr>
          <p:spPr>
            <a:xfrm>
              <a:off x="4042760" y="1426906"/>
              <a:ext cx="1487479" cy="660326"/>
            </a:xfrm>
            <a:prstGeom prst="round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rPr>
                <a:t>Biological nutrients removal</a:t>
              </a:r>
            </a:p>
          </p:txBody>
        </p:sp>
        <p:cxnSp>
          <p:nvCxnSpPr>
            <p:cNvPr id="7" name="Straight Arrow Connector 5">
              <a:extLst>
                <a:ext uri="{FF2B5EF4-FFF2-40B4-BE49-F238E27FC236}">
                  <a16:creationId xmlns:a16="http://schemas.microsoft.com/office/drawing/2014/main" id="{81E56E38-B6AA-A940-8764-26D530B21A2C}"/>
                </a:ext>
              </a:extLst>
            </p:cNvPr>
            <p:cNvCxnSpPr>
              <a:stCxn id="50" idx="2"/>
              <a:endCxn id="6" idx="1"/>
            </p:cNvCxnSpPr>
            <p:nvPr/>
          </p:nvCxnSpPr>
          <p:spPr>
            <a:xfrm>
              <a:off x="2983904" y="1753894"/>
              <a:ext cx="1058857" cy="3175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10081533-B8B6-514A-A0E8-B55D8E2FF99C}"/>
                </a:ext>
              </a:extLst>
            </p:cNvPr>
            <p:cNvCxnSpPr>
              <a:stCxn id="6" idx="3"/>
            </p:cNvCxnSpPr>
            <p:nvPr/>
          </p:nvCxnSpPr>
          <p:spPr>
            <a:xfrm>
              <a:off x="5530239" y="1757069"/>
              <a:ext cx="1831965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9CEF6954-0785-914C-AFAB-C513BC2BC4C1}"/>
                </a:ext>
              </a:extLst>
            </p:cNvPr>
            <p:cNvCxnSpPr/>
            <p:nvPr/>
          </p:nvCxnSpPr>
          <p:spPr>
            <a:xfrm>
              <a:off x="6252548" y="1530081"/>
              <a:ext cx="249236" cy="49207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0" name="Straight Connector 20">
              <a:extLst>
                <a:ext uri="{FF2B5EF4-FFF2-40B4-BE49-F238E27FC236}">
                  <a16:creationId xmlns:a16="http://schemas.microsoft.com/office/drawing/2014/main" id="{859BBA0F-2CAC-6646-A298-8E8D5CFE2D99}"/>
                </a:ext>
              </a:extLst>
            </p:cNvPr>
            <p:cNvCxnSpPr/>
            <p:nvPr/>
          </p:nvCxnSpPr>
          <p:spPr>
            <a:xfrm flipV="1">
              <a:off x="6501784" y="1530081"/>
              <a:ext cx="184149" cy="49207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1" name="TextBox 21">
              <a:extLst>
                <a:ext uri="{FF2B5EF4-FFF2-40B4-BE49-F238E27FC236}">
                  <a16:creationId xmlns:a16="http://schemas.microsoft.com/office/drawing/2014/main" id="{DF5B9DB5-7A0D-4740-BDD7-18D074B206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1440" y="1350932"/>
              <a:ext cx="123918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Municipal wastewater</a:t>
              </a:r>
            </a:p>
          </p:txBody>
        </p:sp>
        <p:sp>
          <p:nvSpPr>
            <p:cNvPr id="12" name="TextBox 22">
              <a:extLst>
                <a:ext uri="{FF2B5EF4-FFF2-40B4-BE49-F238E27FC236}">
                  <a16:creationId xmlns:a16="http://schemas.microsoft.com/office/drawing/2014/main" id="{E2B4BA98-5F7C-FE40-B692-2440EF6C4C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21740" y="1477430"/>
              <a:ext cx="80225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Effluent</a:t>
              </a:r>
            </a:p>
          </p:txBody>
        </p:sp>
        <p:cxnSp>
          <p:nvCxnSpPr>
            <p:cNvPr id="13" name="Straight Arrow Connector 24">
              <a:extLst>
                <a:ext uri="{FF2B5EF4-FFF2-40B4-BE49-F238E27FC236}">
                  <a16:creationId xmlns:a16="http://schemas.microsoft.com/office/drawing/2014/main" id="{23344475-912D-BC44-8665-3191C8693CF9}"/>
                </a:ext>
              </a:extLst>
            </p:cNvPr>
            <p:cNvCxnSpPr>
              <a:stCxn id="50" idx="1"/>
              <a:endCxn id="17" idx="0"/>
            </p:cNvCxnSpPr>
            <p:nvPr/>
          </p:nvCxnSpPr>
          <p:spPr>
            <a:xfrm>
              <a:off x="2687043" y="2069771"/>
              <a:ext cx="6350" cy="655565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" name="Straight Arrow Connector 29">
              <a:extLst>
                <a:ext uri="{FF2B5EF4-FFF2-40B4-BE49-F238E27FC236}">
                  <a16:creationId xmlns:a16="http://schemas.microsoft.com/office/drawing/2014/main" id="{34A6BCDA-BD23-5C40-A2EB-0E7DA5201394}"/>
                </a:ext>
              </a:extLst>
            </p:cNvPr>
            <p:cNvCxnSpPr/>
            <p:nvPr/>
          </p:nvCxnSpPr>
          <p:spPr>
            <a:xfrm>
              <a:off x="6501784" y="2022151"/>
              <a:ext cx="6350" cy="485721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5" name="Straight Arrow Connector 36">
              <a:extLst>
                <a:ext uri="{FF2B5EF4-FFF2-40B4-BE49-F238E27FC236}">
                  <a16:creationId xmlns:a16="http://schemas.microsoft.com/office/drawing/2014/main" id="{53869BE4-0A3A-594C-B2F4-4B075A8DD4A1}"/>
                </a:ext>
              </a:extLst>
            </p:cNvPr>
            <p:cNvCxnSpPr/>
            <p:nvPr/>
          </p:nvCxnSpPr>
          <p:spPr>
            <a:xfrm flipV="1">
              <a:off x="4169760" y="2096756"/>
              <a:ext cx="0" cy="417465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6" name="Rounded Rectangle 40">
              <a:extLst>
                <a:ext uri="{FF2B5EF4-FFF2-40B4-BE49-F238E27FC236}">
                  <a16:creationId xmlns:a16="http://schemas.microsoft.com/office/drawing/2014/main" id="{AD2A2266-EB15-BC46-82B9-508F51E661C6}"/>
                </a:ext>
              </a:extLst>
            </p:cNvPr>
            <p:cNvSpPr/>
            <p:nvPr/>
          </p:nvSpPr>
          <p:spPr>
            <a:xfrm>
              <a:off x="4884131" y="3309470"/>
              <a:ext cx="927095" cy="658738"/>
            </a:xfrm>
            <a:prstGeom prst="round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rPr>
                <a:t>Anaerobic Digestion</a:t>
              </a:r>
            </a:p>
          </p:txBody>
        </p:sp>
        <p:sp>
          <p:nvSpPr>
            <p:cNvPr id="17" name="Rounded Rectangle 43">
              <a:extLst>
                <a:ext uri="{FF2B5EF4-FFF2-40B4-BE49-F238E27FC236}">
                  <a16:creationId xmlns:a16="http://schemas.microsoft.com/office/drawing/2014/main" id="{5A496B29-1A3E-2540-BB00-3445036A8F75}"/>
                </a:ext>
              </a:extLst>
            </p:cNvPr>
            <p:cNvSpPr/>
            <p:nvPr/>
          </p:nvSpPr>
          <p:spPr>
            <a:xfrm>
              <a:off x="2128246" y="2725336"/>
              <a:ext cx="1130294" cy="785724"/>
            </a:xfrm>
            <a:prstGeom prst="roundRect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Fermentation of cellulosic sewage sludge</a:t>
              </a:r>
            </a:p>
          </p:txBody>
        </p:sp>
        <p:cxnSp>
          <p:nvCxnSpPr>
            <p:cNvPr id="18" name="Straight Arrow Connector 46">
              <a:extLst>
                <a:ext uri="{FF2B5EF4-FFF2-40B4-BE49-F238E27FC236}">
                  <a16:creationId xmlns:a16="http://schemas.microsoft.com/office/drawing/2014/main" id="{8AA62032-96AC-084C-BC32-C520480030E7}"/>
                </a:ext>
              </a:extLst>
            </p:cNvPr>
            <p:cNvCxnSpPr>
              <a:stCxn id="16" idx="3"/>
            </p:cNvCxnSpPr>
            <p:nvPr/>
          </p:nvCxnSpPr>
          <p:spPr>
            <a:xfrm>
              <a:off x="5811225" y="3638046"/>
              <a:ext cx="2179625" cy="4127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9" name="Straight Arrow Connector 58">
              <a:extLst>
                <a:ext uri="{FF2B5EF4-FFF2-40B4-BE49-F238E27FC236}">
                  <a16:creationId xmlns:a16="http://schemas.microsoft.com/office/drawing/2014/main" id="{361F54E7-A4A9-5542-9B15-CBBCC21911FB}"/>
                </a:ext>
              </a:extLst>
            </p:cNvPr>
            <p:cNvCxnSpPr/>
            <p:nvPr/>
          </p:nvCxnSpPr>
          <p:spPr>
            <a:xfrm>
              <a:off x="6673233" y="3649158"/>
              <a:ext cx="7938" cy="947631"/>
            </a:xfrm>
            <a:prstGeom prst="straightConnector1">
              <a:avLst/>
            </a:prstGeom>
            <a:noFill/>
            <a:ln w="381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0" name="Flowchart: Manual Operation 61">
              <a:extLst>
                <a:ext uri="{FF2B5EF4-FFF2-40B4-BE49-F238E27FC236}">
                  <a16:creationId xmlns:a16="http://schemas.microsoft.com/office/drawing/2014/main" id="{26188BB7-8C43-9745-AE50-E709DA577B76}"/>
                </a:ext>
              </a:extLst>
            </p:cNvPr>
            <p:cNvSpPr/>
            <p:nvPr/>
          </p:nvSpPr>
          <p:spPr>
            <a:xfrm rot="16200000">
              <a:off x="6504184" y="3346740"/>
              <a:ext cx="355560" cy="604834"/>
            </a:xfrm>
            <a:prstGeom prst="flowChartManualOperation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63">
              <a:extLst>
                <a:ext uri="{FF2B5EF4-FFF2-40B4-BE49-F238E27FC236}">
                  <a16:creationId xmlns:a16="http://schemas.microsoft.com/office/drawing/2014/main" id="{D64C84D1-995E-A942-B965-77AEFE8A2A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99806" y="3425593"/>
              <a:ext cx="122920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Solid Stream</a:t>
              </a:r>
            </a:p>
          </p:txBody>
        </p:sp>
        <p:cxnSp>
          <p:nvCxnSpPr>
            <p:cNvPr id="22" name="Straight Arrow Connector 67">
              <a:extLst>
                <a:ext uri="{FF2B5EF4-FFF2-40B4-BE49-F238E27FC236}">
                  <a16:creationId xmlns:a16="http://schemas.microsoft.com/office/drawing/2014/main" id="{E8AC221C-BCD1-E248-B66D-62C54DC83D7C}"/>
                </a:ext>
              </a:extLst>
            </p:cNvPr>
            <p:cNvCxnSpPr>
              <a:endCxn id="61" idx="3"/>
            </p:cNvCxnSpPr>
            <p:nvPr/>
          </p:nvCxnSpPr>
          <p:spPr>
            <a:xfrm flipH="1" flipV="1">
              <a:off x="6485909" y="4560281"/>
              <a:ext cx="195262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3" name="TextBox 71">
              <a:extLst>
                <a:ext uri="{FF2B5EF4-FFF2-40B4-BE49-F238E27FC236}">
                  <a16:creationId xmlns:a16="http://schemas.microsoft.com/office/drawing/2014/main" id="{5EA81600-B99F-C54F-B4A6-87BE860E47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4878" y="4177155"/>
              <a:ext cx="8022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9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Anaerobic</a:t>
              </a:r>
              <a:r>
                <a:rPr kumimoji="0" lang="it-IT" altLang="it-IT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it-IT" altLang="it-IT" sz="9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Supernatant</a:t>
              </a:r>
              <a:endParaRPr kumimoji="0" lang="it-IT" altLang="it-IT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Straight Arrow Connector 74">
              <a:extLst>
                <a:ext uri="{FF2B5EF4-FFF2-40B4-BE49-F238E27FC236}">
                  <a16:creationId xmlns:a16="http://schemas.microsoft.com/office/drawing/2014/main" id="{61510328-803B-2A40-87ED-07C67C8B3E66}"/>
                </a:ext>
              </a:extLst>
            </p:cNvPr>
            <p:cNvCxnSpPr>
              <a:stCxn id="43" idx="0"/>
            </p:cNvCxnSpPr>
            <p:nvPr/>
          </p:nvCxnSpPr>
          <p:spPr>
            <a:xfrm flipH="1">
              <a:off x="1680574" y="4636472"/>
              <a:ext cx="1677977" cy="3175"/>
            </a:xfrm>
            <a:prstGeom prst="straightConnector1">
              <a:avLst/>
            </a:prstGeom>
            <a:noFill/>
            <a:ln w="381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5" name="Straight Arrow Connector 76">
              <a:extLst>
                <a:ext uri="{FF2B5EF4-FFF2-40B4-BE49-F238E27FC236}">
                  <a16:creationId xmlns:a16="http://schemas.microsoft.com/office/drawing/2014/main" id="{E700EF99-A93E-454C-AAAF-4CF92D0A0CC6}"/>
                </a:ext>
              </a:extLst>
            </p:cNvPr>
            <p:cNvCxnSpPr/>
            <p:nvPr/>
          </p:nvCxnSpPr>
          <p:spPr>
            <a:xfrm flipV="1">
              <a:off x="1712324" y="1765005"/>
              <a:ext cx="0" cy="2869879"/>
            </a:xfrm>
            <a:prstGeom prst="straightConnector1">
              <a:avLst/>
            </a:prstGeom>
            <a:noFill/>
            <a:ln w="381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6" name="Rounded Rectangle 64">
              <a:extLst>
                <a:ext uri="{FF2B5EF4-FFF2-40B4-BE49-F238E27FC236}">
                  <a16:creationId xmlns:a16="http://schemas.microsoft.com/office/drawing/2014/main" id="{DB986FC2-79DD-3940-8025-1D3027E1D779}"/>
                </a:ext>
              </a:extLst>
            </p:cNvPr>
            <p:cNvSpPr/>
            <p:nvPr/>
          </p:nvSpPr>
          <p:spPr>
            <a:xfrm>
              <a:off x="4222146" y="4230118"/>
              <a:ext cx="1165218" cy="661913"/>
            </a:xfrm>
            <a:prstGeom prst="roundRect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Aerobic/Anoxi feast/famine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SBR</a:t>
              </a:r>
            </a:p>
          </p:txBody>
        </p:sp>
        <p:cxnSp>
          <p:nvCxnSpPr>
            <p:cNvPr id="27" name="Straight Arrow Connector 79">
              <a:extLst>
                <a:ext uri="{FF2B5EF4-FFF2-40B4-BE49-F238E27FC236}">
                  <a16:creationId xmlns:a16="http://schemas.microsoft.com/office/drawing/2014/main" id="{82DC188D-09EA-1E45-B84D-2AD88188DF61}"/>
                </a:ext>
              </a:extLst>
            </p:cNvPr>
            <p:cNvCxnSpPr/>
            <p:nvPr/>
          </p:nvCxnSpPr>
          <p:spPr>
            <a:xfrm>
              <a:off x="3461739" y="3131690"/>
              <a:ext cx="15875" cy="2306379"/>
            </a:xfrm>
            <a:prstGeom prst="straightConnector1">
              <a:avLst/>
            </a:prstGeom>
            <a:noFill/>
            <a:ln w="38100" cap="flat" cmpd="sng" algn="ctr">
              <a:solidFill>
                <a:srgbClr val="ED7D31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8" name="Straight Arrow Connector 82">
              <a:extLst>
                <a:ext uri="{FF2B5EF4-FFF2-40B4-BE49-F238E27FC236}">
                  <a16:creationId xmlns:a16="http://schemas.microsoft.com/office/drawing/2014/main" id="{A243C383-E7BE-DF4E-A64F-DB6546529C8A}"/>
                </a:ext>
              </a:extLst>
            </p:cNvPr>
            <p:cNvCxnSpPr>
              <a:endCxn id="41" idx="1"/>
            </p:cNvCxnSpPr>
            <p:nvPr/>
          </p:nvCxnSpPr>
          <p:spPr>
            <a:xfrm>
              <a:off x="3488726" y="5438070"/>
              <a:ext cx="1306506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ED7D31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9" name="Straight Arrow Connector 86">
              <a:extLst>
                <a:ext uri="{FF2B5EF4-FFF2-40B4-BE49-F238E27FC236}">
                  <a16:creationId xmlns:a16="http://schemas.microsoft.com/office/drawing/2014/main" id="{F49386C5-A3E5-BB4A-8C38-BEBB7CF82746}"/>
                </a:ext>
              </a:extLst>
            </p:cNvPr>
            <p:cNvCxnSpPr/>
            <p:nvPr/>
          </p:nvCxnSpPr>
          <p:spPr>
            <a:xfrm>
              <a:off x="5912825" y="5403149"/>
              <a:ext cx="1258880" cy="0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0" name="TextBox 88">
              <a:extLst>
                <a:ext uri="{FF2B5EF4-FFF2-40B4-BE49-F238E27FC236}">
                  <a16:creationId xmlns:a16="http://schemas.microsoft.com/office/drawing/2014/main" id="{EEB03DC0-0926-7648-90A0-668DA9D2FE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95947" y="5162186"/>
              <a:ext cx="7860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PHA recovery</a:t>
              </a:r>
            </a:p>
          </p:txBody>
        </p:sp>
        <p:sp>
          <p:nvSpPr>
            <p:cNvPr id="31" name="TextBox 89">
              <a:extLst>
                <a:ext uri="{FF2B5EF4-FFF2-40B4-BE49-F238E27FC236}">
                  <a16:creationId xmlns:a16="http://schemas.microsoft.com/office/drawing/2014/main" id="{7B8D5A72-AC3D-C24B-A9CB-7C99F85B75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8853" y="4419485"/>
              <a:ext cx="1346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Treated anaerobic supernatant</a:t>
              </a:r>
            </a:p>
          </p:txBody>
        </p:sp>
        <p:sp>
          <p:nvSpPr>
            <p:cNvPr id="32" name="TextBox 92">
              <a:extLst>
                <a:ext uri="{FF2B5EF4-FFF2-40B4-BE49-F238E27FC236}">
                  <a16:creationId xmlns:a16="http://schemas.microsoft.com/office/drawing/2014/main" id="{EC39F2DF-71AE-EC4D-B52C-6803ECBFD3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97050" y="2299578"/>
              <a:ext cx="1062927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Sludge recycle</a:t>
              </a:r>
            </a:p>
          </p:txBody>
        </p:sp>
        <p:sp>
          <p:nvSpPr>
            <p:cNvPr id="33" name="TextBox 93">
              <a:extLst>
                <a:ext uri="{FF2B5EF4-FFF2-40B4-BE49-F238E27FC236}">
                  <a16:creationId xmlns:a16="http://schemas.microsoft.com/office/drawing/2014/main" id="{0D6EEB81-5FE6-BB4F-8E32-A84587F322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8560" y="3184763"/>
              <a:ext cx="10629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Separation</a:t>
              </a:r>
            </a:p>
          </p:txBody>
        </p:sp>
        <p:sp>
          <p:nvSpPr>
            <p:cNvPr id="34" name="TextBox 94">
              <a:extLst>
                <a:ext uri="{FF2B5EF4-FFF2-40B4-BE49-F238E27FC236}">
                  <a16:creationId xmlns:a16="http://schemas.microsoft.com/office/drawing/2014/main" id="{907A8B79-3337-C049-B418-042B6F5810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5505" y="4189622"/>
              <a:ext cx="70274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VFAs</a:t>
              </a:r>
            </a:p>
          </p:txBody>
        </p:sp>
        <p:sp>
          <p:nvSpPr>
            <p:cNvPr id="35" name="TextBox 95">
              <a:extLst>
                <a:ext uri="{FF2B5EF4-FFF2-40B4-BE49-F238E27FC236}">
                  <a16:creationId xmlns:a16="http://schemas.microsoft.com/office/drawing/2014/main" id="{00C81725-6785-D242-AD78-35D4A84398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0028" y="1817860"/>
              <a:ext cx="10629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Liquid Stream</a:t>
              </a:r>
            </a:p>
          </p:txBody>
        </p:sp>
        <p:sp>
          <p:nvSpPr>
            <p:cNvPr id="36" name="TextBox 96">
              <a:extLst>
                <a:ext uri="{FF2B5EF4-FFF2-40B4-BE49-F238E27FC236}">
                  <a16:creationId xmlns:a16="http://schemas.microsoft.com/office/drawing/2014/main" id="{214FDD59-B590-3E42-A725-31D67AA7E3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1619" y="2052994"/>
              <a:ext cx="86627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Cellulosic</a:t>
              </a:r>
              <a:r>
                <a:rPr kumimoji="0" lang="it-IT" alt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it-IT" altLang="it-IT" sz="12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primary</a:t>
              </a:r>
              <a:r>
                <a:rPr kumimoji="0" lang="it-IT" alt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it-IT" altLang="it-IT" sz="12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sludge</a:t>
              </a:r>
              <a:endParaRPr kumimoji="0" lang="it-IT" altLang="it-IT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97">
              <a:extLst>
                <a:ext uri="{FF2B5EF4-FFF2-40B4-BE49-F238E27FC236}">
                  <a16:creationId xmlns:a16="http://schemas.microsoft.com/office/drawing/2014/main" id="{3E13632E-7C14-D24B-A823-F0D6A20C18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0320" y="2458293"/>
              <a:ext cx="8251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Waste Activated Sludge</a:t>
              </a:r>
            </a:p>
          </p:txBody>
        </p:sp>
        <p:cxnSp>
          <p:nvCxnSpPr>
            <p:cNvPr id="38" name="Straight Arrow Connector 100">
              <a:extLst>
                <a:ext uri="{FF2B5EF4-FFF2-40B4-BE49-F238E27FC236}">
                  <a16:creationId xmlns:a16="http://schemas.microsoft.com/office/drawing/2014/main" id="{4247218A-DCE5-6F46-9187-CCC233964F67}"/>
                </a:ext>
              </a:extLst>
            </p:cNvPr>
            <p:cNvCxnSpPr>
              <a:stCxn id="16" idx="0"/>
            </p:cNvCxnSpPr>
            <p:nvPr/>
          </p:nvCxnSpPr>
          <p:spPr>
            <a:xfrm flipV="1">
              <a:off x="5347678" y="3026927"/>
              <a:ext cx="0" cy="282543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9" name="TextBox 101">
              <a:extLst>
                <a:ext uri="{FF2B5EF4-FFF2-40B4-BE49-F238E27FC236}">
                  <a16:creationId xmlns:a16="http://schemas.microsoft.com/office/drawing/2014/main" id="{65565D4F-858A-1C4C-A9CC-4F18928D5C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30638" y="2743677"/>
              <a:ext cx="59948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Biogas</a:t>
              </a:r>
            </a:p>
          </p:txBody>
        </p:sp>
        <p:cxnSp>
          <p:nvCxnSpPr>
            <p:cNvPr id="40" name="Straight Arrow Connector 102">
              <a:extLst>
                <a:ext uri="{FF2B5EF4-FFF2-40B4-BE49-F238E27FC236}">
                  <a16:creationId xmlns:a16="http://schemas.microsoft.com/office/drawing/2014/main" id="{F662812E-17D3-1848-9A25-9B4F8A006B5D}"/>
                </a:ext>
              </a:extLst>
            </p:cNvPr>
            <p:cNvCxnSpPr/>
            <p:nvPr/>
          </p:nvCxnSpPr>
          <p:spPr>
            <a:xfrm>
              <a:off x="3464914" y="4466628"/>
              <a:ext cx="757233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ED7D31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1" name="Rounded Rectangle 108">
              <a:extLst>
                <a:ext uri="{FF2B5EF4-FFF2-40B4-BE49-F238E27FC236}">
                  <a16:creationId xmlns:a16="http://schemas.microsoft.com/office/drawing/2014/main" id="{E0233B62-F773-564C-B801-AC02AED51EBD}"/>
                </a:ext>
              </a:extLst>
            </p:cNvPr>
            <p:cNvSpPr/>
            <p:nvPr/>
          </p:nvSpPr>
          <p:spPr>
            <a:xfrm>
              <a:off x="4795231" y="5101557"/>
              <a:ext cx="1158868" cy="673025"/>
            </a:xfrm>
            <a:prstGeom prst="roundRect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Batch for PHA accumulation</a:t>
              </a:r>
            </a:p>
          </p:txBody>
        </p:sp>
        <p:sp>
          <p:nvSpPr>
            <p:cNvPr id="42" name="TextBox 112">
              <a:extLst>
                <a:ext uri="{FF2B5EF4-FFF2-40B4-BE49-F238E27FC236}">
                  <a16:creationId xmlns:a16="http://schemas.microsoft.com/office/drawing/2014/main" id="{3A93E1A9-E4A3-9E4D-94B7-DC5B59CBBB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10649" y="5206865"/>
              <a:ext cx="5375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VFAs</a:t>
              </a:r>
            </a:p>
          </p:txBody>
        </p:sp>
        <p:sp>
          <p:nvSpPr>
            <p:cNvPr id="43" name="Arc 48">
              <a:extLst>
                <a:ext uri="{FF2B5EF4-FFF2-40B4-BE49-F238E27FC236}">
                  <a16:creationId xmlns:a16="http://schemas.microsoft.com/office/drawing/2014/main" id="{D3D0CFF7-1133-2547-8860-AC72E2D0394B}"/>
                </a:ext>
              </a:extLst>
            </p:cNvPr>
            <p:cNvSpPr/>
            <p:nvPr/>
          </p:nvSpPr>
          <p:spPr>
            <a:xfrm>
              <a:off x="3349026" y="4553931"/>
              <a:ext cx="279398" cy="269845"/>
            </a:xfrm>
            <a:prstGeom prst="arc">
              <a:avLst>
                <a:gd name="adj1" fmla="val 12111713"/>
                <a:gd name="adj2" fmla="val 20565881"/>
              </a:avLst>
            </a:prstGeom>
            <a:noFill/>
            <a:ln w="381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endParaRPr>
            </a:p>
          </p:txBody>
        </p:sp>
        <p:cxnSp>
          <p:nvCxnSpPr>
            <p:cNvPr id="44" name="Straight Connector 9">
              <a:extLst>
                <a:ext uri="{FF2B5EF4-FFF2-40B4-BE49-F238E27FC236}">
                  <a16:creationId xmlns:a16="http://schemas.microsoft.com/office/drawing/2014/main" id="{ACE7A88E-7EB4-5B4F-AC97-9CC7F700CA76}"/>
                </a:ext>
              </a:extLst>
            </p:cNvPr>
            <p:cNvCxnSpPr/>
            <p:nvPr/>
          </p:nvCxnSpPr>
          <p:spPr>
            <a:xfrm flipV="1">
              <a:off x="4152297" y="2506285"/>
              <a:ext cx="2355837" cy="1111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5" name="Freeform 27">
              <a:extLst>
                <a:ext uri="{FF2B5EF4-FFF2-40B4-BE49-F238E27FC236}">
                  <a16:creationId xmlns:a16="http://schemas.microsoft.com/office/drawing/2014/main" id="{5BDEC797-7B67-3B45-9C2D-598D32CFBB2D}"/>
                </a:ext>
              </a:extLst>
            </p:cNvPr>
            <p:cNvSpPr/>
            <p:nvPr/>
          </p:nvSpPr>
          <p:spPr>
            <a:xfrm>
              <a:off x="6385897" y="3566617"/>
              <a:ext cx="595309" cy="173018"/>
            </a:xfrm>
            <a:custGeom>
              <a:avLst/>
              <a:gdLst>
                <a:gd name="connsiteX0" fmla="*/ 0 w 2645664"/>
                <a:gd name="connsiteY0" fmla="*/ 60960 h 609600"/>
                <a:gd name="connsiteX1" fmla="*/ 0 w 2645664"/>
                <a:gd name="connsiteY1" fmla="*/ 60960 h 609600"/>
                <a:gd name="connsiteX2" fmla="*/ 54864 w 2645664"/>
                <a:gd name="connsiteY2" fmla="*/ 85344 h 609600"/>
                <a:gd name="connsiteX3" fmla="*/ 469392 w 2645664"/>
                <a:gd name="connsiteY3" fmla="*/ 609600 h 609600"/>
                <a:gd name="connsiteX4" fmla="*/ 883920 w 2645664"/>
                <a:gd name="connsiteY4" fmla="*/ 30480 h 609600"/>
                <a:gd name="connsiteX5" fmla="*/ 1249680 w 2645664"/>
                <a:gd name="connsiteY5" fmla="*/ 591312 h 609600"/>
                <a:gd name="connsiteX6" fmla="*/ 1566672 w 2645664"/>
                <a:gd name="connsiteY6" fmla="*/ 24384 h 609600"/>
                <a:gd name="connsiteX7" fmla="*/ 1737360 w 2645664"/>
                <a:gd name="connsiteY7" fmla="*/ 603504 h 609600"/>
                <a:gd name="connsiteX8" fmla="*/ 1926336 w 2645664"/>
                <a:gd name="connsiteY8" fmla="*/ 12192 h 609600"/>
                <a:gd name="connsiteX9" fmla="*/ 2097024 w 2645664"/>
                <a:gd name="connsiteY9" fmla="*/ 585216 h 609600"/>
                <a:gd name="connsiteX10" fmla="*/ 2243328 w 2645664"/>
                <a:gd name="connsiteY10" fmla="*/ 0 h 609600"/>
                <a:gd name="connsiteX11" fmla="*/ 2395728 w 2645664"/>
                <a:gd name="connsiteY11" fmla="*/ 566928 h 609600"/>
                <a:gd name="connsiteX12" fmla="*/ 2487168 w 2645664"/>
                <a:gd name="connsiteY12" fmla="*/ 0 h 609600"/>
                <a:gd name="connsiteX13" fmla="*/ 2645664 w 2645664"/>
                <a:gd name="connsiteY13" fmla="*/ 579120 h 609600"/>
                <a:gd name="connsiteX14" fmla="*/ 2645664 w 2645664"/>
                <a:gd name="connsiteY14" fmla="*/ 57912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45664" h="609600">
                  <a:moveTo>
                    <a:pt x="0" y="60960"/>
                  </a:moveTo>
                  <a:lnTo>
                    <a:pt x="0" y="60960"/>
                  </a:lnTo>
                  <a:lnTo>
                    <a:pt x="54864" y="85344"/>
                  </a:lnTo>
                  <a:lnTo>
                    <a:pt x="469392" y="609600"/>
                  </a:lnTo>
                  <a:lnTo>
                    <a:pt x="883920" y="30480"/>
                  </a:lnTo>
                  <a:lnTo>
                    <a:pt x="1249680" y="591312"/>
                  </a:lnTo>
                  <a:lnTo>
                    <a:pt x="1566672" y="24384"/>
                  </a:lnTo>
                  <a:lnTo>
                    <a:pt x="1737360" y="603504"/>
                  </a:lnTo>
                  <a:lnTo>
                    <a:pt x="1926336" y="12192"/>
                  </a:lnTo>
                  <a:lnTo>
                    <a:pt x="2097024" y="585216"/>
                  </a:lnTo>
                  <a:lnTo>
                    <a:pt x="2243328" y="0"/>
                  </a:lnTo>
                  <a:lnTo>
                    <a:pt x="2395728" y="566928"/>
                  </a:lnTo>
                  <a:lnTo>
                    <a:pt x="2487168" y="0"/>
                  </a:lnTo>
                  <a:lnTo>
                    <a:pt x="2645664" y="579120"/>
                  </a:lnTo>
                  <a:lnTo>
                    <a:pt x="2645664" y="579120"/>
                  </a:lnTo>
                </a:path>
              </a:pathLst>
            </a:custGeom>
            <a:noFill/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66">
              <a:extLst>
                <a:ext uri="{FF2B5EF4-FFF2-40B4-BE49-F238E27FC236}">
                  <a16:creationId xmlns:a16="http://schemas.microsoft.com/office/drawing/2014/main" id="{09FAEAFD-8F50-3945-87E0-13962E264C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8788" y="3973018"/>
              <a:ext cx="6535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4° step</a:t>
              </a:r>
            </a:p>
          </p:txBody>
        </p:sp>
        <p:sp>
          <p:nvSpPr>
            <p:cNvPr id="47" name="TextBox 68">
              <a:extLst>
                <a:ext uri="{FF2B5EF4-FFF2-40B4-BE49-F238E27FC236}">
                  <a16:creationId xmlns:a16="http://schemas.microsoft.com/office/drawing/2014/main" id="{A3284271-838B-7A48-9786-4A57DDCB1F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1828" y="2488397"/>
              <a:ext cx="64866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2° step</a:t>
              </a:r>
            </a:p>
          </p:txBody>
        </p:sp>
        <p:sp>
          <p:nvSpPr>
            <p:cNvPr id="48" name="TextBox 69">
              <a:extLst>
                <a:ext uri="{FF2B5EF4-FFF2-40B4-BE49-F238E27FC236}">
                  <a16:creationId xmlns:a16="http://schemas.microsoft.com/office/drawing/2014/main" id="{64F58545-1AAA-604D-B749-8B673917F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0952" y="4893275"/>
              <a:ext cx="88496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5° step</a:t>
              </a:r>
            </a:p>
          </p:txBody>
        </p:sp>
        <p:sp>
          <p:nvSpPr>
            <p:cNvPr id="49" name="TextBox 70">
              <a:extLst>
                <a:ext uri="{FF2B5EF4-FFF2-40B4-BE49-F238E27FC236}">
                  <a16:creationId xmlns:a16="http://schemas.microsoft.com/office/drawing/2014/main" id="{32AC3BE9-71E2-F444-A591-425920ED81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9082" y="4937024"/>
              <a:ext cx="137902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Selected biomass</a:t>
              </a:r>
            </a:p>
          </p:txBody>
        </p:sp>
        <p:sp>
          <p:nvSpPr>
            <p:cNvPr id="50" name="Trapezoid 12">
              <a:extLst>
                <a:ext uri="{FF2B5EF4-FFF2-40B4-BE49-F238E27FC236}">
                  <a16:creationId xmlns:a16="http://schemas.microsoft.com/office/drawing/2014/main" id="{AAACCA69-D1A7-4F41-9D91-ABDE6C4946D7}"/>
                </a:ext>
              </a:extLst>
            </p:cNvPr>
            <p:cNvSpPr/>
            <p:nvPr/>
          </p:nvSpPr>
          <p:spPr>
            <a:xfrm rot="16200000">
              <a:off x="2296561" y="1457034"/>
              <a:ext cx="779376" cy="59530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51" name="TextBox 60">
              <a:extLst>
                <a:ext uri="{FF2B5EF4-FFF2-40B4-BE49-F238E27FC236}">
                  <a16:creationId xmlns:a16="http://schemas.microsoft.com/office/drawing/2014/main" id="{F9B8C4FB-DD32-CB43-8B47-96F23844C9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8854" y="1031662"/>
              <a:ext cx="21449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WW </a:t>
              </a:r>
              <a:r>
                <a:rPr kumimoji="0" lang="it-IT" altLang="it-IT" sz="12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Microscreen</a:t>
              </a:r>
              <a:r>
                <a:rPr kumimoji="0" lang="it-IT" alt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 (350 </a:t>
              </a:r>
              <a:r>
                <a:rPr kumimoji="0" lang="el-GR" alt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μ</a:t>
              </a:r>
              <a:r>
                <a:rPr kumimoji="0" lang="it-IT" alt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m)</a:t>
              </a:r>
            </a:p>
          </p:txBody>
        </p:sp>
        <p:cxnSp>
          <p:nvCxnSpPr>
            <p:cNvPr id="52" name="Straight Connector 33">
              <a:extLst>
                <a:ext uri="{FF2B5EF4-FFF2-40B4-BE49-F238E27FC236}">
                  <a16:creationId xmlns:a16="http://schemas.microsoft.com/office/drawing/2014/main" id="{664DD926-0869-0441-8120-5FCA4E308447}"/>
                </a:ext>
              </a:extLst>
            </p:cNvPr>
            <p:cNvCxnSpPr/>
            <p:nvPr/>
          </p:nvCxnSpPr>
          <p:spPr>
            <a:xfrm flipV="1">
              <a:off x="967790" y="1769768"/>
              <a:ext cx="1624004" cy="6349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3" name="Straight Arrow Connector 44">
              <a:extLst>
                <a:ext uri="{FF2B5EF4-FFF2-40B4-BE49-F238E27FC236}">
                  <a16:creationId xmlns:a16="http://schemas.microsoft.com/office/drawing/2014/main" id="{198EC1D7-CA8A-BA44-9367-450F0C5215D3}"/>
                </a:ext>
              </a:extLst>
            </p:cNvPr>
            <p:cNvCxnSpPr/>
            <p:nvPr/>
          </p:nvCxnSpPr>
          <p:spPr>
            <a:xfrm>
              <a:off x="4168172" y="2530095"/>
              <a:ext cx="1588" cy="601596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4" name="Straight Arrow Connector 51">
              <a:extLst>
                <a:ext uri="{FF2B5EF4-FFF2-40B4-BE49-F238E27FC236}">
                  <a16:creationId xmlns:a16="http://schemas.microsoft.com/office/drawing/2014/main" id="{527C195C-9BFB-D94C-AF62-B16AD19B6D90}"/>
                </a:ext>
              </a:extLst>
            </p:cNvPr>
            <p:cNvCxnSpPr/>
            <p:nvPr/>
          </p:nvCxnSpPr>
          <p:spPr>
            <a:xfrm>
              <a:off x="3461739" y="3941225"/>
              <a:ext cx="331785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5" name="Oval 52">
              <a:extLst>
                <a:ext uri="{FF2B5EF4-FFF2-40B4-BE49-F238E27FC236}">
                  <a16:creationId xmlns:a16="http://schemas.microsoft.com/office/drawing/2014/main" id="{1A822843-C2BE-DC41-BAF6-9350146D9CFE}"/>
                </a:ext>
              </a:extLst>
            </p:cNvPr>
            <p:cNvSpPr/>
            <p:nvPr/>
          </p:nvSpPr>
          <p:spPr>
            <a:xfrm>
              <a:off x="3349026" y="3826938"/>
              <a:ext cx="279398" cy="253972"/>
            </a:xfrm>
            <a:prstGeom prst="ellips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56" name="TextBox 90">
              <a:extLst>
                <a:ext uri="{FF2B5EF4-FFF2-40B4-BE49-F238E27FC236}">
                  <a16:creationId xmlns:a16="http://schemas.microsoft.com/office/drawing/2014/main" id="{EF748904-304D-CA4A-AE2C-3C5A9C377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1899" y="3786350"/>
              <a:ext cx="8251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Struvite</a:t>
              </a:r>
            </a:p>
          </p:txBody>
        </p:sp>
        <p:cxnSp>
          <p:nvCxnSpPr>
            <p:cNvPr id="57" name="Elbow Connector 78">
              <a:extLst>
                <a:ext uri="{FF2B5EF4-FFF2-40B4-BE49-F238E27FC236}">
                  <a16:creationId xmlns:a16="http://schemas.microsoft.com/office/drawing/2014/main" id="{00B9D4F0-D547-D649-BB49-21036D450D2A}"/>
                </a:ext>
              </a:extLst>
            </p:cNvPr>
            <p:cNvCxnSpPr>
              <a:stCxn id="17" idx="3"/>
              <a:endCxn id="16" idx="1"/>
            </p:cNvCxnSpPr>
            <p:nvPr/>
          </p:nvCxnSpPr>
          <p:spPr>
            <a:xfrm>
              <a:off x="3258540" y="3118992"/>
              <a:ext cx="1625591" cy="519054"/>
            </a:xfrm>
            <a:prstGeom prst="bentConnector3">
              <a:avLst>
                <a:gd name="adj1" fmla="val 55620"/>
              </a:avLst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8" name="TextBox 104">
              <a:extLst>
                <a:ext uri="{FF2B5EF4-FFF2-40B4-BE49-F238E27FC236}">
                  <a16:creationId xmlns:a16="http://schemas.microsoft.com/office/drawing/2014/main" id="{3D01763C-0C7C-E842-91C6-0F2084CBB6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6420" y="3827707"/>
              <a:ext cx="8251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Mg(OH)</a:t>
              </a:r>
              <a:r>
                <a:rPr kumimoji="0" lang="it-IT" altLang="it-IT" sz="1200" b="0" i="0" u="none" strike="noStrike" kern="0" cap="none" spc="0" normalizeH="0" baseline="-2500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2</a:t>
              </a:r>
            </a:p>
          </p:txBody>
        </p:sp>
        <p:cxnSp>
          <p:nvCxnSpPr>
            <p:cNvPr id="59" name="Straight Arrow Connector 105">
              <a:extLst>
                <a:ext uri="{FF2B5EF4-FFF2-40B4-BE49-F238E27FC236}">
                  <a16:creationId xmlns:a16="http://schemas.microsoft.com/office/drawing/2014/main" id="{DE40478A-A1E3-5242-A2E9-4CA692FDACE5}"/>
                </a:ext>
              </a:extLst>
            </p:cNvPr>
            <p:cNvCxnSpPr/>
            <p:nvPr/>
          </p:nvCxnSpPr>
          <p:spPr>
            <a:xfrm>
              <a:off x="3026766" y="3965034"/>
              <a:ext cx="331785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0" name="TextBox 106">
              <a:extLst>
                <a:ext uri="{FF2B5EF4-FFF2-40B4-BE49-F238E27FC236}">
                  <a16:creationId xmlns:a16="http://schemas.microsoft.com/office/drawing/2014/main" id="{8198DA05-344C-0B4D-9116-04E5DA8AE3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07803" y="1378542"/>
              <a:ext cx="64866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1° step</a:t>
              </a:r>
            </a:p>
          </p:txBody>
        </p:sp>
        <p:sp>
          <p:nvSpPr>
            <p:cNvPr id="61" name="Rounded Rectangle 72">
              <a:extLst>
                <a:ext uri="{FF2B5EF4-FFF2-40B4-BE49-F238E27FC236}">
                  <a16:creationId xmlns:a16="http://schemas.microsoft.com/office/drawing/2014/main" id="{5F10A20C-5515-3740-802B-F5C656FC7319}"/>
                </a:ext>
              </a:extLst>
            </p:cNvPr>
            <p:cNvSpPr/>
            <p:nvPr/>
          </p:nvSpPr>
          <p:spPr>
            <a:xfrm>
              <a:off x="5611202" y="4228530"/>
              <a:ext cx="874707" cy="663501"/>
            </a:xfrm>
            <a:prstGeom prst="roundRect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Nitritation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SBR</a:t>
              </a:r>
            </a:p>
          </p:txBody>
        </p:sp>
        <p:cxnSp>
          <p:nvCxnSpPr>
            <p:cNvPr id="62" name="Straight Arrow Connector 80">
              <a:extLst>
                <a:ext uri="{FF2B5EF4-FFF2-40B4-BE49-F238E27FC236}">
                  <a16:creationId xmlns:a16="http://schemas.microsoft.com/office/drawing/2014/main" id="{F1B6A87E-B7E5-EF49-A580-DBA6C28674DE}"/>
                </a:ext>
              </a:extLst>
            </p:cNvPr>
            <p:cNvCxnSpPr>
              <a:stCxn id="61" idx="1"/>
              <a:endCxn id="26" idx="3"/>
            </p:cNvCxnSpPr>
            <p:nvPr/>
          </p:nvCxnSpPr>
          <p:spPr>
            <a:xfrm flipH="1">
              <a:off x="5387365" y="4560281"/>
              <a:ext cx="223837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3" name="TextBox 81">
              <a:extLst>
                <a:ext uri="{FF2B5EF4-FFF2-40B4-BE49-F238E27FC236}">
                  <a16:creationId xmlns:a16="http://schemas.microsoft.com/office/drawing/2014/main" id="{92411CAC-5D97-4946-A537-F4FD2E8A9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2116" y="3979449"/>
              <a:ext cx="6535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cs typeface="Times New Roman" panose="02020603050405020304" pitchFamily="18" charset="0"/>
                </a:rPr>
                <a:t>3° step</a:t>
              </a:r>
            </a:p>
          </p:txBody>
        </p:sp>
        <p:cxnSp>
          <p:nvCxnSpPr>
            <p:cNvPr id="64" name="Elbow Connector 28">
              <a:extLst>
                <a:ext uri="{FF2B5EF4-FFF2-40B4-BE49-F238E27FC236}">
                  <a16:creationId xmlns:a16="http://schemas.microsoft.com/office/drawing/2014/main" id="{E3387139-0036-604E-AFA6-B865E47F3968}"/>
                </a:ext>
              </a:extLst>
            </p:cNvPr>
            <p:cNvCxnSpPr>
              <a:stCxn id="26" idx="2"/>
              <a:endCxn id="41" idx="0"/>
            </p:cNvCxnSpPr>
            <p:nvPr/>
          </p:nvCxnSpPr>
          <p:spPr>
            <a:xfrm rot="16200000" flipH="1">
              <a:off x="4984947" y="4711840"/>
              <a:ext cx="209527" cy="569909"/>
            </a:xfrm>
            <a:prstGeom prst="bentConnector3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</p:grpSp>
      <p:cxnSp>
        <p:nvCxnSpPr>
          <p:cNvPr id="65" name="Connettore diritto 70">
            <a:extLst>
              <a:ext uri="{FF2B5EF4-FFF2-40B4-BE49-F238E27FC236}">
                <a16:creationId xmlns:a16="http://schemas.microsoft.com/office/drawing/2014/main" id="{42D47786-18C4-E140-B458-B760CFDBC4E5}"/>
              </a:ext>
            </a:extLst>
          </p:cNvPr>
          <p:cNvCxnSpPr>
            <a:cxnSpLocks/>
          </p:cNvCxnSpPr>
          <p:nvPr/>
        </p:nvCxnSpPr>
        <p:spPr>
          <a:xfrm>
            <a:off x="1528006" y="1218678"/>
            <a:ext cx="8427" cy="3022468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66" name="Connettore diritto 71">
            <a:extLst>
              <a:ext uri="{FF2B5EF4-FFF2-40B4-BE49-F238E27FC236}">
                <a16:creationId xmlns:a16="http://schemas.microsoft.com/office/drawing/2014/main" id="{05AFBBC1-C9AB-2544-A692-CCC22B52072B}"/>
              </a:ext>
            </a:extLst>
          </p:cNvPr>
          <p:cNvCxnSpPr>
            <a:cxnSpLocks/>
          </p:cNvCxnSpPr>
          <p:nvPr/>
        </p:nvCxnSpPr>
        <p:spPr>
          <a:xfrm>
            <a:off x="3035345" y="1218678"/>
            <a:ext cx="0" cy="2394272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67" name="Connettore diritto 72">
            <a:extLst>
              <a:ext uri="{FF2B5EF4-FFF2-40B4-BE49-F238E27FC236}">
                <a16:creationId xmlns:a16="http://schemas.microsoft.com/office/drawing/2014/main" id="{416088EC-3952-074D-A5FE-A2212B1812C0}"/>
              </a:ext>
            </a:extLst>
          </p:cNvPr>
          <p:cNvCxnSpPr>
            <a:cxnSpLocks/>
          </p:cNvCxnSpPr>
          <p:nvPr/>
        </p:nvCxnSpPr>
        <p:spPr>
          <a:xfrm flipV="1">
            <a:off x="1530735" y="4256263"/>
            <a:ext cx="2698269" cy="15363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68" name="Connettore diritto 73">
            <a:extLst>
              <a:ext uri="{FF2B5EF4-FFF2-40B4-BE49-F238E27FC236}">
                <a16:creationId xmlns:a16="http://schemas.microsoft.com/office/drawing/2014/main" id="{64A22A36-1B48-6E4E-BD6B-A065C770505C}"/>
              </a:ext>
            </a:extLst>
          </p:cNvPr>
          <p:cNvCxnSpPr>
            <a:cxnSpLocks/>
          </p:cNvCxnSpPr>
          <p:nvPr/>
        </p:nvCxnSpPr>
        <p:spPr>
          <a:xfrm flipV="1">
            <a:off x="1528006" y="1207367"/>
            <a:ext cx="1507339" cy="1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69" name="Connettore diritto 74">
            <a:extLst>
              <a:ext uri="{FF2B5EF4-FFF2-40B4-BE49-F238E27FC236}">
                <a16:creationId xmlns:a16="http://schemas.microsoft.com/office/drawing/2014/main" id="{3AACAE39-A8A0-8340-BCF8-18B671BFC584}"/>
              </a:ext>
            </a:extLst>
          </p:cNvPr>
          <p:cNvCxnSpPr>
            <a:cxnSpLocks/>
          </p:cNvCxnSpPr>
          <p:nvPr/>
        </p:nvCxnSpPr>
        <p:spPr>
          <a:xfrm>
            <a:off x="3041851" y="3618033"/>
            <a:ext cx="1187153" cy="6865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70" name="Connettore diritto 75">
            <a:extLst>
              <a:ext uri="{FF2B5EF4-FFF2-40B4-BE49-F238E27FC236}">
                <a16:creationId xmlns:a16="http://schemas.microsoft.com/office/drawing/2014/main" id="{CFB787E7-9123-7048-AB29-32A297233AEB}"/>
              </a:ext>
            </a:extLst>
          </p:cNvPr>
          <p:cNvCxnSpPr>
            <a:cxnSpLocks/>
          </p:cNvCxnSpPr>
          <p:nvPr/>
        </p:nvCxnSpPr>
        <p:spPr>
          <a:xfrm>
            <a:off x="4221924" y="3609811"/>
            <a:ext cx="6043" cy="615972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miter lim="800000"/>
          </a:ln>
          <a:effectLst/>
        </p:spPr>
      </p:cxnSp>
      <p:cxnSp>
        <p:nvCxnSpPr>
          <p:cNvPr id="71" name="Connettore diritto 76">
            <a:extLst>
              <a:ext uri="{FF2B5EF4-FFF2-40B4-BE49-F238E27FC236}">
                <a16:creationId xmlns:a16="http://schemas.microsoft.com/office/drawing/2014/main" id="{1C246664-E75A-1647-A153-356D773CC4D0}"/>
              </a:ext>
            </a:extLst>
          </p:cNvPr>
          <p:cNvCxnSpPr>
            <a:cxnSpLocks/>
          </p:cNvCxnSpPr>
          <p:nvPr/>
        </p:nvCxnSpPr>
        <p:spPr>
          <a:xfrm flipH="1">
            <a:off x="7268626" y="4307641"/>
            <a:ext cx="5392" cy="1814114"/>
          </a:xfrm>
          <a:prstGeom prst="line">
            <a:avLst/>
          </a:prstGeom>
          <a:noFill/>
          <a:ln w="38100" cap="flat" cmpd="sng" algn="ctr">
            <a:solidFill>
              <a:srgbClr val="70AD47">
                <a:lumMod val="75000"/>
              </a:srgbClr>
            </a:solidFill>
            <a:prstDash val="sysDash"/>
            <a:miter lim="800000"/>
          </a:ln>
          <a:effectLst/>
        </p:spPr>
      </p:cxnSp>
      <p:cxnSp>
        <p:nvCxnSpPr>
          <p:cNvPr id="72" name="Connettore diritto 77">
            <a:extLst>
              <a:ext uri="{FF2B5EF4-FFF2-40B4-BE49-F238E27FC236}">
                <a16:creationId xmlns:a16="http://schemas.microsoft.com/office/drawing/2014/main" id="{8E4BDD8D-247A-3647-809B-E58E72E4B5A1}"/>
              </a:ext>
            </a:extLst>
          </p:cNvPr>
          <p:cNvCxnSpPr>
            <a:cxnSpLocks/>
          </p:cNvCxnSpPr>
          <p:nvPr/>
        </p:nvCxnSpPr>
        <p:spPr>
          <a:xfrm flipH="1">
            <a:off x="2901371" y="4342785"/>
            <a:ext cx="5392" cy="1814114"/>
          </a:xfrm>
          <a:prstGeom prst="line">
            <a:avLst/>
          </a:prstGeom>
          <a:noFill/>
          <a:ln w="38100" cap="flat" cmpd="sng" algn="ctr">
            <a:solidFill>
              <a:srgbClr val="70AD47">
                <a:lumMod val="75000"/>
              </a:srgbClr>
            </a:solidFill>
            <a:prstDash val="sysDash"/>
            <a:miter lim="800000"/>
          </a:ln>
          <a:effectLst/>
        </p:spPr>
      </p:cxnSp>
      <p:cxnSp>
        <p:nvCxnSpPr>
          <p:cNvPr id="73" name="Connettore diritto 78">
            <a:extLst>
              <a:ext uri="{FF2B5EF4-FFF2-40B4-BE49-F238E27FC236}">
                <a16:creationId xmlns:a16="http://schemas.microsoft.com/office/drawing/2014/main" id="{6FD90B2C-23B4-9041-A167-166123AA685A}"/>
              </a:ext>
            </a:extLst>
          </p:cNvPr>
          <p:cNvCxnSpPr>
            <a:cxnSpLocks/>
          </p:cNvCxnSpPr>
          <p:nvPr/>
        </p:nvCxnSpPr>
        <p:spPr>
          <a:xfrm flipV="1">
            <a:off x="2896695" y="4340403"/>
            <a:ext cx="4377323" cy="16664"/>
          </a:xfrm>
          <a:prstGeom prst="line">
            <a:avLst/>
          </a:prstGeom>
          <a:noFill/>
          <a:ln w="38100" cap="flat" cmpd="sng" algn="ctr">
            <a:solidFill>
              <a:srgbClr val="70AD47">
                <a:lumMod val="75000"/>
              </a:srgbClr>
            </a:solidFill>
            <a:prstDash val="sysDash"/>
            <a:miter lim="800000"/>
          </a:ln>
          <a:effectLst/>
        </p:spPr>
      </p:cxnSp>
      <p:cxnSp>
        <p:nvCxnSpPr>
          <p:cNvPr id="74" name="Connettore diritto 79">
            <a:extLst>
              <a:ext uri="{FF2B5EF4-FFF2-40B4-BE49-F238E27FC236}">
                <a16:creationId xmlns:a16="http://schemas.microsoft.com/office/drawing/2014/main" id="{EC40A48E-69AC-2C45-8E55-353EAA8E6B59}"/>
              </a:ext>
            </a:extLst>
          </p:cNvPr>
          <p:cNvCxnSpPr>
            <a:cxnSpLocks/>
          </p:cNvCxnSpPr>
          <p:nvPr/>
        </p:nvCxnSpPr>
        <p:spPr>
          <a:xfrm flipV="1">
            <a:off x="2896999" y="6150308"/>
            <a:ext cx="4369408" cy="4264"/>
          </a:xfrm>
          <a:prstGeom prst="line">
            <a:avLst/>
          </a:prstGeom>
          <a:noFill/>
          <a:ln w="38100" cap="flat" cmpd="sng" algn="ctr">
            <a:solidFill>
              <a:srgbClr val="70AD47">
                <a:lumMod val="75000"/>
              </a:srgbClr>
            </a:solidFill>
            <a:prstDash val="sysDash"/>
            <a:miter lim="800000"/>
          </a:ln>
          <a:effectLst/>
        </p:spPr>
      </p:cxnSp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C704C301-BB6D-C64E-9E12-0D48981D1119}"/>
              </a:ext>
            </a:extLst>
          </p:cNvPr>
          <p:cNvSpPr txBox="1"/>
          <p:nvPr/>
        </p:nvSpPr>
        <p:spPr>
          <a:xfrm>
            <a:off x="7357257" y="5717468"/>
            <a:ext cx="1853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Frison et al., 2015</a:t>
            </a:r>
          </a:p>
        </p:txBody>
      </p:sp>
      <p:sp>
        <p:nvSpPr>
          <p:cNvPr id="76" name="Titel 1">
            <a:extLst>
              <a:ext uri="{FF2B5EF4-FFF2-40B4-BE49-F238E27FC236}">
                <a16:creationId xmlns:a16="http://schemas.microsoft.com/office/drawing/2014/main" id="{C29FA71E-1462-DB4C-9C64-C479BC1C6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924" y="132430"/>
            <a:ext cx="8377488" cy="82061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SCEPPHAR: process configuration</a:t>
            </a:r>
          </a:p>
        </p:txBody>
      </p:sp>
      <p:pic>
        <p:nvPicPr>
          <p:cNvPr id="79" name="Immagine 78">
            <a:extLst>
              <a:ext uri="{FF2B5EF4-FFF2-40B4-BE49-F238E27FC236}">
                <a16:creationId xmlns:a16="http://schemas.microsoft.com/office/drawing/2014/main" id="{FA901A90-5964-3B4F-A470-AEC89674D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62">
            <a:extLst>
              <a:ext uri="{FF2B5EF4-FFF2-40B4-BE49-F238E27FC236}">
                <a16:creationId xmlns:a16="http://schemas.microsoft.com/office/drawing/2014/main" id="{15E00E82-8041-0944-8EB7-345843681A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81" name="Picture 5">
            <a:extLst>
              <a:ext uri="{FF2B5EF4-FFF2-40B4-BE49-F238E27FC236}">
                <a16:creationId xmlns:a16="http://schemas.microsoft.com/office/drawing/2014/main" id="{D498D958-3632-7B4E-957B-A2E6B3E33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855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79DDE8-2E17-48A7-B58E-AC72AF65D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43829"/>
            <a:ext cx="7886700" cy="1325563"/>
          </a:xfrm>
        </p:spPr>
        <p:txBody>
          <a:bodyPr/>
          <a:lstStyle/>
          <a:p>
            <a:endParaRPr lang="it-IT"/>
          </a:p>
        </p:txBody>
      </p:sp>
      <p:pic>
        <p:nvPicPr>
          <p:cNvPr id="5" name="Segnaposto contenuto 4" descr="Immagine che contiene erba, tavolo, verde, sedendo&#10;&#10;Descrizione generata automaticamente">
            <a:extLst>
              <a:ext uri="{FF2B5EF4-FFF2-40B4-BE49-F238E27FC236}">
                <a16:creationId xmlns:a16="http://schemas.microsoft.com/office/drawing/2014/main" id="{2478BD0D-7F2D-4FBE-B795-610386E35E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91961" y="3195742"/>
            <a:ext cx="4015275" cy="3011456"/>
          </a:xfrm>
        </p:spPr>
      </p:pic>
      <p:pic>
        <p:nvPicPr>
          <p:cNvPr id="7" name="Immagine 6" descr="Immagine che contiene erba, giocattolo, piccolo, sedendo&#10;&#10;Descrizione generata automaticamente">
            <a:extLst>
              <a:ext uri="{FF2B5EF4-FFF2-40B4-BE49-F238E27FC236}">
                <a16:creationId xmlns:a16="http://schemas.microsoft.com/office/drawing/2014/main" id="{6B1B179B-D955-41BD-8BCF-3F22ECC28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971" y="3195742"/>
            <a:ext cx="4015275" cy="3011456"/>
          </a:xfrm>
          <a:prstGeom prst="rect">
            <a:avLst/>
          </a:prstGeom>
        </p:spPr>
      </p:pic>
      <p:pic>
        <p:nvPicPr>
          <p:cNvPr id="9" name="Immagine 8" descr="Immagine che contiene giocattolo, uomo, piccolo, giovane&#10;&#10;Descrizione generata automaticamente">
            <a:extLst>
              <a:ext uri="{FF2B5EF4-FFF2-40B4-BE49-F238E27FC236}">
                <a16:creationId xmlns:a16="http://schemas.microsoft.com/office/drawing/2014/main" id="{9CC821B4-FAA8-4B1F-9F90-23A38FD5B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1961" y="146474"/>
            <a:ext cx="4015275" cy="3011456"/>
          </a:xfrm>
          <a:prstGeom prst="rect">
            <a:avLst/>
          </a:prstGeom>
        </p:spPr>
      </p:pic>
      <p:pic>
        <p:nvPicPr>
          <p:cNvPr id="11" name="Immagine 10" descr="Immagine che contiene apparecchio&#10;&#10;Descrizione generata automaticamente">
            <a:extLst>
              <a:ext uri="{FF2B5EF4-FFF2-40B4-BE49-F238E27FC236}">
                <a16:creationId xmlns:a16="http://schemas.microsoft.com/office/drawing/2014/main" id="{70D2A2F1-8D90-4140-847B-BCAEC7BCDC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20" y="334032"/>
            <a:ext cx="4840355" cy="260977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22C7A1F1-8A4A-42F1-9319-77C07F682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9" y="6254868"/>
            <a:ext cx="1537880" cy="55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2">
            <a:extLst>
              <a:ext uri="{FF2B5EF4-FFF2-40B4-BE49-F238E27FC236}">
                <a16:creationId xmlns:a16="http://schemas.microsoft.com/office/drawing/2014/main" id="{C27C5AF6-76B6-478B-81D7-6243024EDC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5688" y="6185598"/>
            <a:ext cx="3327842" cy="686206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BCC6B9B1-A10F-48A4-ADB6-ED0F06C01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2" y="6153802"/>
            <a:ext cx="1686232" cy="6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84042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A0A1B649F0A1E4E812FA41234D0D08A" ma:contentTypeVersion="11" ma:contentTypeDescription="Creare un nuovo documento." ma:contentTypeScope="" ma:versionID="2de88840294adc8ccd1f02880564a9d0">
  <xsd:schema xmlns:xsd="http://www.w3.org/2001/XMLSchema" xmlns:xs="http://www.w3.org/2001/XMLSchema" xmlns:p="http://schemas.microsoft.com/office/2006/metadata/properties" xmlns:ns3="70f56d28-1ac4-4e73-83db-0d76ce83b458" xmlns:ns4="61370bf0-1255-495b-af8f-ddb14b99648e" targetNamespace="http://schemas.microsoft.com/office/2006/metadata/properties" ma:root="true" ma:fieldsID="299dbe706da6eed705efa0e77d12e4c5" ns3:_="" ns4:_="">
    <xsd:import namespace="70f56d28-1ac4-4e73-83db-0d76ce83b458"/>
    <xsd:import namespace="61370bf0-1255-495b-af8f-ddb14b99648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f56d28-1ac4-4e73-83db-0d76ce83b45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370bf0-1255-495b-af8f-ddb14b996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0398AB1-ED30-4CAA-90AB-C148FD748D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1ADFF4E-84CD-493F-9E59-D6946EC967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C531E8C-9485-4659-B303-51FED0B5D9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f56d28-1ac4-4e73-83db-0d76ce83b458"/>
    <ds:schemaRef ds:uri="61370bf0-1255-495b-af8f-ddb14b9964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1422</Words>
  <Application>Microsoft Office PowerPoint</Application>
  <PresentationFormat>Presentazione su schermo (4:3)</PresentationFormat>
  <Paragraphs>284</Paragraphs>
  <Slides>29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5" baseType="lpstr">
      <vt:lpstr>Arial</vt:lpstr>
      <vt:lpstr>Arial Narrow</vt:lpstr>
      <vt:lpstr>Calibri</vt:lpstr>
      <vt:lpstr>Calibri Light</vt:lpstr>
      <vt:lpstr>Wingdings</vt:lpstr>
      <vt:lpstr>Tema di Office</vt:lpstr>
      <vt:lpstr>Presentazione standard di PowerPoint</vt:lpstr>
      <vt:lpstr>Objective</vt:lpstr>
      <vt:lpstr>Presentazione standard di PowerPoint</vt:lpstr>
      <vt:lpstr>Presentazione standard di PowerPoint</vt:lpstr>
      <vt:lpstr>Horizon 2020 – Smart-plant project</vt:lpstr>
      <vt:lpstr>Presentazione standard di PowerPoint</vt:lpstr>
      <vt:lpstr>Biorefinery of Cellulosic Primary Sludge (CPS)</vt:lpstr>
      <vt:lpstr>SCEPPHAR: process configuration</vt:lpstr>
      <vt:lpstr>Presentazione standard di PowerPoint</vt:lpstr>
      <vt:lpstr>Rotating belt filter for CPS recovery</vt:lpstr>
      <vt:lpstr>Effect of the mesh size </vt:lpstr>
      <vt:lpstr>Fermentation unit for SCFAs recovery from CPS</vt:lpstr>
      <vt:lpstr>Short-Cut Enhanced Phosphorus and PHA recovery (SCEPPHAR)</vt:lpstr>
      <vt:lpstr>Characteristics of Cellulosic Primary Sludge (CPS)</vt:lpstr>
      <vt:lpstr>Characteristics of the fermentation liquid</vt:lpstr>
      <vt:lpstr>Nitritation SBR</vt:lpstr>
      <vt:lpstr>Selection SBR</vt:lpstr>
      <vt:lpstr>Selection SBR</vt:lpstr>
      <vt:lpstr>Typical cycle of the selection SBR (aerobic/anoxic)</vt:lpstr>
      <vt:lpstr>PHA accumulation</vt:lpstr>
      <vt:lpstr>Mass balance of the system</vt:lpstr>
      <vt:lpstr>PHA extraction and purification: sustainable? </vt:lpstr>
      <vt:lpstr>PHA Extraction: mass balance</vt:lpstr>
      <vt:lpstr>Estimated cost of chemicals for PHA extraction:  cheap and/or green? </vt:lpstr>
      <vt:lpstr>Presentazione standard di PowerPoint</vt:lpstr>
      <vt:lpstr>Conclusions</vt:lpstr>
      <vt:lpstr>Presentazione standard di PowerPoint</vt:lpstr>
      <vt:lpstr>Objectives</vt:lpstr>
      <vt:lpstr>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Vincenzo Conca</dc:creator>
  <cp:lastModifiedBy>Nicola Frison</cp:lastModifiedBy>
  <cp:revision>54</cp:revision>
  <dcterms:created xsi:type="dcterms:W3CDTF">2019-09-03T10:15:27Z</dcterms:created>
  <dcterms:modified xsi:type="dcterms:W3CDTF">2019-10-24T17:09:01Z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0x0101006A0A1B649F0A1E4E812FA41234D0D08A</vt:lpwstr>
  </property>
</Properties>
</file>