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2"/>
  </p:notesMasterIdLst>
  <p:handoutMasterIdLst>
    <p:handoutMasterId r:id="rId23"/>
  </p:handoutMasterIdLst>
  <p:sldIdLst>
    <p:sldId id="256" r:id="rId3"/>
    <p:sldId id="368" r:id="rId4"/>
    <p:sldId id="439" r:id="rId5"/>
    <p:sldId id="440" r:id="rId6"/>
    <p:sldId id="443" r:id="rId7"/>
    <p:sldId id="441" r:id="rId8"/>
    <p:sldId id="445" r:id="rId9"/>
    <p:sldId id="444" r:id="rId10"/>
    <p:sldId id="446" r:id="rId11"/>
    <p:sldId id="447" r:id="rId12"/>
    <p:sldId id="438" r:id="rId13"/>
    <p:sldId id="437" r:id="rId14"/>
    <p:sldId id="449" r:id="rId15"/>
    <p:sldId id="448" r:id="rId16"/>
    <p:sldId id="450" r:id="rId17"/>
    <p:sldId id="451" r:id="rId18"/>
    <p:sldId id="453" r:id="rId19"/>
    <p:sldId id="455" r:id="rId20"/>
    <p:sldId id="454" r:id="rId21"/>
  </p:sldIdLst>
  <p:sldSz cx="9144000" cy="6858000" type="screen4x3"/>
  <p:notesSz cx="7099300" cy="10234613"/>
  <p:defaultTextStyle>
    <a:defPPr>
      <a:defRPr lang="it-IT"/>
    </a:defPPr>
    <a:lvl1pPr algn="l" rtl="0" fontAlgn="base">
      <a:spcBef>
        <a:spcPct val="0"/>
      </a:spcBef>
      <a:spcAft>
        <a:spcPct val="0"/>
      </a:spcAft>
      <a:defRPr sz="1600" kern="1200">
        <a:solidFill>
          <a:schemeClr val="tx1"/>
        </a:solidFill>
        <a:latin typeface="Century Gothic" pitchFamily="34" charset="0"/>
        <a:ea typeface="+mn-ea"/>
        <a:cs typeface="+mn-cs"/>
      </a:defRPr>
    </a:lvl1pPr>
    <a:lvl2pPr marL="457200" algn="l" rtl="0" fontAlgn="base">
      <a:spcBef>
        <a:spcPct val="0"/>
      </a:spcBef>
      <a:spcAft>
        <a:spcPct val="0"/>
      </a:spcAft>
      <a:defRPr sz="1600" kern="1200">
        <a:solidFill>
          <a:schemeClr val="tx1"/>
        </a:solidFill>
        <a:latin typeface="Century Gothic" pitchFamily="34" charset="0"/>
        <a:ea typeface="+mn-ea"/>
        <a:cs typeface="+mn-cs"/>
      </a:defRPr>
    </a:lvl2pPr>
    <a:lvl3pPr marL="914400" algn="l" rtl="0" fontAlgn="base">
      <a:spcBef>
        <a:spcPct val="0"/>
      </a:spcBef>
      <a:spcAft>
        <a:spcPct val="0"/>
      </a:spcAft>
      <a:defRPr sz="1600" kern="1200">
        <a:solidFill>
          <a:schemeClr val="tx1"/>
        </a:solidFill>
        <a:latin typeface="Century Gothic" pitchFamily="34" charset="0"/>
        <a:ea typeface="+mn-ea"/>
        <a:cs typeface="+mn-cs"/>
      </a:defRPr>
    </a:lvl3pPr>
    <a:lvl4pPr marL="1371600" algn="l" rtl="0" fontAlgn="base">
      <a:spcBef>
        <a:spcPct val="0"/>
      </a:spcBef>
      <a:spcAft>
        <a:spcPct val="0"/>
      </a:spcAft>
      <a:defRPr sz="1600" kern="1200">
        <a:solidFill>
          <a:schemeClr val="tx1"/>
        </a:solidFill>
        <a:latin typeface="Century Gothic" pitchFamily="34" charset="0"/>
        <a:ea typeface="+mn-ea"/>
        <a:cs typeface="+mn-cs"/>
      </a:defRPr>
    </a:lvl4pPr>
    <a:lvl5pPr marL="1828800" algn="l" rtl="0" fontAlgn="base">
      <a:spcBef>
        <a:spcPct val="0"/>
      </a:spcBef>
      <a:spcAft>
        <a:spcPct val="0"/>
      </a:spcAft>
      <a:defRPr sz="1600" kern="1200">
        <a:solidFill>
          <a:schemeClr val="tx1"/>
        </a:solidFill>
        <a:latin typeface="Century Gothic" pitchFamily="34" charset="0"/>
        <a:ea typeface="+mn-ea"/>
        <a:cs typeface="+mn-cs"/>
      </a:defRPr>
    </a:lvl5pPr>
    <a:lvl6pPr marL="2286000" algn="l" defTabSz="914400" rtl="0" eaLnBrk="1" latinLnBrk="0" hangingPunct="1">
      <a:defRPr sz="1600" kern="1200">
        <a:solidFill>
          <a:schemeClr val="tx1"/>
        </a:solidFill>
        <a:latin typeface="Century Gothic" pitchFamily="34" charset="0"/>
        <a:ea typeface="+mn-ea"/>
        <a:cs typeface="+mn-cs"/>
      </a:defRPr>
    </a:lvl6pPr>
    <a:lvl7pPr marL="2743200" algn="l" defTabSz="914400" rtl="0" eaLnBrk="1" latinLnBrk="0" hangingPunct="1">
      <a:defRPr sz="1600" kern="1200">
        <a:solidFill>
          <a:schemeClr val="tx1"/>
        </a:solidFill>
        <a:latin typeface="Century Gothic" pitchFamily="34" charset="0"/>
        <a:ea typeface="+mn-ea"/>
        <a:cs typeface="+mn-cs"/>
      </a:defRPr>
    </a:lvl7pPr>
    <a:lvl8pPr marL="3200400" algn="l" defTabSz="914400" rtl="0" eaLnBrk="1" latinLnBrk="0" hangingPunct="1">
      <a:defRPr sz="1600" kern="1200">
        <a:solidFill>
          <a:schemeClr val="tx1"/>
        </a:solidFill>
        <a:latin typeface="Century Gothic" pitchFamily="34" charset="0"/>
        <a:ea typeface="+mn-ea"/>
        <a:cs typeface="+mn-cs"/>
      </a:defRPr>
    </a:lvl8pPr>
    <a:lvl9pPr marL="3657600" algn="l" defTabSz="914400" rtl="0" eaLnBrk="1" latinLnBrk="0" hangingPunct="1">
      <a:defRPr sz="1600" kern="1200">
        <a:solidFill>
          <a:schemeClr val="tx1"/>
        </a:solidFill>
        <a:latin typeface="Century Gothic"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33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5B3D7"/>
    <a:srgbClr val="D28280"/>
    <a:srgbClr val="009E47"/>
    <a:srgbClr val="10A051"/>
    <a:srgbClr val="68ACCA"/>
    <a:srgbClr val="8DC0D7"/>
    <a:srgbClr val="9CC8DC"/>
    <a:srgbClr val="4C7BB4"/>
    <a:srgbClr val="9FFFCA"/>
    <a:srgbClr val="FC9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69" autoAdjust="0"/>
    <p:restoredTop sz="94595" autoAdjust="0"/>
  </p:normalViewPr>
  <p:slideViewPr>
    <p:cSldViewPr>
      <p:cViewPr varScale="1">
        <p:scale>
          <a:sx n="110" d="100"/>
          <a:sy n="110" d="100"/>
        </p:scale>
        <p:origin x="-168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3954" y="-90"/>
      </p:cViewPr>
      <p:guideLst>
        <p:guide orient="horz" pos="3223"/>
        <p:guide pos="2236"/>
      </p:guideLst>
    </p:cSldViewPr>
  </p:notes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b="0" dirty="0" err="1"/>
              <a:t>Destinazione</a:t>
            </a:r>
            <a:r>
              <a:rPr lang="en-US" b="0" dirty="0"/>
              <a:t> </a:t>
            </a:r>
            <a:r>
              <a:rPr lang="en-US" b="0" dirty="0" err="1"/>
              <a:t>Fanghi</a:t>
            </a:r>
            <a:r>
              <a:rPr lang="en-US" b="0" dirty="0"/>
              <a:t> </a:t>
            </a:r>
            <a:r>
              <a:rPr lang="en-US" b="0" dirty="0" err="1"/>
              <a:t>Prodotti</a:t>
            </a:r>
            <a:r>
              <a:rPr lang="en-US" b="0" dirty="0"/>
              <a:t> WA</a:t>
            </a:r>
          </a:p>
        </c:rich>
      </c:tx>
      <c:layout/>
      <c:overlay val="0"/>
    </c:title>
    <c:autoTitleDeleted val="0"/>
    <c:plotArea>
      <c:layout/>
      <c:pieChart>
        <c:varyColors val="1"/>
        <c:dLbls>
          <c:showLegendKey val="0"/>
          <c:showVal val="0"/>
          <c:showCatName val="0"/>
          <c:showSerName val="0"/>
          <c:showPercent val="1"/>
          <c:showBubbleSize val="0"/>
          <c:showLeaderLines val="1"/>
        </c:dLbls>
        <c:firstSliceAng val="0"/>
      </c:pieChart>
    </c:plotArea>
    <c:legend>
      <c:legendPos val="r"/>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Lbls>
            <c:dLbl>
              <c:idx val="0"/>
              <c:layout>
                <c:manualLayout>
                  <c:x val="0.30079522350984333"/>
                  <c:y val="3.3233655819407799E-2"/>
                </c:manualLayout>
              </c:layout>
              <c:showLegendKey val="0"/>
              <c:showVal val="1"/>
              <c:showCatName val="1"/>
              <c:showSerName val="0"/>
              <c:showPercent val="1"/>
              <c:showBubbleSize val="0"/>
            </c:dLbl>
            <c:dLbl>
              <c:idx val="2"/>
              <c:layout>
                <c:manualLayout>
                  <c:x val="-9.4681762364465613E-2"/>
                  <c:y val="0.16972457529046892"/>
                </c:manualLayout>
              </c:layout>
              <c:showLegendKey val="0"/>
              <c:showVal val="1"/>
              <c:showCatName val="1"/>
              <c:showSerName val="0"/>
              <c:showPercent val="1"/>
              <c:showBubbleSize val="0"/>
            </c:dLbl>
            <c:dLbl>
              <c:idx val="3"/>
              <c:layout>
                <c:manualLayout>
                  <c:x val="-0.20741079968606108"/>
                  <c:y val="4.8010307210418303E-2"/>
                </c:manualLayout>
              </c:layout>
              <c:showLegendKey val="0"/>
              <c:showVal val="1"/>
              <c:showCatName val="1"/>
              <c:showSerName val="0"/>
              <c:showPercent val="1"/>
              <c:showBubbleSize val="0"/>
            </c:dLbl>
            <c:showLegendKey val="0"/>
            <c:showVal val="1"/>
            <c:showCatName val="1"/>
            <c:showSerName val="0"/>
            <c:showPercent val="1"/>
            <c:showBubbleSize val="0"/>
            <c:showLeaderLines val="1"/>
          </c:dLbls>
          <c:cat>
            <c:strRef>
              <c:f>'Destinazione Tot'!$A$20:$D$20</c:f>
              <c:strCache>
                <c:ptCount val="4"/>
                <c:pt idx="0">
                  <c:v>Discarica</c:v>
                </c:pt>
                <c:pt idx="1">
                  <c:v>Recupero Agronomico</c:v>
                </c:pt>
                <c:pt idx="2">
                  <c:v>Termovalorizzazione</c:v>
                </c:pt>
                <c:pt idx="3">
                  <c:v>Essicamento + cementificio</c:v>
                </c:pt>
              </c:strCache>
            </c:strRef>
          </c:cat>
          <c:val>
            <c:numRef>
              <c:f>'Destinazione Tot'!$A$21:$D$21</c:f>
              <c:numCache>
                <c:formatCode>#,##0</c:formatCode>
                <c:ptCount val="4"/>
                <c:pt idx="0">
                  <c:v>1916.65</c:v>
                </c:pt>
                <c:pt idx="1">
                  <c:v>153580.87399999998</c:v>
                </c:pt>
                <c:pt idx="2">
                  <c:v>25310.629999999997</c:v>
                </c:pt>
                <c:pt idx="3">
                  <c:v>7574.3899999999994</c:v>
                </c:pt>
              </c:numCache>
            </c:numRef>
          </c:val>
        </c:ser>
        <c:dLbls>
          <c:showLegendKey val="0"/>
          <c:showVal val="1"/>
          <c:showCatName val="1"/>
          <c:showSerName val="0"/>
          <c:showPercent val="0"/>
          <c:showBubbleSize val="0"/>
          <c:showLeaderLines val="1"/>
        </c:dLbls>
        <c:firstSliceAng val="0"/>
      </c:pieChart>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pieChart>
        <c:varyColors val="1"/>
        <c:ser>
          <c:idx val="0"/>
          <c:order val="0"/>
          <c:dLbls>
            <c:dLbl>
              <c:idx val="0"/>
              <c:layout>
                <c:manualLayout>
                  <c:x val="0.21238495282984474"/>
                  <c:y val="4.068462819867151E-2"/>
                </c:manualLayout>
              </c:layout>
              <c:showLegendKey val="0"/>
              <c:showVal val="1"/>
              <c:showCatName val="1"/>
              <c:showSerName val="0"/>
              <c:showPercent val="1"/>
              <c:showBubbleSize val="0"/>
            </c:dLbl>
            <c:dLbl>
              <c:idx val="3"/>
              <c:layout>
                <c:manualLayout>
                  <c:x val="-0.14301078487469582"/>
                  <c:y val="9.4615414415515141E-4"/>
                </c:manualLayout>
              </c:layout>
              <c:showLegendKey val="0"/>
              <c:showVal val="1"/>
              <c:showCatName val="1"/>
              <c:showSerName val="0"/>
              <c:showPercent val="1"/>
              <c:showBubbleSize val="0"/>
            </c:dLbl>
            <c:showLegendKey val="0"/>
            <c:showVal val="1"/>
            <c:showCatName val="1"/>
            <c:showSerName val="0"/>
            <c:showPercent val="1"/>
            <c:showBubbleSize val="0"/>
            <c:showLeaderLines val="1"/>
          </c:dLbls>
          <c:cat>
            <c:strRef>
              <c:f>Pivot!$B$26:$E$26</c:f>
              <c:strCache>
                <c:ptCount val="4"/>
                <c:pt idx="0">
                  <c:v>Discarica</c:v>
                </c:pt>
                <c:pt idx="1">
                  <c:v>Recupero Agronomico </c:v>
                </c:pt>
                <c:pt idx="2">
                  <c:v>Termovalorizzazione</c:v>
                </c:pt>
                <c:pt idx="3">
                  <c:v>Essicamento + cementificio</c:v>
                </c:pt>
              </c:strCache>
            </c:strRef>
          </c:cat>
          <c:val>
            <c:numRef>
              <c:f>Pivot!$B$27:$E$27</c:f>
              <c:numCache>
                <c:formatCode>#,##0</c:formatCode>
                <c:ptCount val="4"/>
                <c:pt idx="0">
                  <c:v>3490.12</c:v>
                </c:pt>
                <c:pt idx="1">
                  <c:v>128654.98000000001</c:v>
                </c:pt>
                <c:pt idx="2">
                  <c:v>40709.449999999997</c:v>
                </c:pt>
                <c:pt idx="3">
                  <c:v>7798.52</c:v>
                </c:pt>
              </c:numCache>
            </c:numRef>
          </c:val>
        </c:ser>
        <c:dLbls>
          <c:showLegendKey val="0"/>
          <c:showVal val="1"/>
          <c:showCatName val="1"/>
          <c:showSerName val="0"/>
          <c:showPercent val="0"/>
          <c:showBubbleSize val="0"/>
          <c:showLeaderLines val="1"/>
        </c:dLbls>
        <c:firstSliceAng val="0"/>
      </c:pieChart>
    </c:plotArea>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4BA368-99EB-4878-9838-DE355E829719}" type="doc">
      <dgm:prSet loTypeId="urn:microsoft.com/office/officeart/2008/layout/HorizontalMultiLevelHierarchy" loCatId="hierarchy" qsTypeId="urn:microsoft.com/office/officeart/2005/8/quickstyle/simple5" qsCatId="simple" csTypeId="urn:microsoft.com/office/officeart/2005/8/colors/accent1_2" csCatId="accent1" phldr="1"/>
      <dgm:spPr/>
      <dgm:t>
        <a:bodyPr/>
        <a:lstStyle/>
        <a:p>
          <a:endParaRPr lang="it-IT"/>
        </a:p>
      </dgm:t>
    </dgm:pt>
    <dgm:pt modelId="{C0CE9274-E2ED-4FB4-A105-E9798E1A930A}">
      <dgm:prSet phldrT="[Testo]" custT="1"/>
      <dgm:spPr/>
      <dgm:t>
        <a:bodyPr/>
        <a:lstStyle/>
        <a:p>
          <a:r>
            <a:rPr lang="it-IT" sz="1600" dirty="0" smtClean="0">
              <a:solidFill>
                <a:schemeClr val="tx1"/>
              </a:solidFill>
              <a:latin typeface="+mj-lt"/>
            </a:rPr>
            <a:t>ANALISI MULTICRITERIA</a:t>
          </a:r>
          <a:endParaRPr lang="it-IT" sz="1600" dirty="0">
            <a:solidFill>
              <a:schemeClr val="tx1"/>
            </a:solidFill>
            <a:latin typeface="+mj-lt"/>
          </a:endParaRPr>
        </a:p>
      </dgm:t>
    </dgm:pt>
    <dgm:pt modelId="{F8C0293D-63D8-46EC-94B5-3D741296CF1D}" type="parTrans" cxnId="{0A6EA871-DC64-4347-8F7F-B45914D6F97D}">
      <dgm:prSet/>
      <dgm:spPr/>
      <dgm:t>
        <a:bodyPr/>
        <a:lstStyle/>
        <a:p>
          <a:endParaRPr lang="it-IT">
            <a:solidFill>
              <a:schemeClr val="tx1"/>
            </a:solidFill>
            <a:latin typeface="+mj-lt"/>
          </a:endParaRPr>
        </a:p>
      </dgm:t>
    </dgm:pt>
    <dgm:pt modelId="{6BFC7BAE-3B1F-4AD3-A9E3-84832B0204C6}" type="sibTrans" cxnId="{0A6EA871-DC64-4347-8F7F-B45914D6F97D}">
      <dgm:prSet/>
      <dgm:spPr/>
      <dgm:t>
        <a:bodyPr/>
        <a:lstStyle/>
        <a:p>
          <a:endParaRPr lang="it-IT">
            <a:solidFill>
              <a:schemeClr val="tx1"/>
            </a:solidFill>
            <a:latin typeface="+mj-lt"/>
          </a:endParaRPr>
        </a:p>
      </dgm:t>
    </dgm:pt>
    <dgm:pt modelId="{C542402B-0724-4BC0-834D-6744A1420520}">
      <dgm:prSet phldrT="[Testo]" custT="1"/>
      <dgm:spPr/>
      <dgm:t>
        <a:bodyPr/>
        <a:lstStyle/>
        <a:p>
          <a:pPr algn="l"/>
          <a:r>
            <a:rPr lang="it-IT" sz="1200" dirty="0" smtClean="0">
              <a:solidFill>
                <a:schemeClr val="tx1"/>
              </a:solidFill>
              <a:latin typeface="+mj-lt"/>
            </a:rPr>
            <a:t> - Affidabilità</a:t>
          </a:r>
        </a:p>
        <a:p>
          <a:pPr algn="l"/>
          <a:r>
            <a:rPr lang="it-IT" sz="1200" dirty="0" smtClean="0">
              <a:solidFill>
                <a:schemeClr val="tx1"/>
              </a:solidFill>
              <a:latin typeface="+mj-lt"/>
            </a:rPr>
            <a:t> - Complessità e integrabilità</a:t>
          </a:r>
        </a:p>
        <a:p>
          <a:pPr algn="l"/>
          <a:r>
            <a:rPr lang="it-IT" sz="1200" dirty="0" smtClean="0">
              <a:solidFill>
                <a:schemeClr val="tx1"/>
              </a:solidFill>
              <a:latin typeface="+mj-lt"/>
            </a:rPr>
            <a:t> - Flessibilità</a:t>
          </a:r>
          <a:endParaRPr lang="it-IT" sz="1200" dirty="0">
            <a:solidFill>
              <a:schemeClr val="tx1"/>
            </a:solidFill>
            <a:latin typeface="+mj-lt"/>
          </a:endParaRPr>
        </a:p>
      </dgm:t>
    </dgm:pt>
    <dgm:pt modelId="{19345734-2687-4FBB-AF8C-39F87168333B}" type="parTrans" cxnId="{A000334A-97FB-4D9D-88B3-CDC7AE76817A}">
      <dgm:prSet/>
      <dgm:spPr/>
      <dgm:t>
        <a:bodyPr/>
        <a:lstStyle/>
        <a:p>
          <a:endParaRPr lang="it-IT">
            <a:solidFill>
              <a:schemeClr val="tx1"/>
            </a:solidFill>
            <a:latin typeface="+mj-lt"/>
          </a:endParaRPr>
        </a:p>
      </dgm:t>
    </dgm:pt>
    <dgm:pt modelId="{135CDFA5-7613-40EE-841C-EC86FD0AFEA8}" type="sibTrans" cxnId="{A000334A-97FB-4D9D-88B3-CDC7AE76817A}">
      <dgm:prSet/>
      <dgm:spPr/>
      <dgm:t>
        <a:bodyPr/>
        <a:lstStyle/>
        <a:p>
          <a:endParaRPr lang="it-IT">
            <a:solidFill>
              <a:schemeClr val="tx1"/>
            </a:solidFill>
            <a:latin typeface="+mj-lt"/>
          </a:endParaRPr>
        </a:p>
      </dgm:t>
    </dgm:pt>
    <dgm:pt modelId="{38183922-5F6B-46D3-85BC-471DA1C2E7DD}">
      <dgm:prSet phldrT="[Testo]" custT="1"/>
      <dgm:spPr/>
      <dgm:t>
        <a:bodyPr/>
        <a:lstStyle/>
        <a:p>
          <a:r>
            <a:rPr lang="it-IT" sz="1400" dirty="0" smtClean="0">
              <a:solidFill>
                <a:schemeClr val="tx1"/>
              </a:solidFill>
              <a:latin typeface="+mj-lt"/>
            </a:rPr>
            <a:t>NORMATIVO -AMMINISTRATIVO</a:t>
          </a:r>
          <a:endParaRPr lang="it-IT" sz="1400" dirty="0">
            <a:solidFill>
              <a:schemeClr val="tx1"/>
            </a:solidFill>
            <a:latin typeface="+mj-lt"/>
          </a:endParaRPr>
        </a:p>
      </dgm:t>
    </dgm:pt>
    <dgm:pt modelId="{564AD425-FDB8-458C-8FAC-565D0412A2FE}" type="parTrans" cxnId="{0A0AED71-82BF-4C15-88AF-15E49563C347}">
      <dgm:prSet/>
      <dgm:spPr/>
      <dgm:t>
        <a:bodyPr/>
        <a:lstStyle/>
        <a:p>
          <a:endParaRPr lang="it-IT">
            <a:solidFill>
              <a:schemeClr val="tx1"/>
            </a:solidFill>
            <a:latin typeface="+mj-lt"/>
          </a:endParaRPr>
        </a:p>
      </dgm:t>
    </dgm:pt>
    <dgm:pt modelId="{E3268402-C5AC-403A-AE66-238ACA5E76EB}" type="sibTrans" cxnId="{0A0AED71-82BF-4C15-88AF-15E49563C347}">
      <dgm:prSet/>
      <dgm:spPr/>
      <dgm:t>
        <a:bodyPr/>
        <a:lstStyle/>
        <a:p>
          <a:endParaRPr lang="it-IT">
            <a:solidFill>
              <a:schemeClr val="tx1"/>
            </a:solidFill>
            <a:latin typeface="+mj-lt"/>
          </a:endParaRPr>
        </a:p>
      </dgm:t>
    </dgm:pt>
    <dgm:pt modelId="{72EA3010-0E93-48DC-8B74-49F24797BA48}">
      <dgm:prSet phldrT="[Testo]" custT="1"/>
      <dgm:spPr/>
      <dgm:t>
        <a:bodyPr/>
        <a:lstStyle/>
        <a:p>
          <a:r>
            <a:rPr lang="it-IT" sz="1400" dirty="0" smtClean="0">
              <a:solidFill>
                <a:schemeClr val="tx1"/>
              </a:solidFill>
              <a:latin typeface="+mj-lt"/>
            </a:rPr>
            <a:t>SOCIALE</a:t>
          </a:r>
          <a:endParaRPr lang="it-IT" sz="1400" dirty="0">
            <a:solidFill>
              <a:schemeClr val="tx1"/>
            </a:solidFill>
            <a:latin typeface="+mj-lt"/>
          </a:endParaRPr>
        </a:p>
      </dgm:t>
    </dgm:pt>
    <dgm:pt modelId="{31A11D77-B5EB-4C5E-9676-1628ED1AFDBA}" type="parTrans" cxnId="{19FE8223-9146-4F54-AABE-1A64CA44E46F}">
      <dgm:prSet/>
      <dgm:spPr/>
      <dgm:t>
        <a:bodyPr/>
        <a:lstStyle/>
        <a:p>
          <a:endParaRPr lang="it-IT">
            <a:solidFill>
              <a:schemeClr val="tx1"/>
            </a:solidFill>
            <a:latin typeface="+mj-lt"/>
          </a:endParaRPr>
        </a:p>
      </dgm:t>
    </dgm:pt>
    <dgm:pt modelId="{6FB4B0D8-9B64-42DA-9193-9ACBBE1018C8}" type="sibTrans" cxnId="{19FE8223-9146-4F54-AABE-1A64CA44E46F}">
      <dgm:prSet/>
      <dgm:spPr/>
      <dgm:t>
        <a:bodyPr/>
        <a:lstStyle/>
        <a:p>
          <a:endParaRPr lang="it-IT">
            <a:solidFill>
              <a:schemeClr val="tx1"/>
            </a:solidFill>
            <a:latin typeface="+mj-lt"/>
          </a:endParaRPr>
        </a:p>
      </dgm:t>
    </dgm:pt>
    <dgm:pt modelId="{A6CAEB96-7188-42B9-B93B-5D9DE597E292}">
      <dgm:prSet custT="1"/>
      <dgm:spPr/>
      <dgm:t>
        <a:bodyPr/>
        <a:lstStyle/>
        <a:p>
          <a:r>
            <a:rPr lang="it-IT" sz="1400" dirty="0" smtClean="0">
              <a:solidFill>
                <a:schemeClr val="tx1"/>
              </a:solidFill>
              <a:latin typeface="+mj-lt"/>
            </a:rPr>
            <a:t>AMBIENTALE</a:t>
          </a:r>
          <a:endParaRPr lang="it-IT" sz="1400" dirty="0">
            <a:solidFill>
              <a:schemeClr val="tx1"/>
            </a:solidFill>
            <a:latin typeface="+mj-lt"/>
          </a:endParaRPr>
        </a:p>
      </dgm:t>
    </dgm:pt>
    <dgm:pt modelId="{21331422-9DE8-4A1B-A356-E3549BE159AD}" type="parTrans" cxnId="{1BA3FD10-4CD1-4722-BE7F-EAFCF3963D69}">
      <dgm:prSet/>
      <dgm:spPr/>
      <dgm:t>
        <a:bodyPr/>
        <a:lstStyle/>
        <a:p>
          <a:endParaRPr lang="it-IT">
            <a:solidFill>
              <a:schemeClr val="tx1"/>
            </a:solidFill>
            <a:latin typeface="+mj-lt"/>
          </a:endParaRPr>
        </a:p>
      </dgm:t>
    </dgm:pt>
    <dgm:pt modelId="{B1172429-D186-4786-A025-FFD676762A9F}" type="sibTrans" cxnId="{1BA3FD10-4CD1-4722-BE7F-EAFCF3963D69}">
      <dgm:prSet/>
      <dgm:spPr/>
      <dgm:t>
        <a:bodyPr/>
        <a:lstStyle/>
        <a:p>
          <a:endParaRPr lang="it-IT">
            <a:solidFill>
              <a:schemeClr val="tx1"/>
            </a:solidFill>
            <a:latin typeface="+mj-lt"/>
          </a:endParaRPr>
        </a:p>
      </dgm:t>
    </dgm:pt>
    <dgm:pt modelId="{0E4BC6A9-E38C-4E8A-8664-D304A2599729}">
      <dgm:prSet custT="1"/>
      <dgm:spPr/>
      <dgm:t>
        <a:bodyPr/>
        <a:lstStyle/>
        <a:p>
          <a:r>
            <a:rPr lang="it-IT" sz="1400" dirty="0" smtClean="0">
              <a:solidFill>
                <a:schemeClr val="tx1"/>
              </a:solidFill>
              <a:latin typeface="+mj-lt"/>
            </a:rPr>
            <a:t>ECONOMICO</a:t>
          </a:r>
          <a:endParaRPr lang="it-IT" sz="1400" dirty="0">
            <a:solidFill>
              <a:schemeClr val="tx1"/>
            </a:solidFill>
            <a:latin typeface="+mj-lt"/>
          </a:endParaRPr>
        </a:p>
      </dgm:t>
    </dgm:pt>
    <dgm:pt modelId="{EC8B977E-1F8B-48C9-9BCE-FE085E6B215F}" type="parTrans" cxnId="{1932A6E6-0D42-4C39-B44D-C58E5B8C7A76}">
      <dgm:prSet/>
      <dgm:spPr/>
      <dgm:t>
        <a:bodyPr/>
        <a:lstStyle/>
        <a:p>
          <a:endParaRPr lang="it-IT">
            <a:solidFill>
              <a:schemeClr val="tx1"/>
            </a:solidFill>
            <a:latin typeface="+mj-lt"/>
          </a:endParaRPr>
        </a:p>
      </dgm:t>
    </dgm:pt>
    <dgm:pt modelId="{3B58252B-D98F-4BBD-B088-351512830060}" type="sibTrans" cxnId="{1932A6E6-0D42-4C39-B44D-C58E5B8C7A76}">
      <dgm:prSet/>
      <dgm:spPr/>
      <dgm:t>
        <a:bodyPr/>
        <a:lstStyle/>
        <a:p>
          <a:endParaRPr lang="it-IT">
            <a:solidFill>
              <a:schemeClr val="tx1"/>
            </a:solidFill>
            <a:latin typeface="+mj-lt"/>
          </a:endParaRPr>
        </a:p>
      </dgm:t>
    </dgm:pt>
    <dgm:pt modelId="{D49DDE59-3F38-4D6A-8C50-312F108FB3D4}">
      <dgm:prSet custT="1"/>
      <dgm:spPr/>
      <dgm:t>
        <a:bodyPr/>
        <a:lstStyle/>
        <a:p>
          <a:r>
            <a:rPr lang="it-IT" sz="1400" dirty="0" smtClean="0">
              <a:solidFill>
                <a:schemeClr val="tx1"/>
              </a:solidFill>
              <a:latin typeface="+mj-lt"/>
            </a:rPr>
            <a:t>TECNICO</a:t>
          </a:r>
          <a:endParaRPr lang="it-IT" sz="1400" dirty="0">
            <a:solidFill>
              <a:schemeClr val="tx1"/>
            </a:solidFill>
            <a:latin typeface="+mj-lt"/>
          </a:endParaRPr>
        </a:p>
      </dgm:t>
    </dgm:pt>
    <dgm:pt modelId="{872381AF-535F-4AE8-86C1-0036C3BBD7E6}" type="parTrans" cxnId="{3E052E18-B4DD-46F8-9CEF-75E167FE5D21}">
      <dgm:prSet/>
      <dgm:spPr/>
      <dgm:t>
        <a:bodyPr/>
        <a:lstStyle/>
        <a:p>
          <a:endParaRPr lang="it-IT">
            <a:solidFill>
              <a:schemeClr val="tx1"/>
            </a:solidFill>
            <a:latin typeface="+mj-lt"/>
          </a:endParaRPr>
        </a:p>
      </dgm:t>
    </dgm:pt>
    <dgm:pt modelId="{2825CA15-DA7A-404A-9C3C-939843C66352}" type="sibTrans" cxnId="{3E052E18-B4DD-46F8-9CEF-75E167FE5D21}">
      <dgm:prSet/>
      <dgm:spPr/>
      <dgm:t>
        <a:bodyPr/>
        <a:lstStyle/>
        <a:p>
          <a:endParaRPr lang="it-IT">
            <a:solidFill>
              <a:schemeClr val="tx1"/>
            </a:solidFill>
            <a:latin typeface="+mj-lt"/>
          </a:endParaRPr>
        </a:p>
      </dgm:t>
    </dgm:pt>
    <dgm:pt modelId="{32342FAF-0432-40EF-B2F6-5E26527EFF35}">
      <dgm:prSet custT="1"/>
      <dgm:spPr/>
      <dgm:t>
        <a:bodyPr/>
        <a:lstStyle/>
        <a:p>
          <a:pPr algn="l"/>
          <a:r>
            <a:rPr lang="it-IT" sz="1200" dirty="0" smtClean="0">
              <a:solidFill>
                <a:schemeClr val="tx1"/>
              </a:solidFill>
              <a:latin typeface="+mj-lt"/>
            </a:rPr>
            <a:t> - Complessità dell'iter autorizzativo/amministrativo</a:t>
          </a:r>
        </a:p>
        <a:p>
          <a:pPr algn="l"/>
          <a:r>
            <a:rPr lang="it-IT" sz="1200" dirty="0" smtClean="0">
              <a:solidFill>
                <a:schemeClr val="tx1"/>
              </a:solidFill>
              <a:latin typeface="+mj-lt"/>
            </a:rPr>
            <a:t> - Grado di incertezza</a:t>
          </a:r>
          <a:endParaRPr lang="it-IT" sz="1200" dirty="0">
            <a:solidFill>
              <a:schemeClr val="tx1"/>
            </a:solidFill>
            <a:latin typeface="+mj-lt"/>
          </a:endParaRPr>
        </a:p>
      </dgm:t>
    </dgm:pt>
    <dgm:pt modelId="{A9079B7A-F19B-4692-A315-D5269855616D}" type="parTrans" cxnId="{0E0D1054-2D9F-47E5-8FCA-8798C793BEA6}">
      <dgm:prSet/>
      <dgm:spPr/>
      <dgm:t>
        <a:bodyPr/>
        <a:lstStyle/>
        <a:p>
          <a:endParaRPr lang="it-IT">
            <a:solidFill>
              <a:schemeClr val="tx1"/>
            </a:solidFill>
            <a:latin typeface="+mj-lt"/>
          </a:endParaRPr>
        </a:p>
      </dgm:t>
    </dgm:pt>
    <dgm:pt modelId="{2563C3F6-4F81-44B4-8D4D-374667981307}" type="sibTrans" cxnId="{0E0D1054-2D9F-47E5-8FCA-8798C793BEA6}">
      <dgm:prSet/>
      <dgm:spPr/>
      <dgm:t>
        <a:bodyPr/>
        <a:lstStyle/>
        <a:p>
          <a:endParaRPr lang="it-IT">
            <a:solidFill>
              <a:schemeClr val="tx1"/>
            </a:solidFill>
            <a:latin typeface="+mj-lt"/>
          </a:endParaRPr>
        </a:p>
      </dgm:t>
    </dgm:pt>
    <dgm:pt modelId="{4816E188-5BC4-41F2-A70C-271FF515403B}">
      <dgm:prSet custT="1"/>
      <dgm:spPr/>
      <dgm:t>
        <a:bodyPr/>
        <a:lstStyle/>
        <a:p>
          <a:pPr algn="l"/>
          <a:r>
            <a:rPr lang="it-IT" sz="1200" dirty="0" smtClean="0">
              <a:solidFill>
                <a:schemeClr val="tx1"/>
              </a:solidFill>
              <a:latin typeface="+mj-lt"/>
            </a:rPr>
            <a:t> - Disturbi olfattivi</a:t>
          </a:r>
        </a:p>
        <a:p>
          <a:pPr algn="l"/>
          <a:r>
            <a:rPr lang="it-IT" sz="1200" dirty="0" smtClean="0">
              <a:solidFill>
                <a:schemeClr val="tx1"/>
              </a:solidFill>
              <a:latin typeface="+mj-lt"/>
            </a:rPr>
            <a:t> - Emissioni gassose percepite come pericolo</a:t>
          </a:r>
        </a:p>
        <a:p>
          <a:pPr algn="l"/>
          <a:r>
            <a:rPr lang="it-IT" sz="1200" dirty="0" smtClean="0">
              <a:solidFill>
                <a:schemeClr val="tx1"/>
              </a:solidFill>
              <a:latin typeface="+mj-lt"/>
            </a:rPr>
            <a:t> - Intensificazione del traffico</a:t>
          </a:r>
        </a:p>
        <a:p>
          <a:pPr algn="l"/>
          <a:r>
            <a:rPr lang="it-IT" sz="1200" dirty="0" smtClean="0">
              <a:solidFill>
                <a:schemeClr val="tx1"/>
              </a:solidFill>
              <a:latin typeface="+mj-lt"/>
            </a:rPr>
            <a:t> - Inquinamento acustico</a:t>
          </a:r>
          <a:endParaRPr lang="it-IT" sz="1200" dirty="0">
            <a:solidFill>
              <a:schemeClr val="tx1"/>
            </a:solidFill>
            <a:latin typeface="+mj-lt"/>
          </a:endParaRPr>
        </a:p>
      </dgm:t>
    </dgm:pt>
    <dgm:pt modelId="{63AD62CF-A235-4085-ADB4-A89DFADAE096}" type="parTrans" cxnId="{82EC8E78-2E1D-42EA-A5AA-C8DC04FF1F89}">
      <dgm:prSet/>
      <dgm:spPr/>
      <dgm:t>
        <a:bodyPr/>
        <a:lstStyle/>
        <a:p>
          <a:endParaRPr lang="it-IT">
            <a:solidFill>
              <a:schemeClr val="tx1"/>
            </a:solidFill>
            <a:latin typeface="+mj-lt"/>
          </a:endParaRPr>
        </a:p>
      </dgm:t>
    </dgm:pt>
    <dgm:pt modelId="{B925174A-AFAF-4133-B60F-65B5B2C9AB2A}" type="sibTrans" cxnId="{82EC8E78-2E1D-42EA-A5AA-C8DC04FF1F89}">
      <dgm:prSet/>
      <dgm:spPr/>
      <dgm:t>
        <a:bodyPr/>
        <a:lstStyle/>
        <a:p>
          <a:endParaRPr lang="it-IT">
            <a:solidFill>
              <a:schemeClr val="tx1"/>
            </a:solidFill>
            <a:latin typeface="+mj-lt"/>
          </a:endParaRPr>
        </a:p>
      </dgm:t>
    </dgm:pt>
    <dgm:pt modelId="{05D7117C-20E8-44A7-8644-9C9266EA6155}">
      <dgm:prSet custT="1"/>
      <dgm:spPr/>
      <dgm:t>
        <a:bodyPr/>
        <a:lstStyle/>
        <a:p>
          <a:pPr algn="l"/>
          <a:r>
            <a:rPr lang="it-IT" sz="1200" dirty="0" smtClean="0">
              <a:solidFill>
                <a:schemeClr val="tx1"/>
              </a:solidFill>
              <a:latin typeface="+mj-lt"/>
            </a:rPr>
            <a:t> - Materiale conferito in discarica</a:t>
          </a:r>
        </a:p>
        <a:p>
          <a:pPr algn="l"/>
          <a:r>
            <a:rPr lang="it-IT" sz="1200" dirty="0" smtClean="0">
              <a:solidFill>
                <a:schemeClr val="tx1"/>
              </a:solidFill>
              <a:latin typeface="+mj-lt"/>
            </a:rPr>
            <a:t> - Recupero di MATERIA (ex: fosforo)</a:t>
          </a:r>
        </a:p>
        <a:p>
          <a:pPr algn="l"/>
          <a:r>
            <a:rPr lang="it-IT" sz="1200" dirty="0" smtClean="0">
              <a:solidFill>
                <a:schemeClr val="tx1"/>
              </a:solidFill>
              <a:latin typeface="+mj-lt"/>
            </a:rPr>
            <a:t> - Consumo di ENERGIA elettrica e termica</a:t>
          </a:r>
        </a:p>
        <a:p>
          <a:pPr algn="l"/>
          <a:r>
            <a:rPr lang="it-IT" sz="1200" dirty="0" smtClean="0">
              <a:solidFill>
                <a:schemeClr val="tx1"/>
              </a:solidFill>
              <a:latin typeface="+mj-lt"/>
            </a:rPr>
            <a:t> - consumo di REAGENTI</a:t>
          </a:r>
        </a:p>
        <a:p>
          <a:pPr algn="l"/>
          <a:r>
            <a:rPr lang="it-IT" sz="1200" dirty="0" smtClean="0">
              <a:solidFill>
                <a:schemeClr val="tx1"/>
              </a:solidFill>
              <a:latin typeface="+mj-lt"/>
            </a:rPr>
            <a:t> - Trasporto</a:t>
          </a:r>
        </a:p>
        <a:p>
          <a:pPr algn="l"/>
          <a:r>
            <a:rPr lang="it-IT" sz="1200" dirty="0" smtClean="0">
              <a:solidFill>
                <a:schemeClr val="tx1"/>
              </a:solidFill>
              <a:latin typeface="+mj-lt"/>
            </a:rPr>
            <a:t> - Emissioni gassose</a:t>
          </a:r>
          <a:endParaRPr lang="it-IT" sz="1200" dirty="0">
            <a:solidFill>
              <a:schemeClr val="tx1"/>
            </a:solidFill>
            <a:latin typeface="+mj-lt"/>
          </a:endParaRPr>
        </a:p>
      </dgm:t>
    </dgm:pt>
    <dgm:pt modelId="{E423BBF7-BADE-4163-9CFF-FC3A1EA9884E}" type="parTrans" cxnId="{F7789648-C7CC-4F6F-A31D-BA2702419C4C}">
      <dgm:prSet/>
      <dgm:spPr/>
      <dgm:t>
        <a:bodyPr/>
        <a:lstStyle/>
        <a:p>
          <a:endParaRPr lang="it-IT">
            <a:solidFill>
              <a:schemeClr val="tx1"/>
            </a:solidFill>
            <a:latin typeface="+mj-lt"/>
          </a:endParaRPr>
        </a:p>
      </dgm:t>
    </dgm:pt>
    <dgm:pt modelId="{4228F47B-6E1A-41A5-B28E-071F2D137C93}" type="sibTrans" cxnId="{F7789648-C7CC-4F6F-A31D-BA2702419C4C}">
      <dgm:prSet/>
      <dgm:spPr/>
      <dgm:t>
        <a:bodyPr/>
        <a:lstStyle/>
        <a:p>
          <a:endParaRPr lang="it-IT">
            <a:solidFill>
              <a:schemeClr val="tx1"/>
            </a:solidFill>
            <a:latin typeface="+mj-lt"/>
          </a:endParaRPr>
        </a:p>
      </dgm:t>
    </dgm:pt>
    <dgm:pt modelId="{6BD9899E-9CA7-42DC-A642-8C33D91EB972}" type="pres">
      <dgm:prSet presAssocID="{894BA368-99EB-4878-9838-DE355E829719}" presName="Name0" presStyleCnt="0">
        <dgm:presLayoutVars>
          <dgm:chPref val="1"/>
          <dgm:dir/>
          <dgm:animOne val="branch"/>
          <dgm:animLvl val="lvl"/>
          <dgm:resizeHandles val="exact"/>
        </dgm:presLayoutVars>
      </dgm:prSet>
      <dgm:spPr/>
      <dgm:t>
        <a:bodyPr/>
        <a:lstStyle/>
        <a:p>
          <a:endParaRPr lang="it-IT"/>
        </a:p>
      </dgm:t>
    </dgm:pt>
    <dgm:pt modelId="{2BF0F7B4-F329-4BC9-9643-AE4020C7074C}" type="pres">
      <dgm:prSet presAssocID="{C0CE9274-E2ED-4FB4-A105-E9798E1A930A}" presName="root1" presStyleCnt="0"/>
      <dgm:spPr/>
    </dgm:pt>
    <dgm:pt modelId="{AC111D1F-4A2A-4C5A-B91E-3865421937D4}" type="pres">
      <dgm:prSet presAssocID="{C0CE9274-E2ED-4FB4-A105-E9798E1A930A}" presName="LevelOneTextNode" presStyleLbl="node0" presStyleIdx="0" presStyleCnt="1">
        <dgm:presLayoutVars>
          <dgm:chPref val="3"/>
        </dgm:presLayoutVars>
      </dgm:prSet>
      <dgm:spPr/>
      <dgm:t>
        <a:bodyPr/>
        <a:lstStyle/>
        <a:p>
          <a:endParaRPr lang="it-IT"/>
        </a:p>
      </dgm:t>
    </dgm:pt>
    <dgm:pt modelId="{31097E3F-4177-42CC-AF48-C68128CCE155}" type="pres">
      <dgm:prSet presAssocID="{C0CE9274-E2ED-4FB4-A105-E9798E1A930A}" presName="level2hierChild" presStyleCnt="0"/>
      <dgm:spPr/>
    </dgm:pt>
    <dgm:pt modelId="{B700946D-2DB9-420A-92DF-473227EAD606}" type="pres">
      <dgm:prSet presAssocID="{872381AF-535F-4AE8-86C1-0036C3BBD7E6}" presName="conn2-1" presStyleLbl="parChTrans1D2" presStyleIdx="0" presStyleCnt="5"/>
      <dgm:spPr/>
      <dgm:t>
        <a:bodyPr/>
        <a:lstStyle/>
        <a:p>
          <a:endParaRPr lang="it-IT"/>
        </a:p>
      </dgm:t>
    </dgm:pt>
    <dgm:pt modelId="{AAADA3B5-35F4-4FB4-A3E4-9862E0E9F10E}" type="pres">
      <dgm:prSet presAssocID="{872381AF-535F-4AE8-86C1-0036C3BBD7E6}" presName="connTx" presStyleLbl="parChTrans1D2" presStyleIdx="0" presStyleCnt="5"/>
      <dgm:spPr/>
      <dgm:t>
        <a:bodyPr/>
        <a:lstStyle/>
        <a:p>
          <a:endParaRPr lang="it-IT"/>
        </a:p>
      </dgm:t>
    </dgm:pt>
    <dgm:pt modelId="{A44A98D4-2607-47D2-A70F-4DCEE0B7750C}" type="pres">
      <dgm:prSet presAssocID="{D49DDE59-3F38-4D6A-8C50-312F108FB3D4}" presName="root2" presStyleCnt="0"/>
      <dgm:spPr/>
    </dgm:pt>
    <dgm:pt modelId="{C887E858-053B-4D66-820F-C4CF4DAC270C}" type="pres">
      <dgm:prSet presAssocID="{D49DDE59-3F38-4D6A-8C50-312F108FB3D4}" presName="LevelTwoTextNode" presStyleLbl="node2" presStyleIdx="0" presStyleCnt="5" custScaleX="115362">
        <dgm:presLayoutVars>
          <dgm:chPref val="3"/>
        </dgm:presLayoutVars>
      </dgm:prSet>
      <dgm:spPr/>
      <dgm:t>
        <a:bodyPr/>
        <a:lstStyle/>
        <a:p>
          <a:endParaRPr lang="it-IT"/>
        </a:p>
      </dgm:t>
    </dgm:pt>
    <dgm:pt modelId="{DD5E4EDA-D7B8-4E66-81E9-B65C5A2611B5}" type="pres">
      <dgm:prSet presAssocID="{D49DDE59-3F38-4D6A-8C50-312F108FB3D4}" presName="level3hierChild" presStyleCnt="0"/>
      <dgm:spPr/>
    </dgm:pt>
    <dgm:pt modelId="{AA394E41-D807-4A54-885E-A3C723FB5E28}" type="pres">
      <dgm:prSet presAssocID="{19345734-2687-4FBB-AF8C-39F87168333B}" presName="conn2-1" presStyleLbl="parChTrans1D3" presStyleIdx="0" presStyleCnt="4"/>
      <dgm:spPr/>
      <dgm:t>
        <a:bodyPr/>
        <a:lstStyle/>
        <a:p>
          <a:endParaRPr lang="it-IT"/>
        </a:p>
      </dgm:t>
    </dgm:pt>
    <dgm:pt modelId="{FA90DFA6-0E32-4F6D-9F78-B1800ACA528F}" type="pres">
      <dgm:prSet presAssocID="{19345734-2687-4FBB-AF8C-39F87168333B}" presName="connTx" presStyleLbl="parChTrans1D3" presStyleIdx="0" presStyleCnt="4"/>
      <dgm:spPr/>
      <dgm:t>
        <a:bodyPr/>
        <a:lstStyle/>
        <a:p>
          <a:endParaRPr lang="it-IT"/>
        </a:p>
      </dgm:t>
    </dgm:pt>
    <dgm:pt modelId="{CFE2E397-95C3-440C-9F88-5592B12EA764}" type="pres">
      <dgm:prSet presAssocID="{C542402B-0724-4BC0-834D-6744A1420520}" presName="root2" presStyleCnt="0"/>
      <dgm:spPr/>
    </dgm:pt>
    <dgm:pt modelId="{5082E02F-C962-42A1-914D-EEAFE1D02478}" type="pres">
      <dgm:prSet presAssocID="{C542402B-0724-4BC0-834D-6744A1420520}" presName="LevelTwoTextNode" presStyleLbl="node3" presStyleIdx="0" presStyleCnt="4" custScaleX="246449" custScaleY="159655">
        <dgm:presLayoutVars>
          <dgm:chPref val="3"/>
        </dgm:presLayoutVars>
      </dgm:prSet>
      <dgm:spPr/>
      <dgm:t>
        <a:bodyPr/>
        <a:lstStyle/>
        <a:p>
          <a:endParaRPr lang="it-IT"/>
        </a:p>
      </dgm:t>
    </dgm:pt>
    <dgm:pt modelId="{47158B8C-9EF7-4350-831D-8554BE624791}" type="pres">
      <dgm:prSet presAssocID="{C542402B-0724-4BC0-834D-6744A1420520}" presName="level3hierChild" presStyleCnt="0"/>
      <dgm:spPr/>
    </dgm:pt>
    <dgm:pt modelId="{679A618C-1F90-4FCF-85DE-99B2B0276545}" type="pres">
      <dgm:prSet presAssocID="{564AD425-FDB8-458C-8FAC-565D0412A2FE}" presName="conn2-1" presStyleLbl="parChTrans1D2" presStyleIdx="1" presStyleCnt="5"/>
      <dgm:spPr/>
      <dgm:t>
        <a:bodyPr/>
        <a:lstStyle/>
        <a:p>
          <a:endParaRPr lang="it-IT"/>
        </a:p>
      </dgm:t>
    </dgm:pt>
    <dgm:pt modelId="{67151BA5-C812-4B70-9404-E995CF16EEFA}" type="pres">
      <dgm:prSet presAssocID="{564AD425-FDB8-458C-8FAC-565D0412A2FE}" presName="connTx" presStyleLbl="parChTrans1D2" presStyleIdx="1" presStyleCnt="5"/>
      <dgm:spPr/>
      <dgm:t>
        <a:bodyPr/>
        <a:lstStyle/>
        <a:p>
          <a:endParaRPr lang="it-IT"/>
        </a:p>
      </dgm:t>
    </dgm:pt>
    <dgm:pt modelId="{B56DEF58-5620-4C27-B86D-7C43B7EE69C7}" type="pres">
      <dgm:prSet presAssocID="{38183922-5F6B-46D3-85BC-471DA1C2E7DD}" presName="root2" presStyleCnt="0"/>
      <dgm:spPr/>
    </dgm:pt>
    <dgm:pt modelId="{F8D946BD-752A-4BA7-95BB-E8A95CE8B8A5}" type="pres">
      <dgm:prSet presAssocID="{38183922-5F6B-46D3-85BC-471DA1C2E7DD}" presName="LevelTwoTextNode" presStyleLbl="node2" presStyleIdx="1" presStyleCnt="5" custScaleX="115362">
        <dgm:presLayoutVars>
          <dgm:chPref val="3"/>
        </dgm:presLayoutVars>
      </dgm:prSet>
      <dgm:spPr/>
      <dgm:t>
        <a:bodyPr/>
        <a:lstStyle/>
        <a:p>
          <a:endParaRPr lang="it-IT"/>
        </a:p>
      </dgm:t>
    </dgm:pt>
    <dgm:pt modelId="{F3A15F95-ABB2-4EFD-A7B1-A462A0092291}" type="pres">
      <dgm:prSet presAssocID="{38183922-5F6B-46D3-85BC-471DA1C2E7DD}" presName="level3hierChild" presStyleCnt="0"/>
      <dgm:spPr/>
    </dgm:pt>
    <dgm:pt modelId="{C8B479BD-2103-4ABD-B8C7-BEA0CE208723}" type="pres">
      <dgm:prSet presAssocID="{A9079B7A-F19B-4692-A315-D5269855616D}" presName="conn2-1" presStyleLbl="parChTrans1D3" presStyleIdx="1" presStyleCnt="4"/>
      <dgm:spPr/>
      <dgm:t>
        <a:bodyPr/>
        <a:lstStyle/>
        <a:p>
          <a:endParaRPr lang="it-IT"/>
        </a:p>
      </dgm:t>
    </dgm:pt>
    <dgm:pt modelId="{6CFD8D6E-2B7B-44B1-89B5-6D891C88BED4}" type="pres">
      <dgm:prSet presAssocID="{A9079B7A-F19B-4692-A315-D5269855616D}" presName="connTx" presStyleLbl="parChTrans1D3" presStyleIdx="1" presStyleCnt="4"/>
      <dgm:spPr/>
      <dgm:t>
        <a:bodyPr/>
        <a:lstStyle/>
        <a:p>
          <a:endParaRPr lang="it-IT"/>
        </a:p>
      </dgm:t>
    </dgm:pt>
    <dgm:pt modelId="{4BBD6DFD-B7C3-439B-B4C6-527232025AEA}" type="pres">
      <dgm:prSet presAssocID="{32342FAF-0432-40EF-B2F6-5E26527EFF35}" presName="root2" presStyleCnt="0"/>
      <dgm:spPr/>
    </dgm:pt>
    <dgm:pt modelId="{F8D59DDC-2BFA-4C54-A4CC-FBD70D9DCAAB}" type="pres">
      <dgm:prSet presAssocID="{32342FAF-0432-40EF-B2F6-5E26527EFF35}" presName="LevelTwoTextNode" presStyleLbl="node3" presStyleIdx="1" presStyleCnt="4" custScaleX="246753" custScaleY="123035">
        <dgm:presLayoutVars>
          <dgm:chPref val="3"/>
        </dgm:presLayoutVars>
      </dgm:prSet>
      <dgm:spPr/>
      <dgm:t>
        <a:bodyPr/>
        <a:lstStyle/>
        <a:p>
          <a:endParaRPr lang="it-IT"/>
        </a:p>
      </dgm:t>
    </dgm:pt>
    <dgm:pt modelId="{C098A7F9-38C8-4D5C-B1EE-A17576B78B8A}" type="pres">
      <dgm:prSet presAssocID="{32342FAF-0432-40EF-B2F6-5E26527EFF35}" presName="level3hierChild" presStyleCnt="0"/>
      <dgm:spPr/>
    </dgm:pt>
    <dgm:pt modelId="{F73FC07D-5F06-48F3-A282-49FDDE7D2C1E}" type="pres">
      <dgm:prSet presAssocID="{31A11D77-B5EB-4C5E-9676-1628ED1AFDBA}" presName="conn2-1" presStyleLbl="parChTrans1D2" presStyleIdx="2" presStyleCnt="5"/>
      <dgm:spPr/>
      <dgm:t>
        <a:bodyPr/>
        <a:lstStyle/>
        <a:p>
          <a:endParaRPr lang="it-IT"/>
        </a:p>
      </dgm:t>
    </dgm:pt>
    <dgm:pt modelId="{A8AC5F3D-D812-4CE4-B3F7-9B13B7EFF583}" type="pres">
      <dgm:prSet presAssocID="{31A11D77-B5EB-4C5E-9676-1628ED1AFDBA}" presName="connTx" presStyleLbl="parChTrans1D2" presStyleIdx="2" presStyleCnt="5"/>
      <dgm:spPr/>
      <dgm:t>
        <a:bodyPr/>
        <a:lstStyle/>
        <a:p>
          <a:endParaRPr lang="it-IT"/>
        </a:p>
      </dgm:t>
    </dgm:pt>
    <dgm:pt modelId="{062C11EA-25CB-4711-9454-9D732C73F5A5}" type="pres">
      <dgm:prSet presAssocID="{72EA3010-0E93-48DC-8B74-49F24797BA48}" presName="root2" presStyleCnt="0"/>
      <dgm:spPr/>
    </dgm:pt>
    <dgm:pt modelId="{E98FD84D-798D-42B4-BEB7-060C10BEA393}" type="pres">
      <dgm:prSet presAssocID="{72EA3010-0E93-48DC-8B74-49F24797BA48}" presName="LevelTwoTextNode" presStyleLbl="node2" presStyleIdx="2" presStyleCnt="5" custScaleX="115362">
        <dgm:presLayoutVars>
          <dgm:chPref val="3"/>
        </dgm:presLayoutVars>
      </dgm:prSet>
      <dgm:spPr/>
      <dgm:t>
        <a:bodyPr/>
        <a:lstStyle/>
        <a:p>
          <a:endParaRPr lang="it-IT"/>
        </a:p>
      </dgm:t>
    </dgm:pt>
    <dgm:pt modelId="{40758B99-56BC-4713-87EA-A8CAD327E62E}" type="pres">
      <dgm:prSet presAssocID="{72EA3010-0E93-48DC-8B74-49F24797BA48}" presName="level3hierChild" presStyleCnt="0"/>
      <dgm:spPr/>
    </dgm:pt>
    <dgm:pt modelId="{373AEF65-0D13-49A2-A4BC-589634720924}" type="pres">
      <dgm:prSet presAssocID="{63AD62CF-A235-4085-ADB4-A89DFADAE096}" presName="conn2-1" presStyleLbl="parChTrans1D3" presStyleIdx="2" presStyleCnt="4"/>
      <dgm:spPr/>
      <dgm:t>
        <a:bodyPr/>
        <a:lstStyle/>
        <a:p>
          <a:endParaRPr lang="it-IT"/>
        </a:p>
      </dgm:t>
    </dgm:pt>
    <dgm:pt modelId="{A2B0ABE6-A35C-49BB-BB19-ABA2F6795382}" type="pres">
      <dgm:prSet presAssocID="{63AD62CF-A235-4085-ADB4-A89DFADAE096}" presName="connTx" presStyleLbl="parChTrans1D3" presStyleIdx="2" presStyleCnt="4"/>
      <dgm:spPr/>
      <dgm:t>
        <a:bodyPr/>
        <a:lstStyle/>
        <a:p>
          <a:endParaRPr lang="it-IT"/>
        </a:p>
      </dgm:t>
    </dgm:pt>
    <dgm:pt modelId="{C4659229-395E-4FB6-8B76-AF0500B45139}" type="pres">
      <dgm:prSet presAssocID="{4816E188-5BC4-41F2-A70C-271FF515403B}" presName="root2" presStyleCnt="0"/>
      <dgm:spPr/>
    </dgm:pt>
    <dgm:pt modelId="{B1FD2D29-E9AF-4F77-BC36-2AA968127143}" type="pres">
      <dgm:prSet presAssocID="{4816E188-5BC4-41F2-A70C-271FF515403B}" presName="LevelTwoTextNode" presStyleLbl="node3" presStyleIdx="2" presStyleCnt="4" custScaleX="246449" custScaleY="226864">
        <dgm:presLayoutVars>
          <dgm:chPref val="3"/>
        </dgm:presLayoutVars>
      </dgm:prSet>
      <dgm:spPr/>
      <dgm:t>
        <a:bodyPr/>
        <a:lstStyle/>
        <a:p>
          <a:endParaRPr lang="it-IT"/>
        </a:p>
      </dgm:t>
    </dgm:pt>
    <dgm:pt modelId="{28CEB3F5-B75B-46C4-9BAE-2ADBBA30D775}" type="pres">
      <dgm:prSet presAssocID="{4816E188-5BC4-41F2-A70C-271FF515403B}" presName="level3hierChild" presStyleCnt="0"/>
      <dgm:spPr/>
    </dgm:pt>
    <dgm:pt modelId="{C4796D08-E266-40C4-AF83-69ED7BD71A05}" type="pres">
      <dgm:prSet presAssocID="{21331422-9DE8-4A1B-A356-E3549BE159AD}" presName="conn2-1" presStyleLbl="parChTrans1D2" presStyleIdx="3" presStyleCnt="5"/>
      <dgm:spPr/>
      <dgm:t>
        <a:bodyPr/>
        <a:lstStyle/>
        <a:p>
          <a:endParaRPr lang="it-IT"/>
        </a:p>
      </dgm:t>
    </dgm:pt>
    <dgm:pt modelId="{37F8A693-52BE-4011-88A3-BD45A0AB0288}" type="pres">
      <dgm:prSet presAssocID="{21331422-9DE8-4A1B-A356-E3549BE159AD}" presName="connTx" presStyleLbl="parChTrans1D2" presStyleIdx="3" presStyleCnt="5"/>
      <dgm:spPr/>
      <dgm:t>
        <a:bodyPr/>
        <a:lstStyle/>
        <a:p>
          <a:endParaRPr lang="it-IT"/>
        </a:p>
      </dgm:t>
    </dgm:pt>
    <dgm:pt modelId="{78AD5F38-4358-4A64-9771-6187B8AFB658}" type="pres">
      <dgm:prSet presAssocID="{A6CAEB96-7188-42B9-B93B-5D9DE597E292}" presName="root2" presStyleCnt="0"/>
      <dgm:spPr/>
    </dgm:pt>
    <dgm:pt modelId="{07A7991E-3739-477D-9CE3-06E389ADA351}" type="pres">
      <dgm:prSet presAssocID="{A6CAEB96-7188-42B9-B93B-5D9DE597E292}" presName="LevelTwoTextNode" presStyleLbl="node2" presStyleIdx="3" presStyleCnt="5" custScaleX="115362">
        <dgm:presLayoutVars>
          <dgm:chPref val="3"/>
        </dgm:presLayoutVars>
      </dgm:prSet>
      <dgm:spPr/>
      <dgm:t>
        <a:bodyPr/>
        <a:lstStyle/>
        <a:p>
          <a:endParaRPr lang="it-IT"/>
        </a:p>
      </dgm:t>
    </dgm:pt>
    <dgm:pt modelId="{3238B471-3FB5-40B1-8CC7-DF2282DCDEC6}" type="pres">
      <dgm:prSet presAssocID="{A6CAEB96-7188-42B9-B93B-5D9DE597E292}" presName="level3hierChild" presStyleCnt="0"/>
      <dgm:spPr/>
    </dgm:pt>
    <dgm:pt modelId="{017C8B3A-FDAD-4D04-B4BF-A18F0A336C6A}" type="pres">
      <dgm:prSet presAssocID="{E423BBF7-BADE-4163-9CFF-FC3A1EA9884E}" presName="conn2-1" presStyleLbl="parChTrans1D3" presStyleIdx="3" presStyleCnt="4"/>
      <dgm:spPr/>
      <dgm:t>
        <a:bodyPr/>
        <a:lstStyle/>
        <a:p>
          <a:endParaRPr lang="it-IT"/>
        </a:p>
      </dgm:t>
    </dgm:pt>
    <dgm:pt modelId="{A333DE8F-626D-46A1-8B76-CB98B0BC72D3}" type="pres">
      <dgm:prSet presAssocID="{E423BBF7-BADE-4163-9CFF-FC3A1EA9884E}" presName="connTx" presStyleLbl="parChTrans1D3" presStyleIdx="3" presStyleCnt="4"/>
      <dgm:spPr/>
      <dgm:t>
        <a:bodyPr/>
        <a:lstStyle/>
        <a:p>
          <a:endParaRPr lang="it-IT"/>
        </a:p>
      </dgm:t>
    </dgm:pt>
    <dgm:pt modelId="{AD3BD179-C262-438E-8C02-E4F156AF0CB7}" type="pres">
      <dgm:prSet presAssocID="{05D7117C-20E8-44A7-8644-9C9266EA6155}" presName="root2" presStyleCnt="0"/>
      <dgm:spPr/>
    </dgm:pt>
    <dgm:pt modelId="{42A19B40-EE96-4624-8A4E-FEA7E30AF649}" type="pres">
      <dgm:prSet presAssocID="{05D7117C-20E8-44A7-8644-9C9266EA6155}" presName="LevelTwoTextNode" presStyleLbl="node3" presStyleIdx="3" presStyleCnt="4" custScaleX="246449" custScaleY="301200">
        <dgm:presLayoutVars>
          <dgm:chPref val="3"/>
        </dgm:presLayoutVars>
      </dgm:prSet>
      <dgm:spPr/>
      <dgm:t>
        <a:bodyPr/>
        <a:lstStyle/>
        <a:p>
          <a:endParaRPr lang="it-IT"/>
        </a:p>
      </dgm:t>
    </dgm:pt>
    <dgm:pt modelId="{F8B05976-E8E4-4215-8FD0-E2EE8D032F1B}" type="pres">
      <dgm:prSet presAssocID="{05D7117C-20E8-44A7-8644-9C9266EA6155}" presName="level3hierChild" presStyleCnt="0"/>
      <dgm:spPr/>
    </dgm:pt>
    <dgm:pt modelId="{786DBB30-B029-48AF-8CE4-92D57B6C2B58}" type="pres">
      <dgm:prSet presAssocID="{EC8B977E-1F8B-48C9-9BCE-FE085E6B215F}" presName="conn2-1" presStyleLbl="parChTrans1D2" presStyleIdx="4" presStyleCnt="5"/>
      <dgm:spPr/>
      <dgm:t>
        <a:bodyPr/>
        <a:lstStyle/>
        <a:p>
          <a:endParaRPr lang="it-IT"/>
        </a:p>
      </dgm:t>
    </dgm:pt>
    <dgm:pt modelId="{902AE1F7-9D27-4C4E-8DD6-D821A4B51FD8}" type="pres">
      <dgm:prSet presAssocID="{EC8B977E-1F8B-48C9-9BCE-FE085E6B215F}" presName="connTx" presStyleLbl="parChTrans1D2" presStyleIdx="4" presStyleCnt="5"/>
      <dgm:spPr/>
      <dgm:t>
        <a:bodyPr/>
        <a:lstStyle/>
        <a:p>
          <a:endParaRPr lang="it-IT"/>
        </a:p>
      </dgm:t>
    </dgm:pt>
    <dgm:pt modelId="{77E2C445-C2EA-43E0-A40B-B25066A1DFF2}" type="pres">
      <dgm:prSet presAssocID="{0E4BC6A9-E38C-4E8A-8664-D304A2599729}" presName="root2" presStyleCnt="0"/>
      <dgm:spPr/>
    </dgm:pt>
    <dgm:pt modelId="{FFD6FA88-B16F-4094-8BC3-A4E40848F0F5}" type="pres">
      <dgm:prSet presAssocID="{0E4BC6A9-E38C-4E8A-8664-D304A2599729}" presName="LevelTwoTextNode" presStyleLbl="node2" presStyleIdx="4" presStyleCnt="5" custScaleX="115362">
        <dgm:presLayoutVars>
          <dgm:chPref val="3"/>
        </dgm:presLayoutVars>
      </dgm:prSet>
      <dgm:spPr/>
      <dgm:t>
        <a:bodyPr/>
        <a:lstStyle/>
        <a:p>
          <a:endParaRPr lang="it-IT"/>
        </a:p>
      </dgm:t>
    </dgm:pt>
    <dgm:pt modelId="{A90CEA19-AC1F-40E2-8D37-B98884143933}" type="pres">
      <dgm:prSet presAssocID="{0E4BC6A9-E38C-4E8A-8664-D304A2599729}" presName="level3hierChild" presStyleCnt="0"/>
      <dgm:spPr/>
    </dgm:pt>
  </dgm:ptLst>
  <dgm:cxnLst>
    <dgm:cxn modelId="{C70595DF-A333-43B0-B2C7-D511FE4D1842}" type="presOf" srcId="{19345734-2687-4FBB-AF8C-39F87168333B}" destId="{AA394E41-D807-4A54-885E-A3C723FB5E28}" srcOrd="0" destOrd="0" presId="urn:microsoft.com/office/officeart/2008/layout/HorizontalMultiLevelHierarchy"/>
    <dgm:cxn modelId="{A2CEA29D-3B9D-4E4B-887C-3E0065D6D6F0}" type="presOf" srcId="{31A11D77-B5EB-4C5E-9676-1628ED1AFDBA}" destId="{A8AC5F3D-D812-4CE4-B3F7-9B13B7EFF583}" srcOrd="1" destOrd="0" presId="urn:microsoft.com/office/officeart/2008/layout/HorizontalMultiLevelHierarchy"/>
    <dgm:cxn modelId="{0A6EA871-DC64-4347-8F7F-B45914D6F97D}" srcId="{894BA368-99EB-4878-9838-DE355E829719}" destId="{C0CE9274-E2ED-4FB4-A105-E9798E1A930A}" srcOrd="0" destOrd="0" parTransId="{F8C0293D-63D8-46EC-94B5-3D741296CF1D}" sibTransId="{6BFC7BAE-3B1F-4AD3-A9E3-84832B0204C6}"/>
    <dgm:cxn modelId="{00D41BA8-70D6-4DBD-BD58-F3C55788996F}" type="presOf" srcId="{EC8B977E-1F8B-48C9-9BCE-FE085E6B215F}" destId="{786DBB30-B029-48AF-8CE4-92D57B6C2B58}" srcOrd="0" destOrd="0" presId="urn:microsoft.com/office/officeart/2008/layout/HorizontalMultiLevelHierarchy"/>
    <dgm:cxn modelId="{39A67307-0094-464C-B419-329EC8E7005B}" type="presOf" srcId="{19345734-2687-4FBB-AF8C-39F87168333B}" destId="{FA90DFA6-0E32-4F6D-9F78-B1800ACA528F}" srcOrd="1" destOrd="0" presId="urn:microsoft.com/office/officeart/2008/layout/HorizontalMultiLevelHierarchy"/>
    <dgm:cxn modelId="{3B52B8D7-EB3C-4B36-BFD2-9CA56D52D32D}" type="presOf" srcId="{A9079B7A-F19B-4692-A315-D5269855616D}" destId="{6CFD8D6E-2B7B-44B1-89B5-6D891C88BED4}" srcOrd="1" destOrd="0" presId="urn:microsoft.com/office/officeart/2008/layout/HorizontalMultiLevelHierarchy"/>
    <dgm:cxn modelId="{96B35672-9E2D-4535-9A65-D46E48E50722}" type="presOf" srcId="{E423BBF7-BADE-4163-9CFF-FC3A1EA9884E}" destId="{A333DE8F-626D-46A1-8B76-CB98B0BC72D3}" srcOrd="1" destOrd="0" presId="urn:microsoft.com/office/officeart/2008/layout/HorizontalMultiLevelHierarchy"/>
    <dgm:cxn modelId="{43F86D1A-7EE9-456A-AE67-C05322DC91E1}" type="presOf" srcId="{4816E188-5BC4-41F2-A70C-271FF515403B}" destId="{B1FD2D29-E9AF-4F77-BC36-2AA968127143}" srcOrd="0" destOrd="0" presId="urn:microsoft.com/office/officeart/2008/layout/HorizontalMultiLevelHierarchy"/>
    <dgm:cxn modelId="{A000334A-97FB-4D9D-88B3-CDC7AE76817A}" srcId="{D49DDE59-3F38-4D6A-8C50-312F108FB3D4}" destId="{C542402B-0724-4BC0-834D-6744A1420520}" srcOrd="0" destOrd="0" parTransId="{19345734-2687-4FBB-AF8C-39F87168333B}" sibTransId="{135CDFA5-7613-40EE-841C-EC86FD0AFEA8}"/>
    <dgm:cxn modelId="{19FE8223-9146-4F54-AABE-1A64CA44E46F}" srcId="{C0CE9274-E2ED-4FB4-A105-E9798E1A930A}" destId="{72EA3010-0E93-48DC-8B74-49F24797BA48}" srcOrd="2" destOrd="0" parTransId="{31A11D77-B5EB-4C5E-9676-1628ED1AFDBA}" sibTransId="{6FB4B0D8-9B64-42DA-9193-9ACBBE1018C8}"/>
    <dgm:cxn modelId="{AD8756DF-54CB-4319-ACF4-2F8E3C3F6BA9}" type="presOf" srcId="{21331422-9DE8-4A1B-A356-E3549BE159AD}" destId="{C4796D08-E266-40C4-AF83-69ED7BD71A05}" srcOrd="0" destOrd="0" presId="urn:microsoft.com/office/officeart/2008/layout/HorizontalMultiLevelHierarchy"/>
    <dgm:cxn modelId="{4F78A711-3374-4891-8A24-651ACF6C472A}" type="presOf" srcId="{63AD62CF-A235-4085-ADB4-A89DFADAE096}" destId="{A2B0ABE6-A35C-49BB-BB19-ABA2F6795382}" srcOrd="1" destOrd="0" presId="urn:microsoft.com/office/officeart/2008/layout/HorizontalMultiLevelHierarchy"/>
    <dgm:cxn modelId="{82EC8E78-2E1D-42EA-A5AA-C8DC04FF1F89}" srcId="{72EA3010-0E93-48DC-8B74-49F24797BA48}" destId="{4816E188-5BC4-41F2-A70C-271FF515403B}" srcOrd="0" destOrd="0" parTransId="{63AD62CF-A235-4085-ADB4-A89DFADAE096}" sibTransId="{B925174A-AFAF-4133-B60F-65B5B2C9AB2A}"/>
    <dgm:cxn modelId="{3292E6B1-4C95-4430-B894-7599EAA173AC}" type="presOf" srcId="{0E4BC6A9-E38C-4E8A-8664-D304A2599729}" destId="{FFD6FA88-B16F-4094-8BC3-A4E40848F0F5}" srcOrd="0" destOrd="0" presId="urn:microsoft.com/office/officeart/2008/layout/HorizontalMultiLevelHierarchy"/>
    <dgm:cxn modelId="{3E052E18-B4DD-46F8-9CEF-75E167FE5D21}" srcId="{C0CE9274-E2ED-4FB4-A105-E9798E1A930A}" destId="{D49DDE59-3F38-4D6A-8C50-312F108FB3D4}" srcOrd="0" destOrd="0" parTransId="{872381AF-535F-4AE8-86C1-0036C3BBD7E6}" sibTransId="{2825CA15-DA7A-404A-9C3C-939843C66352}"/>
    <dgm:cxn modelId="{CB9DDDD5-AF8C-4D43-A7EC-4ECE785803DD}" type="presOf" srcId="{D49DDE59-3F38-4D6A-8C50-312F108FB3D4}" destId="{C887E858-053B-4D66-820F-C4CF4DAC270C}" srcOrd="0" destOrd="0" presId="urn:microsoft.com/office/officeart/2008/layout/HorizontalMultiLevelHierarchy"/>
    <dgm:cxn modelId="{EC95C420-754A-4D7F-9422-4140ED66E639}" type="presOf" srcId="{EC8B977E-1F8B-48C9-9BCE-FE085E6B215F}" destId="{902AE1F7-9D27-4C4E-8DD6-D821A4B51FD8}" srcOrd="1" destOrd="0" presId="urn:microsoft.com/office/officeart/2008/layout/HorizontalMultiLevelHierarchy"/>
    <dgm:cxn modelId="{F89B0732-55FD-4044-8D4C-118E8B4A6A1C}" type="presOf" srcId="{564AD425-FDB8-458C-8FAC-565D0412A2FE}" destId="{67151BA5-C812-4B70-9404-E995CF16EEFA}" srcOrd="1" destOrd="0" presId="urn:microsoft.com/office/officeart/2008/layout/HorizontalMultiLevelHierarchy"/>
    <dgm:cxn modelId="{EC8C168B-D7A2-4FF9-A872-15BCCE6EF8FC}" type="presOf" srcId="{E423BBF7-BADE-4163-9CFF-FC3A1EA9884E}" destId="{017C8B3A-FDAD-4D04-B4BF-A18F0A336C6A}" srcOrd="0" destOrd="0" presId="urn:microsoft.com/office/officeart/2008/layout/HorizontalMultiLevelHierarchy"/>
    <dgm:cxn modelId="{E9F68608-D45F-484C-9658-432B0DE575AC}" type="presOf" srcId="{872381AF-535F-4AE8-86C1-0036C3BBD7E6}" destId="{AAADA3B5-35F4-4FB4-A3E4-9862E0E9F10E}" srcOrd="1" destOrd="0" presId="urn:microsoft.com/office/officeart/2008/layout/HorizontalMultiLevelHierarchy"/>
    <dgm:cxn modelId="{1C03D5D0-9F5B-4764-B6EE-556A2FC4EA26}" type="presOf" srcId="{32342FAF-0432-40EF-B2F6-5E26527EFF35}" destId="{F8D59DDC-2BFA-4C54-A4CC-FBD70D9DCAAB}" srcOrd="0" destOrd="0" presId="urn:microsoft.com/office/officeart/2008/layout/HorizontalMultiLevelHierarchy"/>
    <dgm:cxn modelId="{3D46FCE4-FD70-451B-A815-C45738B593AE}" type="presOf" srcId="{A6CAEB96-7188-42B9-B93B-5D9DE597E292}" destId="{07A7991E-3739-477D-9CE3-06E389ADA351}" srcOrd="0" destOrd="0" presId="urn:microsoft.com/office/officeart/2008/layout/HorizontalMultiLevelHierarchy"/>
    <dgm:cxn modelId="{0E0D1054-2D9F-47E5-8FCA-8798C793BEA6}" srcId="{38183922-5F6B-46D3-85BC-471DA1C2E7DD}" destId="{32342FAF-0432-40EF-B2F6-5E26527EFF35}" srcOrd="0" destOrd="0" parTransId="{A9079B7A-F19B-4692-A315-D5269855616D}" sibTransId="{2563C3F6-4F81-44B4-8D4D-374667981307}"/>
    <dgm:cxn modelId="{EE94542A-D28C-45D4-A837-74F85AAF766B}" type="presOf" srcId="{38183922-5F6B-46D3-85BC-471DA1C2E7DD}" destId="{F8D946BD-752A-4BA7-95BB-E8A95CE8B8A5}" srcOrd="0" destOrd="0" presId="urn:microsoft.com/office/officeart/2008/layout/HorizontalMultiLevelHierarchy"/>
    <dgm:cxn modelId="{78CA6BD7-073B-4CCE-A95A-4728BC995508}" type="presOf" srcId="{21331422-9DE8-4A1B-A356-E3549BE159AD}" destId="{37F8A693-52BE-4011-88A3-BD45A0AB0288}" srcOrd="1" destOrd="0" presId="urn:microsoft.com/office/officeart/2008/layout/HorizontalMultiLevelHierarchy"/>
    <dgm:cxn modelId="{AE51CA55-08BB-4A03-803F-7B60653C5AD7}" type="presOf" srcId="{564AD425-FDB8-458C-8FAC-565D0412A2FE}" destId="{679A618C-1F90-4FCF-85DE-99B2B0276545}" srcOrd="0" destOrd="0" presId="urn:microsoft.com/office/officeart/2008/layout/HorizontalMultiLevelHierarchy"/>
    <dgm:cxn modelId="{09B211EE-97BE-4808-86BC-35176F581743}" type="presOf" srcId="{872381AF-535F-4AE8-86C1-0036C3BBD7E6}" destId="{B700946D-2DB9-420A-92DF-473227EAD606}" srcOrd="0" destOrd="0" presId="urn:microsoft.com/office/officeart/2008/layout/HorizontalMultiLevelHierarchy"/>
    <dgm:cxn modelId="{A00D275A-88BF-4381-8E12-7C5491D24857}" type="presOf" srcId="{A9079B7A-F19B-4692-A315-D5269855616D}" destId="{C8B479BD-2103-4ABD-B8C7-BEA0CE208723}" srcOrd="0" destOrd="0" presId="urn:microsoft.com/office/officeart/2008/layout/HorizontalMultiLevelHierarchy"/>
    <dgm:cxn modelId="{1932A6E6-0D42-4C39-B44D-C58E5B8C7A76}" srcId="{C0CE9274-E2ED-4FB4-A105-E9798E1A930A}" destId="{0E4BC6A9-E38C-4E8A-8664-D304A2599729}" srcOrd="4" destOrd="0" parTransId="{EC8B977E-1F8B-48C9-9BCE-FE085E6B215F}" sibTransId="{3B58252B-D98F-4BBD-B088-351512830060}"/>
    <dgm:cxn modelId="{18531B7B-F9EB-47C4-A0AC-A0E2BFD1B1CE}" type="presOf" srcId="{C0CE9274-E2ED-4FB4-A105-E9798E1A930A}" destId="{AC111D1F-4A2A-4C5A-B91E-3865421937D4}" srcOrd="0" destOrd="0" presId="urn:microsoft.com/office/officeart/2008/layout/HorizontalMultiLevelHierarchy"/>
    <dgm:cxn modelId="{5363AE20-A6EA-4A92-A5FA-000AC3D754F0}" type="presOf" srcId="{05D7117C-20E8-44A7-8644-9C9266EA6155}" destId="{42A19B40-EE96-4624-8A4E-FEA7E30AF649}" srcOrd="0" destOrd="0" presId="urn:microsoft.com/office/officeart/2008/layout/HorizontalMultiLevelHierarchy"/>
    <dgm:cxn modelId="{ABBDE2EF-6BDB-449F-AEFF-01F390BD1483}" type="presOf" srcId="{72EA3010-0E93-48DC-8B74-49F24797BA48}" destId="{E98FD84D-798D-42B4-BEB7-060C10BEA393}" srcOrd="0" destOrd="0" presId="urn:microsoft.com/office/officeart/2008/layout/HorizontalMultiLevelHierarchy"/>
    <dgm:cxn modelId="{8DF715C5-36E8-453D-947C-8BF8BC6232F2}" type="presOf" srcId="{C542402B-0724-4BC0-834D-6744A1420520}" destId="{5082E02F-C962-42A1-914D-EEAFE1D02478}" srcOrd="0" destOrd="0" presId="urn:microsoft.com/office/officeart/2008/layout/HorizontalMultiLevelHierarchy"/>
    <dgm:cxn modelId="{AFD07CF0-0C63-41E4-A2F0-50AD3E1A54E6}" type="presOf" srcId="{894BA368-99EB-4878-9838-DE355E829719}" destId="{6BD9899E-9CA7-42DC-A642-8C33D91EB972}" srcOrd="0" destOrd="0" presId="urn:microsoft.com/office/officeart/2008/layout/HorizontalMultiLevelHierarchy"/>
    <dgm:cxn modelId="{C87D9184-9EF5-43EB-AEF4-C65B6B46EB8E}" type="presOf" srcId="{31A11D77-B5EB-4C5E-9676-1628ED1AFDBA}" destId="{F73FC07D-5F06-48F3-A282-49FDDE7D2C1E}" srcOrd="0" destOrd="0" presId="urn:microsoft.com/office/officeart/2008/layout/HorizontalMultiLevelHierarchy"/>
    <dgm:cxn modelId="{1BA3FD10-4CD1-4722-BE7F-EAFCF3963D69}" srcId="{C0CE9274-E2ED-4FB4-A105-E9798E1A930A}" destId="{A6CAEB96-7188-42B9-B93B-5D9DE597E292}" srcOrd="3" destOrd="0" parTransId="{21331422-9DE8-4A1B-A356-E3549BE159AD}" sibTransId="{B1172429-D186-4786-A025-FFD676762A9F}"/>
    <dgm:cxn modelId="{F7789648-C7CC-4F6F-A31D-BA2702419C4C}" srcId="{A6CAEB96-7188-42B9-B93B-5D9DE597E292}" destId="{05D7117C-20E8-44A7-8644-9C9266EA6155}" srcOrd="0" destOrd="0" parTransId="{E423BBF7-BADE-4163-9CFF-FC3A1EA9884E}" sibTransId="{4228F47B-6E1A-41A5-B28E-071F2D137C93}"/>
    <dgm:cxn modelId="{0A0AED71-82BF-4C15-88AF-15E49563C347}" srcId="{C0CE9274-E2ED-4FB4-A105-E9798E1A930A}" destId="{38183922-5F6B-46D3-85BC-471DA1C2E7DD}" srcOrd="1" destOrd="0" parTransId="{564AD425-FDB8-458C-8FAC-565D0412A2FE}" sibTransId="{E3268402-C5AC-403A-AE66-238ACA5E76EB}"/>
    <dgm:cxn modelId="{C877035A-BBCE-4A3A-8C83-6D3BFBDAF8E1}" type="presOf" srcId="{63AD62CF-A235-4085-ADB4-A89DFADAE096}" destId="{373AEF65-0D13-49A2-A4BC-589634720924}" srcOrd="0" destOrd="0" presId="urn:microsoft.com/office/officeart/2008/layout/HorizontalMultiLevelHierarchy"/>
    <dgm:cxn modelId="{586AE99A-C7B7-4C17-85ED-8A9F418D1485}" type="presParOf" srcId="{6BD9899E-9CA7-42DC-A642-8C33D91EB972}" destId="{2BF0F7B4-F329-4BC9-9643-AE4020C7074C}" srcOrd="0" destOrd="0" presId="urn:microsoft.com/office/officeart/2008/layout/HorizontalMultiLevelHierarchy"/>
    <dgm:cxn modelId="{18F09DEA-7C64-4BDC-A1D7-8082F445D7C8}" type="presParOf" srcId="{2BF0F7B4-F329-4BC9-9643-AE4020C7074C}" destId="{AC111D1F-4A2A-4C5A-B91E-3865421937D4}" srcOrd="0" destOrd="0" presId="urn:microsoft.com/office/officeart/2008/layout/HorizontalMultiLevelHierarchy"/>
    <dgm:cxn modelId="{1ED68706-ABB3-464A-AD53-4E4AB0306C48}" type="presParOf" srcId="{2BF0F7B4-F329-4BC9-9643-AE4020C7074C}" destId="{31097E3F-4177-42CC-AF48-C68128CCE155}" srcOrd="1" destOrd="0" presId="urn:microsoft.com/office/officeart/2008/layout/HorizontalMultiLevelHierarchy"/>
    <dgm:cxn modelId="{0FB2BE25-1D6A-43CC-9B23-51E2A54B8BE2}" type="presParOf" srcId="{31097E3F-4177-42CC-AF48-C68128CCE155}" destId="{B700946D-2DB9-420A-92DF-473227EAD606}" srcOrd="0" destOrd="0" presId="urn:microsoft.com/office/officeart/2008/layout/HorizontalMultiLevelHierarchy"/>
    <dgm:cxn modelId="{DC0E3D97-3F90-4FBF-A19D-283C5A4F823F}" type="presParOf" srcId="{B700946D-2DB9-420A-92DF-473227EAD606}" destId="{AAADA3B5-35F4-4FB4-A3E4-9862E0E9F10E}" srcOrd="0" destOrd="0" presId="urn:microsoft.com/office/officeart/2008/layout/HorizontalMultiLevelHierarchy"/>
    <dgm:cxn modelId="{D7569749-FAA1-46F8-B191-AD475D215993}" type="presParOf" srcId="{31097E3F-4177-42CC-AF48-C68128CCE155}" destId="{A44A98D4-2607-47D2-A70F-4DCEE0B7750C}" srcOrd="1" destOrd="0" presId="urn:microsoft.com/office/officeart/2008/layout/HorizontalMultiLevelHierarchy"/>
    <dgm:cxn modelId="{74FF704D-ABE9-4CBA-A795-35883B2BC372}" type="presParOf" srcId="{A44A98D4-2607-47D2-A70F-4DCEE0B7750C}" destId="{C887E858-053B-4D66-820F-C4CF4DAC270C}" srcOrd="0" destOrd="0" presId="urn:microsoft.com/office/officeart/2008/layout/HorizontalMultiLevelHierarchy"/>
    <dgm:cxn modelId="{71B31F27-F418-47A9-8793-F2636836B177}" type="presParOf" srcId="{A44A98D4-2607-47D2-A70F-4DCEE0B7750C}" destId="{DD5E4EDA-D7B8-4E66-81E9-B65C5A2611B5}" srcOrd="1" destOrd="0" presId="urn:microsoft.com/office/officeart/2008/layout/HorizontalMultiLevelHierarchy"/>
    <dgm:cxn modelId="{8F2AD03A-652F-4352-B81E-DEFE07A1EEAB}" type="presParOf" srcId="{DD5E4EDA-D7B8-4E66-81E9-B65C5A2611B5}" destId="{AA394E41-D807-4A54-885E-A3C723FB5E28}" srcOrd="0" destOrd="0" presId="urn:microsoft.com/office/officeart/2008/layout/HorizontalMultiLevelHierarchy"/>
    <dgm:cxn modelId="{ADEFA375-74FD-4910-836A-F850D6B31C8D}" type="presParOf" srcId="{AA394E41-D807-4A54-885E-A3C723FB5E28}" destId="{FA90DFA6-0E32-4F6D-9F78-B1800ACA528F}" srcOrd="0" destOrd="0" presId="urn:microsoft.com/office/officeart/2008/layout/HorizontalMultiLevelHierarchy"/>
    <dgm:cxn modelId="{04343A58-1B52-43C9-8C99-58E1C23E4472}" type="presParOf" srcId="{DD5E4EDA-D7B8-4E66-81E9-B65C5A2611B5}" destId="{CFE2E397-95C3-440C-9F88-5592B12EA764}" srcOrd="1" destOrd="0" presId="urn:microsoft.com/office/officeart/2008/layout/HorizontalMultiLevelHierarchy"/>
    <dgm:cxn modelId="{3E0ED2B2-3B83-4D7B-BBC0-BA7ED2C99CE9}" type="presParOf" srcId="{CFE2E397-95C3-440C-9F88-5592B12EA764}" destId="{5082E02F-C962-42A1-914D-EEAFE1D02478}" srcOrd="0" destOrd="0" presId="urn:microsoft.com/office/officeart/2008/layout/HorizontalMultiLevelHierarchy"/>
    <dgm:cxn modelId="{C9A7AF21-65F1-4014-B79B-1C49BD8F6DFB}" type="presParOf" srcId="{CFE2E397-95C3-440C-9F88-5592B12EA764}" destId="{47158B8C-9EF7-4350-831D-8554BE624791}" srcOrd="1" destOrd="0" presId="urn:microsoft.com/office/officeart/2008/layout/HorizontalMultiLevelHierarchy"/>
    <dgm:cxn modelId="{2C3DA0C3-D45A-42F4-9418-2D4379456B79}" type="presParOf" srcId="{31097E3F-4177-42CC-AF48-C68128CCE155}" destId="{679A618C-1F90-4FCF-85DE-99B2B0276545}" srcOrd="2" destOrd="0" presId="urn:microsoft.com/office/officeart/2008/layout/HorizontalMultiLevelHierarchy"/>
    <dgm:cxn modelId="{0EFDECB8-4585-470C-BE8E-7ED42DF25C41}" type="presParOf" srcId="{679A618C-1F90-4FCF-85DE-99B2B0276545}" destId="{67151BA5-C812-4B70-9404-E995CF16EEFA}" srcOrd="0" destOrd="0" presId="urn:microsoft.com/office/officeart/2008/layout/HorizontalMultiLevelHierarchy"/>
    <dgm:cxn modelId="{C6D58D7D-552B-465B-9090-A9D789FB7FB7}" type="presParOf" srcId="{31097E3F-4177-42CC-AF48-C68128CCE155}" destId="{B56DEF58-5620-4C27-B86D-7C43B7EE69C7}" srcOrd="3" destOrd="0" presId="urn:microsoft.com/office/officeart/2008/layout/HorizontalMultiLevelHierarchy"/>
    <dgm:cxn modelId="{EEA1744F-C9C6-4010-BE96-0575558C28CA}" type="presParOf" srcId="{B56DEF58-5620-4C27-B86D-7C43B7EE69C7}" destId="{F8D946BD-752A-4BA7-95BB-E8A95CE8B8A5}" srcOrd="0" destOrd="0" presId="urn:microsoft.com/office/officeart/2008/layout/HorizontalMultiLevelHierarchy"/>
    <dgm:cxn modelId="{83D31492-E99B-4341-A201-26A89625FED5}" type="presParOf" srcId="{B56DEF58-5620-4C27-B86D-7C43B7EE69C7}" destId="{F3A15F95-ABB2-4EFD-A7B1-A462A0092291}" srcOrd="1" destOrd="0" presId="urn:microsoft.com/office/officeart/2008/layout/HorizontalMultiLevelHierarchy"/>
    <dgm:cxn modelId="{C7B411A2-145B-4B5F-8B2C-2922CC42D18A}" type="presParOf" srcId="{F3A15F95-ABB2-4EFD-A7B1-A462A0092291}" destId="{C8B479BD-2103-4ABD-B8C7-BEA0CE208723}" srcOrd="0" destOrd="0" presId="urn:microsoft.com/office/officeart/2008/layout/HorizontalMultiLevelHierarchy"/>
    <dgm:cxn modelId="{7113A51A-808E-4A48-922C-65AEA8BC57DF}" type="presParOf" srcId="{C8B479BD-2103-4ABD-B8C7-BEA0CE208723}" destId="{6CFD8D6E-2B7B-44B1-89B5-6D891C88BED4}" srcOrd="0" destOrd="0" presId="urn:microsoft.com/office/officeart/2008/layout/HorizontalMultiLevelHierarchy"/>
    <dgm:cxn modelId="{DAE1114B-4875-4D8F-B7B0-77ED323404AC}" type="presParOf" srcId="{F3A15F95-ABB2-4EFD-A7B1-A462A0092291}" destId="{4BBD6DFD-B7C3-439B-B4C6-527232025AEA}" srcOrd="1" destOrd="0" presId="urn:microsoft.com/office/officeart/2008/layout/HorizontalMultiLevelHierarchy"/>
    <dgm:cxn modelId="{21FFCD97-F656-45B3-AB3E-5764F378DD7A}" type="presParOf" srcId="{4BBD6DFD-B7C3-439B-B4C6-527232025AEA}" destId="{F8D59DDC-2BFA-4C54-A4CC-FBD70D9DCAAB}" srcOrd="0" destOrd="0" presId="urn:microsoft.com/office/officeart/2008/layout/HorizontalMultiLevelHierarchy"/>
    <dgm:cxn modelId="{EAECC00A-EB91-4149-8D8A-C1DD6A409E8C}" type="presParOf" srcId="{4BBD6DFD-B7C3-439B-B4C6-527232025AEA}" destId="{C098A7F9-38C8-4D5C-B1EE-A17576B78B8A}" srcOrd="1" destOrd="0" presId="urn:microsoft.com/office/officeart/2008/layout/HorizontalMultiLevelHierarchy"/>
    <dgm:cxn modelId="{8708F875-EA77-4C35-8316-E621DD985649}" type="presParOf" srcId="{31097E3F-4177-42CC-AF48-C68128CCE155}" destId="{F73FC07D-5F06-48F3-A282-49FDDE7D2C1E}" srcOrd="4" destOrd="0" presId="urn:microsoft.com/office/officeart/2008/layout/HorizontalMultiLevelHierarchy"/>
    <dgm:cxn modelId="{D89904E3-B234-4634-ACE5-7CCC84B6AEF9}" type="presParOf" srcId="{F73FC07D-5F06-48F3-A282-49FDDE7D2C1E}" destId="{A8AC5F3D-D812-4CE4-B3F7-9B13B7EFF583}" srcOrd="0" destOrd="0" presId="urn:microsoft.com/office/officeart/2008/layout/HorizontalMultiLevelHierarchy"/>
    <dgm:cxn modelId="{15690681-7C07-4F03-A540-BEB010D8FE96}" type="presParOf" srcId="{31097E3F-4177-42CC-AF48-C68128CCE155}" destId="{062C11EA-25CB-4711-9454-9D732C73F5A5}" srcOrd="5" destOrd="0" presId="urn:microsoft.com/office/officeart/2008/layout/HorizontalMultiLevelHierarchy"/>
    <dgm:cxn modelId="{8F8AD9B8-6556-4773-B0F1-BBA121BD87FA}" type="presParOf" srcId="{062C11EA-25CB-4711-9454-9D732C73F5A5}" destId="{E98FD84D-798D-42B4-BEB7-060C10BEA393}" srcOrd="0" destOrd="0" presId="urn:microsoft.com/office/officeart/2008/layout/HorizontalMultiLevelHierarchy"/>
    <dgm:cxn modelId="{3C011753-04E8-4BBB-9C31-62EA2196D595}" type="presParOf" srcId="{062C11EA-25CB-4711-9454-9D732C73F5A5}" destId="{40758B99-56BC-4713-87EA-A8CAD327E62E}" srcOrd="1" destOrd="0" presId="urn:microsoft.com/office/officeart/2008/layout/HorizontalMultiLevelHierarchy"/>
    <dgm:cxn modelId="{B813D2C2-F988-43F3-8848-F56156D5EC73}" type="presParOf" srcId="{40758B99-56BC-4713-87EA-A8CAD327E62E}" destId="{373AEF65-0D13-49A2-A4BC-589634720924}" srcOrd="0" destOrd="0" presId="urn:microsoft.com/office/officeart/2008/layout/HorizontalMultiLevelHierarchy"/>
    <dgm:cxn modelId="{0815BE24-7224-4D9D-AD79-E84D4A683ED6}" type="presParOf" srcId="{373AEF65-0D13-49A2-A4BC-589634720924}" destId="{A2B0ABE6-A35C-49BB-BB19-ABA2F6795382}" srcOrd="0" destOrd="0" presId="urn:microsoft.com/office/officeart/2008/layout/HorizontalMultiLevelHierarchy"/>
    <dgm:cxn modelId="{D37E953B-707F-44AA-B5DF-A2A4D3C44373}" type="presParOf" srcId="{40758B99-56BC-4713-87EA-A8CAD327E62E}" destId="{C4659229-395E-4FB6-8B76-AF0500B45139}" srcOrd="1" destOrd="0" presId="urn:microsoft.com/office/officeart/2008/layout/HorizontalMultiLevelHierarchy"/>
    <dgm:cxn modelId="{488F7A3E-7E8D-4FAF-B24B-5DD7D5CDD6BC}" type="presParOf" srcId="{C4659229-395E-4FB6-8B76-AF0500B45139}" destId="{B1FD2D29-E9AF-4F77-BC36-2AA968127143}" srcOrd="0" destOrd="0" presId="urn:microsoft.com/office/officeart/2008/layout/HorizontalMultiLevelHierarchy"/>
    <dgm:cxn modelId="{45423446-26ED-4605-9C44-9A20BC368BA5}" type="presParOf" srcId="{C4659229-395E-4FB6-8B76-AF0500B45139}" destId="{28CEB3F5-B75B-46C4-9BAE-2ADBBA30D775}" srcOrd="1" destOrd="0" presId="urn:microsoft.com/office/officeart/2008/layout/HorizontalMultiLevelHierarchy"/>
    <dgm:cxn modelId="{71E07738-65A0-454B-8E4E-3F90D8B771AA}" type="presParOf" srcId="{31097E3F-4177-42CC-AF48-C68128CCE155}" destId="{C4796D08-E266-40C4-AF83-69ED7BD71A05}" srcOrd="6" destOrd="0" presId="urn:microsoft.com/office/officeart/2008/layout/HorizontalMultiLevelHierarchy"/>
    <dgm:cxn modelId="{34D8F034-6008-4968-8B8C-7C98C8696A9D}" type="presParOf" srcId="{C4796D08-E266-40C4-AF83-69ED7BD71A05}" destId="{37F8A693-52BE-4011-88A3-BD45A0AB0288}" srcOrd="0" destOrd="0" presId="urn:microsoft.com/office/officeart/2008/layout/HorizontalMultiLevelHierarchy"/>
    <dgm:cxn modelId="{CFEF3435-B940-4328-9576-51B2B6FE0721}" type="presParOf" srcId="{31097E3F-4177-42CC-AF48-C68128CCE155}" destId="{78AD5F38-4358-4A64-9771-6187B8AFB658}" srcOrd="7" destOrd="0" presId="urn:microsoft.com/office/officeart/2008/layout/HorizontalMultiLevelHierarchy"/>
    <dgm:cxn modelId="{42262D70-59BE-4DDD-82C1-7CC1947FC39B}" type="presParOf" srcId="{78AD5F38-4358-4A64-9771-6187B8AFB658}" destId="{07A7991E-3739-477D-9CE3-06E389ADA351}" srcOrd="0" destOrd="0" presId="urn:microsoft.com/office/officeart/2008/layout/HorizontalMultiLevelHierarchy"/>
    <dgm:cxn modelId="{DFB85D5C-1C03-4C17-9660-91B7D14681B3}" type="presParOf" srcId="{78AD5F38-4358-4A64-9771-6187B8AFB658}" destId="{3238B471-3FB5-40B1-8CC7-DF2282DCDEC6}" srcOrd="1" destOrd="0" presId="urn:microsoft.com/office/officeart/2008/layout/HorizontalMultiLevelHierarchy"/>
    <dgm:cxn modelId="{39BDBC7E-F870-43E1-8FFD-A64AFA4BFA80}" type="presParOf" srcId="{3238B471-3FB5-40B1-8CC7-DF2282DCDEC6}" destId="{017C8B3A-FDAD-4D04-B4BF-A18F0A336C6A}" srcOrd="0" destOrd="0" presId="urn:microsoft.com/office/officeart/2008/layout/HorizontalMultiLevelHierarchy"/>
    <dgm:cxn modelId="{BF48AE19-8912-4841-9AC2-8BF421401A00}" type="presParOf" srcId="{017C8B3A-FDAD-4D04-B4BF-A18F0A336C6A}" destId="{A333DE8F-626D-46A1-8B76-CB98B0BC72D3}" srcOrd="0" destOrd="0" presId="urn:microsoft.com/office/officeart/2008/layout/HorizontalMultiLevelHierarchy"/>
    <dgm:cxn modelId="{C6BE1E3E-19E2-4DCF-9D73-8CD3EAF21B7F}" type="presParOf" srcId="{3238B471-3FB5-40B1-8CC7-DF2282DCDEC6}" destId="{AD3BD179-C262-438E-8C02-E4F156AF0CB7}" srcOrd="1" destOrd="0" presId="urn:microsoft.com/office/officeart/2008/layout/HorizontalMultiLevelHierarchy"/>
    <dgm:cxn modelId="{EEFFB5EC-8463-47F9-82A1-456B5C5ED5FD}" type="presParOf" srcId="{AD3BD179-C262-438E-8C02-E4F156AF0CB7}" destId="{42A19B40-EE96-4624-8A4E-FEA7E30AF649}" srcOrd="0" destOrd="0" presId="urn:microsoft.com/office/officeart/2008/layout/HorizontalMultiLevelHierarchy"/>
    <dgm:cxn modelId="{B104B419-FF02-4B17-A70F-4C180A87364C}" type="presParOf" srcId="{AD3BD179-C262-438E-8C02-E4F156AF0CB7}" destId="{F8B05976-E8E4-4215-8FD0-E2EE8D032F1B}" srcOrd="1" destOrd="0" presId="urn:microsoft.com/office/officeart/2008/layout/HorizontalMultiLevelHierarchy"/>
    <dgm:cxn modelId="{3405D186-58E0-4D42-A958-1D3BF171604D}" type="presParOf" srcId="{31097E3F-4177-42CC-AF48-C68128CCE155}" destId="{786DBB30-B029-48AF-8CE4-92D57B6C2B58}" srcOrd="8" destOrd="0" presId="urn:microsoft.com/office/officeart/2008/layout/HorizontalMultiLevelHierarchy"/>
    <dgm:cxn modelId="{70A8261E-3C81-46A3-8A19-113A66D92055}" type="presParOf" srcId="{786DBB30-B029-48AF-8CE4-92D57B6C2B58}" destId="{902AE1F7-9D27-4C4E-8DD6-D821A4B51FD8}" srcOrd="0" destOrd="0" presId="urn:microsoft.com/office/officeart/2008/layout/HorizontalMultiLevelHierarchy"/>
    <dgm:cxn modelId="{CC66BED0-15DD-4148-B39F-37D2203A4671}" type="presParOf" srcId="{31097E3F-4177-42CC-AF48-C68128CCE155}" destId="{77E2C445-C2EA-43E0-A40B-B25066A1DFF2}" srcOrd="9" destOrd="0" presId="urn:microsoft.com/office/officeart/2008/layout/HorizontalMultiLevelHierarchy"/>
    <dgm:cxn modelId="{CFF2D66A-263E-4F66-B4D4-FEDF9E96B55D}" type="presParOf" srcId="{77E2C445-C2EA-43E0-A40B-B25066A1DFF2}" destId="{FFD6FA88-B16F-4094-8BC3-A4E40848F0F5}" srcOrd="0" destOrd="0" presId="urn:microsoft.com/office/officeart/2008/layout/HorizontalMultiLevelHierarchy"/>
    <dgm:cxn modelId="{87561584-308A-4744-99AA-A7600C1DEE17}" type="presParOf" srcId="{77E2C445-C2EA-43E0-A40B-B25066A1DFF2}" destId="{A90CEA19-AC1F-40E2-8D37-B98884143933}"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6DBB30-B029-48AF-8CE4-92D57B6C2B58}">
      <dsp:nvSpPr>
        <dsp:cNvPr id="0" name=""/>
        <dsp:cNvSpPr/>
      </dsp:nvSpPr>
      <dsp:spPr>
        <a:xfrm>
          <a:off x="1539420" y="2119459"/>
          <a:ext cx="295476" cy="1757377"/>
        </a:xfrm>
        <a:custGeom>
          <a:avLst/>
          <a:gdLst/>
          <a:ahLst/>
          <a:cxnLst/>
          <a:rect l="0" t="0" r="0" b="0"/>
          <a:pathLst>
            <a:path>
              <a:moveTo>
                <a:pt x="0" y="0"/>
              </a:moveTo>
              <a:lnTo>
                <a:pt x="147738" y="0"/>
              </a:lnTo>
              <a:lnTo>
                <a:pt x="147738" y="1757377"/>
              </a:lnTo>
              <a:lnTo>
                <a:pt x="295476" y="17573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it-IT" sz="600" kern="1200">
            <a:solidFill>
              <a:schemeClr val="tx1"/>
            </a:solidFill>
            <a:latin typeface="+mj-lt"/>
          </a:endParaRPr>
        </a:p>
      </dsp:txBody>
      <dsp:txXfrm>
        <a:off x="1642607" y="2953597"/>
        <a:ext cx="89102" cy="89102"/>
      </dsp:txXfrm>
    </dsp:sp>
    <dsp:sp modelId="{017C8B3A-FDAD-4D04-B4BF-A18F0A336C6A}">
      <dsp:nvSpPr>
        <dsp:cNvPr id="0" name=""/>
        <dsp:cNvSpPr/>
      </dsp:nvSpPr>
      <dsp:spPr>
        <a:xfrm>
          <a:off x="3539232" y="3268090"/>
          <a:ext cx="295476" cy="91440"/>
        </a:xfrm>
        <a:custGeom>
          <a:avLst/>
          <a:gdLst/>
          <a:ahLst/>
          <a:cxnLst/>
          <a:rect l="0" t="0" r="0" b="0"/>
          <a:pathLst>
            <a:path>
              <a:moveTo>
                <a:pt x="0" y="45720"/>
              </a:moveTo>
              <a:lnTo>
                <a:pt x="295476"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solidFill>
              <a:schemeClr val="tx1"/>
            </a:solidFill>
            <a:latin typeface="+mj-lt"/>
          </a:endParaRPr>
        </a:p>
      </dsp:txBody>
      <dsp:txXfrm>
        <a:off x="3679583" y="3306423"/>
        <a:ext cx="14773" cy="14773"/>
      </dsp:txXfrm>
    </dsp:sp>
    <dsp:sp modelId="{C4796D08-E266-40C4-AF83-69ED7BD71A05}">
      <dsp:nvSpPr>
        <dsp:cNvPr id="0" name=""/>
        <dsp:cNvSpPr/>
      </dsp:nvSpPr>
      <dsp:spPr>
        <a:xfrm>
          <a:off x="1539420" y="2119459"/>
          <a:ext cx="295476" cy="1194351"/>
        </a:xfrm>
        <a:custGeom>
          <a:avLst/>
          <a:gdLst/>
          <a:ahLst/>
          <a:cxnLst/>
          <a:rect l="0" t="0" r="0" b="0"/>
          <a:pathLst>
            <a:path>
              <a:moveTo>
                <a:pt x="0" y="0"/>
              </a:moveTo>
              <a:lnTo>
                <a:pt x="147738" y="0"/>
              </a:lnTo>
              <a:lnTo>
                <a:pt x="147738" y="1194351"/>
              </a:lnTo>
              <a:lnTo>
                <a:pt x="295476" y="119435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solidFill>
              <a:schemeClr val="tx1"/>
            </a:solidFill>
            <a:latin typeface="+mj-lt"/>
          </a:endParaRPr>
        </a:p>
      </dsp:txBody>
      <dsp:txXfrm>
        <a:off x="1656399" y="2685876"/>
        <a:ext cx="61517" cy="61517"/>
      </dsp:txXfrm>
    </dsp:sp>
    <dsp:sp modelId="{373AEF65-0D13-49A2-A4BC-589634720924}">
      <dsp:nvSpPr>
        <dsp:cNvPr id="0" name=""/>
        <dsp:cNvSpPr/>
      </dsp:nvSpPr>
      <dsp:spPr>
        <a:xfrm>
          <a:off x="3539232" y="1966229"/>
          <a:ext cx="295476" cy="91440"/>
        </a:xfrm>
        <a:custGeom>
          <a:avLst/>
          <a:gdLst/>
          <a:ahLst/>
          <a:cxnLst/>
          <a:rect l="0" t="0" r="0" b="0"/>
          <a:pathLst>
            <a:path>
              <a:moveTo>
                <a:pt x="0" y="45720"/>
              </a:moveTo>
              <a:lnTo>
                <a:pt x="295476"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solidFill>
              <a:schemeClr val="tx1"/>
            </a:solidFill>
            <a:latin typeface="+mj-lt"/>
          </a:endParaRPr>
        </a:p>
      </dsp:txBody>
      <dsp:txXfrm>
        <a:off x="3679583" y="2004562"/>
        <a:ext cx="14773" cy="14773"/>
      </dsp:txXfrm>
    </dsp:sp>
    <dsp:sp modelId="{F73FC07D-5F06-48F3-A282-49FDDE7D2C1E}">
      <dsp:nvSpPr>
        <dsp:cNvPr id="0" name=""/>
        <dsp:cNvSpPr/>
      </dsp:nvSpPr>
      <dsp:spPr>
        <a:xfrm>
          <a:off x="1539420" y="2011949"/>
          <a:ext cx="295476" cy="107509"/>
        </a:xfrm>
        <a:custGeom>
          <a:avLst/>
          <a:gdLst/>
          <a:ahLst/>
          <a:cxnLst/>
          <a:rect l="0" t="0" r="0" b="0"/>
          <a:pathLst>
            <a:path>
              <a:moveTo>
                <a:pt x="0" y="107509"/>
              </a:moveTo>
              <a:lnTo>
                <a:pt x="147738" y="107509"/>
              </a:lnTo>
              <a:lnTo>
                <a:pt x="147738" y="0"/>
              </a:lnTo>
              <a:lnTo>
                <a:pt x="29547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solidFill>
              <a:schemeClr val="tx1"/>
            </a:solidFill>
            <a:latin typeface="+mj-lt"/>
          </a:endParaRPr>
        </a:p>
      </dsp:txBody>
      <dsp:txXfrm>
        <a:off x="1679297" y="2057844"/>
        <a:ext cx="15721" cy="15721"/>
      </dsp:txXfrm>
    </dsp:sp>
    <dsp:sp modelId="{C8B479BD-2103-4ABD-B8C7-BEA0CE208723}">
      <dsp:nvSpPr>
        <dsp:cNvPr id="0" name=""/>
        <dsp:cNvSpPr/>
      </dsp:nvSpPr>
      <dsp:spPr>
        <a:xfrm>
          <a:off x="3539232" y="1065615"/>
          <a:ext cx="295476" cy="91440"/>
        </a:xfrm>
        <a:custGeom>
          <a:avLst/>
          <a:gdLst/>
          <a:ahLst/>
          <a:cxnLst/>
          <a:rect l="0" t="0" r="0" b="0"/>
          <a:pathLst>
            <a:path>
              <a:moveTo>
                <a:pt x="0" y="45720"/>
              </a:moveTo>
              <a:lnTo>
                <a:pt x="295476"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solidFill>
              <a:schemeClr val="tx1"/>
            </a:solidFill>
            <a:latin typeface="+mj-lt"/>
          </a:endParaRPr>
        </a:p>
      </dsp:txBody>
      <dsp:txXfrm>
        <a:off x="3679583" y="1103948"/>
        <a:ext cx="14773" cy="14773"/>
      </dsp:txXfrm>
    </dsp:sp>
    <dsp:sp modelId="{679A618C-1F90-4FCF-85DE-99B2B0276545}">
      <dsp:nvSpPr>
        <dsp:cNvPr id="0" name=""/>
        <dsp:cNvSpPr/>
      </dsp:nvSpPr>
      <dsp:spPr>
        <a:xfrm>
          <a:off x="1539420" y="1111335"/>
          <a:ext cx="295476" cy="1008124"/>
        </a:xfrm>
        <a:custGeom>
          <a:avLst/>
          <a:gdLst/>
          <a:ahLst/>
          <a:cxnLst/>
          <a:rect l="0" t="0" r="0" b="0"/>
          <a:pathLst>
            <a:path>
              <a:moveTo>
                <a:pt x="0" y="1008124"/>
              </a:moveTo>
              <a:lnTo>
                <a:pt x="147738" y="1008124"/>
              </a:lnTo>
              <a:lnTo>
                <a:pt x="147738" y="0"/>
              </a:lnTo>
              <a:lnTo>
                <a:pt x="29547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solidFill>
              <a:schemeClr val="tx1"/>
            </a:solidFill>
            <a:latin typeface="+mj-lt"/>
          </a:endParaRPr>
        </a:p>
      </dsp:txBody>
      <dsp:txXfrm>
        <a:off x="1660894" y="1589134"/>
        <a:ext cx="52526" cy="52526"/>
      </dsp:txXfrm>
    </dsp:sp>
    <dsp:sp modelId="{AA394E41-D807-4A54-885E-A3C723FB5E28}">
      <dsp:nvSpPr>
        <dsp:cNvPr id="0" name=""/>
        <dsp:cNvSpPr/>
      </dsp:nvSpPr>
      <dsp:spPr>
        <a:xfrm>
          <a:off x="3539232" y="316362"/>
          <a:ext cx="295476" cy="91440"/>
        </a:xfrm>
        <a:custGeom>
          <a:avLst/>
          <a:gdLst/>
          <a:ahLst/>
          <a:cxnLst/>
          <a:rect l="0" t="0" r="0" b="0"/>
          <a:pathLst>
            <a:path>
              <a:moveTo>
                <a:pt x="0" y="45720"/>
              </a:moveTo>
              <a:lnTo>
                <a:pt x="295476"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solidFill>
              <a:schemeClr val="tx1"/>
            </a:solidFill>
            <a:latin typeface="+mj-lt"/>
          </a:endParaRPr>
        </a:p>
      </dsp:txBody>
      <dsp:txXfrm>
        <a:off x="3679583" y="354695"/>
        <a:ext cx="14773" cy="14773"/>
      </dsp:txXfrm>
    </dsp:sp>
    <dsp:sp modelId="{B700946D-2DB9-420A-92DF-473227EAD606}">
      <dsp:nvSpPr>
        <dsp:cNvPr id="0" name=""/>
        <dsp:cNvSpPr/>
      </dsp:nvSpPr>
      <dsp:spPr>
        <a:xfrm>
          <a:off x="1539420" y="362082"/>
          <a:ext cx="295476" cy="1757377"/>
        </a:xfrm>
        <a:custGeom>
          <a:avLst/>
          <a:gdLst/>
          <a:ahLst/>
          <a:cxnLst/>
          <a:rect l="0" t="0" r="0" b="0"/>
          <a:pathLst>
            <a:path>
              <a:moveTo>
                <a:pt x="0" y="1757377"/>
              </a:moveTo>
              <a:lnTo>
                <a:pt x="147738" y="1757377"/>
              </a:lnTo>
              <a:lnTo>
                <a:pt x="147738" y="0"/>
              </a:lnTo>
              <a:lnTo>
                <a:pt x="29547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it-IT" sz="600" kern="1200">
            <a:solidFill>
              <a:schemeClr val="tx1"/>
            </a:solidFill>
            <a:latin typeface="+mj-lt"/>
          </a:endParaRPr>
        </a:p>
      </dsp:txBody>
      <dsp:txXfrm>
        <a:off x="1642607" y="1196219"/>
        <a:ext cx="89102" cy="89102"/>
      </dsp:txXfrm>
    </dsp:sp>
    <dsp:sp modelId="{AC111D1F-4A2A-4C5A-B91E-3865421937D4}">
      <dsp:nvSpPr>
        <dsp:cNvPr id="0" name=""/>
        <dsp:cNvSpPr/>
      </dsp:nvSpPr>
      <dsp:spPr>
        <a:xfrm rot="16200000">
          <a:off x="128890" y="1894249"/>
          <a:ext cx="2370637" cy="45042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kern="1200" dirty="0" smtClean="0">
              <a:solidFill>
                <a:schemeClr val="tx1"/>
              </a:solidFill>
              <a:latin typeface="+mj-lt"/>
            </a:rPr>
            <a:t>ANALISI MULTICRITERIA</a:t>
          </a:r>
          <a:endParaRPr lang="it-IT" sz="1600" kern="1200" dirty="0">
            <a:solidFill>
              <a:schemeClr val="tx1"/>
            </a:solidFill>
            <a:latin typeface="+mj-lt"/>
          </a:endParaRPr>
        </a:p>
      </dsp:txBody>
      <dsp:txXfrm>
        <a:off x="128890" y="1894249"/>
        <a:ext cx="2370637" cy="450421"/>
      </dsp:txXfrm>
    </dsp:sp>
    <dsp:sp modelId="{C887E858-053B-4D66-820F-C4CF4DAC270C}">
      <dsp:nvSpPr>
        <dsp:cNvPr id="0" name=""/>
        <dsp:cNvSpPr/>
      </dsp:nvSpPr>
      <dsp:spPr>
        <a:xfrm>
          <a:off x="1834896" y="136871"/>
          <a:ext cx="1704336" cy="45042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solidFill>
                <a:schemeClr val="tx1"/>
              </a:solidFill>
              <a:latin typeface="+mj-lt"/>
            </a:rPr>
            <a:t>TECNICO</a:t>
          </a:r>
          <a:endParaRPr lang="it-IT" sz="1400" kern="1200" dirty="0">
            <a:solidFill>
              <a:schemeClr val="tx1"/>
            </a:solidFill>
            <a:latin typeface="+mj-lt"/>
          </a:endParaRPr>
        </a:p>
      </dsp:txBody>
      <dsp:txXfrm>
        <a:off x="1834896" y="136871"/>
        <a:ext cx="1704336" cy="450421"/>
      </dsp:txXfrm>
    </dsp:sp>
    <dsp:sp modelId="{5082E02F-C962-42A1-914D-EEAFE1D02478}">
      <dsp:nvSpPr>
        <dsp:cNvPr id="0" name=""/>
        <dsp:cNvSpPr/>
      </dsp:nvSpPr>
      <dsp:spPr>
        <a:xfrm>
          <a:off x="3834708" y="2522"/>
          <a:ext cx="3640990" cy="71911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l" defTabSz="533400">
            <a:lnSpc>
              <a:spcPct val="90000"/>
            </a:lnSpc>
            <a:spcBef>
              <a:spcPct val="0"/>
            </a:spcBef>
            <a:spcAft>
              <a:spcPct val="35000"/>
            </a:spcAft>
          </a:pPr>
          <a:r>
            <a:rPr lang="it-IT" sz="1200" kern="1200" dirty="0" smtClean="0">
              <a:solidFill>
                <a:schemeClr val="tx1"/>
              </a:solidFill>
              <a:latin typeface="+mj-lt"/>
            </a:rPr>
            <a:t> - Affidabilità</a:t>
          </a:r>
        </a:p>
        <a:p>
          <a:pPr lvl="0" algn="l" defTabSz="533400">
            <a:lnSpc>
              <a:spcPct val="90000"/>
            </a:lnSpc>
            <a:spcBef>
              <a:spcPct val="0"/>
            </a:spcBef>
            <a:spcAft>
              <a:spcPct val="35000"/>
            </a:spcAft>
          </a:pPr>
          <a:r>
            <a:rPr lang="it-IT" sz="1200" kern="1200" dirty="0" smtClean="0">
              <a:solidFill>
                <a:schemeClr val="tx1"/>
              </a:solidFill>
              <a:latin typeface="+mj-lt"/>
            </a:rPr>
            <a:t> - Complessità e integrabilità</a:t>
          </a:r>
        </a:p>
        <a:p>
          <a:pPr lvl="0" algn="l" defTabSz="533400">
            <a:lnSpc>
              <a:spcPct val="90000"/>
            </a:lnSpc>
            <a:spcBef>
              <a:spcPct val="0"/>
            </a:spcBef>
            <a:spcAft>
              <a:spcPct val="35000"/>
            </a:spcAft>
          </a:pPr>
          <a:r>
            <a:rPr lang="it-IT" sz="1200" kern="1200" dirty="0" smtClean="0">
              <a:solidFill>
                <a:schemeClr val="tx1"/>
              </a:solidFill>
              <a:latin typeface="+mj-lt"/>
            </a:rPr>
            <a:t> - Flessibilità</a:t>
          </a:r>
          <a:endParaRPr lang="it-IT" sz="1200" kern="1200" dirty="0">
            <a:solidFill>
              <a:schemeClr val="tx1"/>
            </a:solidFill>
            <a:latin typeface="+mj-lt"/>
          </a:endParaRPr>
        </a:p>
      </dsp:txBody>
      <dsp:txXfrm>
        <a:off x="3834708" y="2522"/>
        <a:ext cx="3640990" cy="719119"/>
      </dsp:txXfrm>
    </dsp:sp>
    <dsp:sp modelId="{F8D946BD-752A-4BA7-95BB-E8A95CE8B8A5}">
      <dsp:nvSpPr>
        <dsp:cNvPr id="0" name=""/>
        <dsp:cNvSpPr/>
      </dsp:nvSpPr>
      <dsp:spPr>
        <a:xfrm>
          <a:off x="1834896" y="886124"/>
          <a:ext cx="1704336" cy="45042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solidFill>
                <a:schemeClr val="tx1"/>
              </a:solidFill>
              <a:latin typeface="+mj-lt"/>
            </a:rPr>
            <a:t>NORMATIVO -AMMINISTRATIVO</a:t>
          </a:r>
          <a:endParaRPr lang="it-IT" sz="1400" kern="1200" dirty="0">
            <a:solidFill>
              <a:schemeClr val="tx1"/>
            </a:solidFill>
            <a:latin typeface="+mj-lt"/>
          </a:endParaRPr>
        </a:p>
      </dsp:txBody>
      <dsp:txXfrm>
        <a:off x="1834896" y="886124"/>
        <a:ext cx="1704336" cy="450421"/>
      </dsp:txXfrm>
    </dsp:sp>
    <dsp:sp modelId="{F8D59DDC-2BFA-4C54-A4CC-FBD70D9DCAAB}">
      <dsp:nvSpPr>
        <dsp:cNvPr id="0" name=""/>
        <dsp:cNvSpPr/>
      </dsp:nvSpPr>
      <dsp:spPr>
        <a:xfrm>
          <a:off x="3834708" y="834247"/>
          <a:ext cx="3645482" cy="554175"/>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l" defTabSz="533400">
            <a:lnSpc>
              <a:spcPct val="90000"/>
            </a:lnSpc>
            <a:spcBef>
              <a:spcPct val="0"/>
            </a:spcBef>
            <a:spcAft>
              <a:spcPct val="35000"/>
            </a:spcAft>
          </a:pPr>
          <a:r>
            <a:rPr lang="it-IT" sz="1200" kern="1200" dirty="0" smtClean="0">
              <a:solidFill>
                <a:schemeClr val="tx1"/>
              </a:solidFill>
              <a:latin typeface="+mj-lt"/>
            </a:rPr>
            <a:t> - Complessità dell'iter autorizzativo/amministrativo</a:t>
          </a:r>
        </a:p>
        <a:p>
          <a:pPr lvl="0" algn="l" defTabSz="533400">
            <a:lnSpc>
              <a:spcPct val="90000"/>
            </a:lnSpc>
            <a:spcBef>
              <a:spcPct val="0"/>
            </a:spcBef>
            <a:spcAft>
              <a:spcPct val="35000"/>
            </a:spcAft>
          </a:pPr>
          <a:r>
            <a:rPr lang="it-IT" sz="1200" kern="1200" dirty="0" smtClean="0">
              <a:solidFill>
                <a:schemeClr val="tx1"/>
              </a:solidFill>
              <a:latin typeface="+mj-lt"/>
            </a:rPr>
            <a:t> - Grado di incertezza</a:t>
          </a:r>
          <a:endParaRPr lang="it-IT" sz="1200" kern="1200" dirty="0">
            <a:solidFill>
              <a:schemeClr val="tx1"/>
            </a:solidFill>
            <a:latin typeface="+mj-lt"/>
          </a:endParaRPr>
        </a:p>
      </dsp:txBody>
      <dsp:txXfrm>
        <a:off x="3834708" y="834247"/>
        <a:ext cx="3645482" cy="554175"/>
      </dsp:txXfrm>
    </dsp:sp>
    <dsp:sp modelId="{E98FD84D-798D-42B4-BEB7-060C10BEA393}">
      <dsp:nvSpPr>
        <dsp:cNvPr id="0" name=""/>
        <dsp:cNvSpPr/>
      </dsp:nvSpPr>
      <dsp:spPr>
        <a:xfrm>
          <a:off x="1834896" y="1786739"/>
          <a:ext cx="1704336" cy="45042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solidFill>
                <a:schemeClr val="tx1"/>
              </a:solidFill>
              <a:latin typeface="+mj-lt"/>
            </a:rPr>
            <a:t>SOCIALE</a:t>
          </a:r>
          <a:endParaRPr lang="it-IT" sz="1400" kern="1200" dirty="0">
            <a:solidFill>
              <a:schemeClr val="tx1"/>
            </a:solidFill>
            <a:latin typeface="+mj-lt"/>
          </a:endParaRPr>
        </a:p>
      </dsp:txBody>
      <dsp:txXfrm>
        <a:off x="1834896" y="1786739"/>
        <a:ext cx="1704336" cy="450421"/>
      </dsp:txXfrm>
    </dsp:sp>
    <dsp:sp modelId="{B1FD2D29-E9AF-4F77-BC36-2AA968127143}">
      <dsp:nvSpPr>
        <dsp:cNvPr id="0" name=""/>
        <dsp:cNvSpPr/>
      </dsp:nvSpPr>
      <dsp:spPr>
        <a:xfrm>
          <a:off x="3834708" y="1501028"/>
          <a:ext cx="3640990" cy="1021843"/>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l" defTabSz="533400">
            <a:lnSpc>
              <a:spcPct val="90000"/>
            </a:lnSpc>
            <a:spcBef>
              <a:spcPct val="0"/>
            </a:spcBef>
            <a:spcAft>
              <a:spcPct val="35000"/>
            </a:spcAft>
          </a:pPr>
          <a:r>
            <a:rPr lang="it-IT" sz="1200" kern="1200" dirty="0" smtClean="0">
              <a:solidFill>
                <a:schemeClr val="tx1"/>
              </a:solidFill>
              <a:latin typeface="+mj-lt"/>
            </a:rPr>
            <a:t> - Disturbi olfattivi</a:t>
          </a:r>
        </a:p>
        <a:p>
          <a:pPr lvl="0" algn="l" defTabSz="533400">
            <a:lnSpc>
              <a:spcPct val="90000"/>
            </a:lnSpc>
            <a:spcBef>
              <a:spcPct val="0"/>
            </a:spcBef>
            <a:spcAft>
              <a:spcPct val="35000"/>
            </a:spcAft>
          </a:pPr>
          <a:r>
            <a:rPr lang="it-IT" sz="1200" kern="1200" dirty="0" smtClean="0">
              <a:solidFill>
                <a:schemeClr val="tx1"/>
              </a:solidFill>
              <a:latin typeface="+mj-lt"/>
            </a:rPr>
            <a:t> - Emissioni gassose percepite come pericolo</a:t>
          </a:r>
        </a:p>
        <a:p>
          <a:pPr lvl="0" algn="l" defTabSz="533400">
            <a:lnSpc>
              <a:spcPct val="90000"/>
            </a:lnSpc>
            <a:spcBef>
              <a:spcPct val="0"/>
            </a:spcBef>
            <a:spcAft>
              <a:spcPct val="35000"/>
            </a:spcAft>
          </a:pPr>
          <a:r>
            <a:rPr lang="it-IT" sz="1200" kern="1200" dirty="0" smtClean="0">
              <a:solidFill>
                <a:schemeClr val="tx1"/>
              </a:solidFill>
              <a:latin typeface="+mj-lt"/>
            </a:rPr>
            <a:t> - Intensificazione del traffico</a:t>
          </a:r>
        </a:p>
        <a:p>
          <a:pPr lvl="0" algn="l" defTabSz="533400">
            <a:lnSpc>
              <a:spcPct val="90000"/>
            </a:lnSpc>
            <a:spcBef>
              <a:spcPct val="0"/>
            </a:spcBef>
            <a:spcAft>
              <a:spcPct val="35000"/>
            </a:spcAft>
          </a:pPr>
          <a:r>
            <a:rPr lang="it-IT" sz="1200" kern="1200" dirty="0" smtClean="0">
              <a:solidFill>
                <a:schemeClr val="tx1"/>
              </a:solidFill>
              <a:latin typeface="+mj-lt"/>
            </a:rPr>
            <a:t> - Inquinamento acustico</a:t>
          </a:r>
          <a:endParaRPr lang="it-IT" sz="1200" kern="1200" dirty="0">
            <a:solidFill>
              <a:schemeClr val="tx1"/>
            </a:solidFill>
            <a:latin typeface="+mj-lt"/>
          </a:endParaRPr>
        </a:p>
      </dsp:txBody>
      <dsp:txXfrm>
        <a:off x="3834708" y="1501028"/>
        <a:ext cx="3640990" cy="1021843"/>
      </dsp:txXfrm>
    </dsp:sp>
    <dsp:sp modelId="{07A7991E-3739-477D-9CE3-06E389ADA351}">
      <dsp:nvSpPr>
        <dsp:cNvPr id="0" name=""/>
        <dsp:cNvSpPr/>
      </dsp:nvSpPr>
      <dsp:spPr>
        <a:xfrm>
          <a:off x="1834896" y="3088600"/>
          <a:ext cx="1704336" cy="45042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solidFill>
                <a:schemeClr val="tx1"/>
              </a:solidFill>
              <a:latin typeface="+mj-lt"/>
            </a:rPr>
            <a:t>AMBIENTALE</a:t>
          </a:r>
          <a:endParaRPr lang="it-IT" sz="1400" kern="1200" dirty="0">
            <a:solidFill>
              <a:schemeClr val="tx1"/>
            </a:solidFill>
            <a:latin typeface="+mj-lt"/>
          </a:endParaRPr>
        </a:p>
      </dsp:txBody>
      <dsp:txXfrm>
        <a:off x="1834896" y="3088600"/>
        <a:ext cx="1704336" cy="450421"/>
      </dsp:txXfrm>
    </dsp:sp>
    <dsp:sp modelId="{42A19B40-EE96-4624-8A4E-FEA7E30AF649}">
      <dsp:nvSpPr>
        <dsp:cNvPr id="0" name=""/>
        <dsp:cNvSpPr/>
      </dsp:nvSpPr>
      <dsp:spPr>
        <a:xfrm>
          <a:off x="3834708" y="2635476"/>
          <a:ext cx="3640990" cy="135666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l" defTabSz="533400">
            <a:lnSpc>
              <a:spcPct val="90000"/>
            </a:lnSpc>
            <a:spcBef>
              <a:spcPct val="0"/>
            </a:spcBef>
            <a:spcAft>
              <a:spcPct val="35000"/>
            </a:spcAft>
          </a:pPr>
          <a:r>
            <a:rPr lang="it-IT" sz="1200" kern="1200" dirty="0" smtClean="0">
              <a:solidFill>
                <a:schemeClr val="tx1"/>
              </a:solidFill>
              <a:latin typeface="+mj-lt"/>
            </a:rPr>
            <a:t> - Materiale conferito in discarica</a:t>
          </a:r>
        </a:p>
        <a:p>
          <a:pPr lvl="0" algn="l" defTabSz="533400">
            <a:lnSpc>
              <a:spcPct val="90000"/>
            </a:lnSpc>
            <a:spcBef>
              <a:spcPct val="0"/>
            </a:spcBef>
            <a:spcAft>
              <a:spcPct val="35000"/>
            </a:spcAft>
          </a:pPr>
          <a:r>
            <a:rPr lang="it-IT" sz="1200" kern="1200" dirty="0" smtClean="0">
              <a:solidFill>
                <a:schemeClr val="tx1"/>
              </a:solidFill>
              <a:latin typeface="+mj-lt"/>
            </a:rPr>
            <a:t> - Recupero di MATERIA (ex: fosforo)</a:t>
          </a:r>
        </a:p>
        <a:p>
          <a:pPr lvl="0" algn="l" defTabSz="533400">
            <a:lnSpc>
              <a:spcPct val="90000"/>
            </a:lnSpc>
            <a:spcBef>
              <a:spcPct val="0"/>
            </a:spcBef>
            <a:spcAft>
              <a:spcPct val="35000"/>
            </a:spcAft>
          </a:pPr>
          <a:r>
            <a:rPr lang="it-IT" sz="1200" kern="1200" dirty="0" smtClean="0">
              <a:solidFill>
                <a:schemeClr val="tx1"/>
              </a:solidFill>
              <a:latin typeface="+mj-lt"/>
            </a:rPr>
            <a:t> - Consumo di ENERGIA elettrica e termica</a:t>
          </a:r>
        </a:p>
        <a:p>
          <a:pPr lvl="0" algn="l" defTabSz="533400">
            <a:lnSpc>
              <a:spcPct val="90000"/>
            </a:lnSpc>
            <a:spcBef>
              <a:spcPct val="0"/>
            </a:spcBef>
            <a:spcAft>
              <a:spcPct val="35000"/>
            </a:spcAft>
          </a:pPr>
          <a:r>
            <a:rPr lang="it-IT" sz="1200" kern="1200" dirty="0" smtClean="0">
              <a:solidFill>
                <a:schemeClr val="tx1"/>
              </a:solidFill>
              <a:latin typeface="+mj-lt"/>
            </a:rPr>
            <a:t> - consumo di REAGENTI</a:t>
          </a:r>
        </a:p>
        <a:p>
          <a:pPr lvl="0" algn="l" defTabSz="533400">
            <a:lnSpc>
              <a:spcPct val="90000"/>
            </a:lnSpc>
            <a:spcBef>
              <a:spcPct val="0"/>
            </a:spcBef>
            <a:spcAft>
              <a:spcPct val="35000"/>
            </a:spcAft>
          </a:pPr>
          <a:r>
            <a:rPr lang="it-IT" sz="1200" kern="1200" dirty="0" smtClean="0">
              <a:solidFill>
                <a:schemeClr val="tx1"/>
              </a:solidFill>
              <a:latin typeface="+mj-lt"/>
            </a:rPr>
            <a:t> - Trasporto</a:t>
          </a:r>
        </a:p>
        <a:p>
          <a:pPr lvl="0" algn="l" defTabSz="533400">
            <a:lnSpc>
              <a:spcPct val="90000"/>
            </a:lnSpc>
            <a:spcBef>
              <a:spcPct val="0"/>
            </a:spcBef>
            <a:spcAft>
              <a:spcPct val="35000"/>
            </a:spcAft>
          </a:pPr>
          <a:r>
            <a:rPr lang="it-IT" sz="1200" kern="1200" dirty="0" smtClean="0">
              <a:solidFill>
                <a:schemeClr val="tx1"/>
              </a:solidFill>
              <a:latin typeface="+mj-lt"/>
            </a:rPr>
            <a:t> - Emissioni gassose</a:t>
          </a:r>
          <a:endParaRPr lang="it-IT" sz="1200" kern="1200" dirty="0">
            <a:solidFill>
              <a:schemeClr val="tx1"/>
            </a:solidFill>
            <a:latin typeface="+mj-lt"/>
          </a:endParaRPr>
        </a:p>
      </dsp:txBody>
      <dsp:txXfrm>
        <a:off x="3834708" y="2635476"/>
        <a:ext cx="3640990" cy="1356668"/>
      </dsp:txXfrm>
    </dsp:sp>
    <dsp:sp modelId="{FFD6FA88-B16F-4094-8BC3-A4E40848F0F5}">
      <dsp:nvSpPr>
        <dsp:cNvPr id="0" name=""/>
        <dsp:cNvSpPr/>
      </dsp:nvSpPr>
      <dsp:spPr>
        <a:xfrm>
          <a:off x="1834896" y="3651626"/>
          <a:ext cx="1704336" cy="45042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solidFill>
                <a:schemeClr val="tx1"/>
              </a:solidFill>
              <a:latin typeface="+mj-lt"/>
            </a:rPr>
            <a:t>ECONOMICO</a:t>
          </a:r>
          <a:endParaRPr lang="it-IT" sz="1400" kern="1200" dirty="0">
            <a:solidFill>
              <a:schemeClr val="tx1"/>
            </a:solidFill>
            <a:latin typeface="+mj-lt"/>
          </a:endParaRPr>
        </a:p>
      </dsp:txBody>
      <dsp:txXfrm>
        <a:off x="1834896" y="3651626"/>
        <a:ext cx="1704336" cy="450421"/>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pPr>
              <a:defRPr/>
            </a:pPr>
            <a:endParaRPr lang="it-IT"/>
          </a:p>
        </p:txBody>
      </p:sp>
      <p:sp>
        <p:nvSpPr>
          <p:cNvPr id="3" name="Segnaposto data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pPr>
              <a:defRPr/>
            </a:pPr>
            <a:fld id="{A04A9557-30E7-460A-B635-7C84C9B2E269}" type="datetimeFigureOut">
              <a:rPr lang="it-IT"/>
              <a:pPr>
                <a:defRPr/>
              </a:pPr>
              <a:t>24/10/2019</a:t>
            </a:fld>
            <a:endParaRPr lang="it-IT"/>
          </a:p>
        </p:txBody>
      </p:sp>
      <p:sp>
        <p:nvSpPr>
          <p:cNvPr id="4" name="Segnaposto piè di pagina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pPr>
              <a:defRPr/>
            </a:pPr>
            <a:endParaRPr lang="it-IT"/>
          </a:p>
        </p:txBody>
      </p:sp>
      <p:sp>
        <p:nvSpPr>
          <p:cNvPr id="5" name="Segnaposto numero diapositiva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pPr>
              <a:defRPr/>
            </a:pPr>
            <a:fld id="{A8CB2915-00E7-4E71-AF84-0D6F7CB4D3DA}" type="slidenum">
              <a:rPr lang="it-IT"/>
              <a:pPr>
                <a:defRPr/>
              </a:pPr>
              <a:t>‹N›</a:t>
            </a:fld>
            <a:endParaRPr lang="it-IT"/>
          </a:p>
        </p:txBody>
      </p:sp>
    </p:spTree>
    <p:extLst>
      <p:ext uri="{BB962C8B-B14F-4D97-AF65-F5344CB8AC3E}">
        <p14:creationId xmlns:p14="http://schemas.microsoft.com/office/powerpoint/2010/main" val="34127208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pPr>
              <a:defRPr/>
            </a:pPr>
            <a:endParaRPr lang="it-IT"/>
          </a:p>
        </p:txBody>
      </p:sp>
      <p:sp>
        <p:nvSpPr>
          <p:cNvPr id="3" name="Segnaposto data 2"/>
          <p:cNvSpPr>
            <a:spLocks noGrp="1"/>
          </p:cNvSpPr>
          <p:nvPr>
            <p:ph type="dt" idx="1"/>
          </p:nvPr>
        </p:nvSpPr>
        <p:spPr>
          <a:xfrm>
            <a:off x="4021138" y="0"/>
            <a:ext cx="3076575" cy="511175"/>
          </a:xfrm>
          <a:prstGeom prst="rect">
            <a:avLst/>
          </a:prstGeom>
        </p:spPr>
        <p:txBody>
          <a:bodyPr vert="horz" lIns="91440" tIns="45720" rIns="91440" bIns="45720" rtlCol="0"/>
          <a:lstStyle>
            <a:lvl1pPr algn="r">
              <a:defRPr sz="1200"/>
            </a:lvl1pPr>
          </a:lstStyle>
          <a:p>
            <a:pPr>
              <a:defRPr/>
            </a:pPr>
            <a:fld id="{8D9486D9-73E2-437F-BF23-8C9EBA7F220A}" type="datetimeFigureOut">
              <a:rPr lang="it-IT"/>
              <a:pPr>
                <a:defRPr/>
              </a:pPr>
              <a:t>24/10/2019</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709613" y="4860925"/>
            <a:ext cx="5680075" cy="4605338"/>
          </a:xfrm>
          <a:prstGeom prst="rect">
            <a:avLst/>
          </a:prstGeom>
        </p:spPr>
        <p:txBody>
          <a:bodyPr vert="horz" lIns="91440" tIns="45720" rIns="91440" bIns="45720" rtlCol="0"/>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 name="Segnaposto piè di pagina 5"/>
          <p:cNvSpPr>
            <a:spLocks noGrp="1"/>
          </p:cNvSpPr>
          <p:nvPr>
            <p:ph type="ftr" sz="quarter" idx="4"/>
          </p:nvPr>
        </p:nvSpPr>
        <p:spPr>
          <a:xfrm>
            <a:off x="0" y="9721850"/>
            <a:ext cx="3076575" cy="511175"/>
          </a:xfrm>
          <a:prstGeom prst="rect">
            <a:avLst/>
          </a:prstGeom>
        </p:spPr>
        <p:txBody>
          <a:bodyPr vert="horz" lIns="91440" tIns="45720" rIns="91440" bIns="45720" rtlCol="0" anchor="b"/>
          <a:lstStyle>
            <a:lvl1pPr algn="l">
              <a:defRPr sz="1200"/>
            </a:lvl1pPr>
          </a:lstStyle>
          <a:p>
            <a:pPr>
              <a:defRPr/>
            </a:pPr>
            <a:endParaRPr lang="it-IT"/>
          </a:p>
        </p:txBody>
      </p:sp>
      <p:sp>
        <p:nvSpPr>
          <p:cNvPr id="7" name="Segnaposto numero diapositiva 6"/>
          <p:cNvSpPr>
            <a:spLocks noGrp="1"/>
          </p:cNvSpPr>
          <p:nvPr>
            <p:ph type="sldNum" sz="quarter" idx="5"/>
          </p:nvPr>
        </p:nvSpPr>
        <p:spPr>
          <a:xfrm>
            <a:off x="4021138" y="9721850"/>
            <a:ext cx="3076575" cy="511175"/>
          </a:xfrm>
          <a:prstGeom prst="rect">
            <a:avLst/>
          </a:prstGeom>
        </p:spPr>
        <p:txBody>
          <a:bodyPr vert="horz" lIns="91440" tIns="45720" rIns="91440" bIns="45720" rtlCol="0" anchor="b"/>
          <a:lstStyle>
            <a:lvl1pPr algn="r">
              <a:defRPr sz="1200"/>
            </a:lvl1pPr>
          </a:lstStyle>
          <a:p>
            <a:pPr>
              <a:defRPr/>
            </a:pPr>
            <a:fld id="{9621433A-9E7C-482D-A736-7F12B7F1BFE2}" type="slidenum">
              <a:rPr lang="it-IT"/>
              <a:pPr>
                <a:defRPr/>
              </a:pPr>
              <a:t>‹N›</a:t>
            </a:fld>
            <a:endParaRPr lang="it-IT"/>
          </a:p>
        </p:txBody>
      </p:sp>
    </p:spTree>
    <p:extLst>
      <p:ext uri="{BB962C8B-B14F-4D97-AF65-F5344CB8AC3E}">
        <p14:creationId xmlns:p14="http://schemas.microsoft.com/office/powerpoint/2010/main" val="271898510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2</a:t>
            </a:fld>
            <a:endParaRPr lang="it-IT"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11</a:t>
            </a:fld>
            <a:endParaRPr lang="it-IT"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12</a:t>
            </a:fld>
            <a:endParaRPr lang="it-IT"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13</a:t>
            </a:fld>
            <a:endParaRPr lang="it-IT"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14</a:t>
            </a:fld>
            <a:endParaRPr lang="it-IT"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15</a:t>
            </a:fld>
            <a:endParaRPr lang="it-IT"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16</a:t>
            </a:fld>
            <a:endParaRPr lang="it-IT"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17</a:t>
            </a:fld>
            <a:endParaRPr lang="it-IT"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18</a:t>
            </a:fld>
            <a:endParaRPr lang="it-IT"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3</a:t>
            </a:fld>
            <a:endParaRPr lang="it-IT"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4</a:t>
            </a:fld>
            <a:endParaRPr lang="it-IT"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5</a:t>
            </a:fld>
            <a:endParaRPr lang="it-IT"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6</a:t>
            </a:fld>
            <a:endParaRPr lang="it-IT"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7</a:t>
            </a:fld>
            <a:endParaRPr lang="it-IT"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8</a:t>
            </a:fld>
            <a:endParaRPr lang="it-IT"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9</a:t>
            </a:fld>
            <a:endParaRPr lang="it-IT"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49156"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eaLnBrk="1" hangingPunct="1"/>
            <a:fld id="{581E88B7-1157-4E75-8CEF-307995FBEDE0}" type="slidenum">
              <a:rPr lang="it-IT" sz="1200" smtClean="0"/>
              <a:pPr eaLnBrk="1" hangingPunct="1"/>
              <a:t>10</a:t>
            </a:fld>
            <a:endParaRPr lang="it-IT" sz="12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Pr>
        <a:gradFill>
          <a:gsLst>
            <a:gs pos="62000">
              <a:schemeClr val="bg1"/>
            </a:gs>
            <a:gs pos="0">
              <a:srgbClr val="0169AF"/>
            </a:gs>
            <a:gs pos="100000">
              <a:schemeClr val="bg1"/>
            </a:gs>
          </a:gsLst>
          <a:lin ang="5400000" scaled="1"/>
        </a:gradFill>
        <a:effectLst/>
      </p:bgPr>
    </p:bg>
    <p:spTree>
      <p:nvGrpSpPr>
        <p:cNvPr id="1" name=""/>
        <p:cNvGrpSpPr/>
        <p:nvPr/>
      </p:nvGrpSpPr>
      <p:grpSpPr>
        <a:xfrm>
          <a:off x="0" y="0"/>
          <a:ext cx="0" cy="0"/>
          <a:chOff x="0" y="0"/>
          <a:chExt cx="0" cy="0"/>
        </a:xfrm>
      </p:grpSpPr>
      <p:pic>
        <p:nvPicPr>
          <p:cNvPr id="4" name="Picture 2" descr="C:\Documents and Settings\enrico.cagnoni\Desktop\^3539CBF87DD3C13AF75C19635D5CA7773C8E51A6062F3427B5^pimgpsh_fullsize_dist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763" y="4800600"/>
            <a:ext cx="9139237"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6" name="Rectangle 4"/>
          <p:cNvSpPr>
            <a:spLocks noGrp="1" noChangeArrowheads="1"/>
          </p:cNvSpPr>
          <p:nvPr>
            <p:ph type="dt" sz="half" idx="10"/>
          </p:nvPr>
        </p:nvSpPr>
        <p:spPr/>
        <p:txBody>
          <a:bodyPr/>
          <a:lstStyle>
            <a:lvl1pPr>
              <a:defRPr/>
            </a:lvl1pPr>
          </a:lstStyle>
          <a:p>
            <a:pPr>
              <a:defRPr/>
            </a:pPr>
            <a:endParaRPr lang="it-IT"/>
          </a:p>
        </p:txBody>
      </p:sp>
      <p:sp>
        <p:nvSpPr>
          <p:cNvPr id="7" name="Rectangle 5"/>
          <p:cNvSpPr>
            <a:spLocks noGrp="1" noChangeArrowheads="1"/>
          </p:cNvSpPr>
          <p:nvPr>
            <p:ph type="ftr" sz="quarter" idx="11"/>
          </p:nvPr>
        </p:nvSpPr>
        <p:spPr/>
        <p:txBody>
          <a:bodyPr/>
          <a:lstStyle>
            <a:lvl1pPr>
              <a:defRPr/>
            </a:lvl1pPr>
          </a:lstStyle>
          <a:p>
            <a:pPr>
              <a:defRPr/>
            </a:pPr>
            <a:endParaRPr lang="it-IT"/>
          </a:p>
        </p:txBody>
      </p:sp>
      <p:sp>
        <p:nvSpPr>
          <p:cNvPr id="8" name="Rectangle 6"/>
          <p:cNvSpPr>
            <a:spLocks noGrp="1" noChangeArrowheads="1"/>
          </p:cNvSpPr>
          <p:nvPr>
            <p:ph type="sldNum" sz="quarter" idx="12"/>
          </p:nvPr>
        </p:nvSpPr>
        <p:spPr/>
        <p:txBody>
          <a:bodyPr/>
          <a:lstStyle>
            <a:lvl1pPr>
              <a:defRPr/>
            </a:lvl1pPr>
          </a:lstStyle>
          <a:p>
            <a:pPr>
              <a:defRPr/>
            </a:pPr>
            <a:fld id="{39B7E47B-5D81-4145-AF8D-16F36755EC53}" type="slidenum">
              <a:rPr lang="it-IT"/>
              <a:pPr>
                <a:defRPr/>
              </a:pPr>
              <a:t>‹N›</a:t>
            </a:fld>
            <a:endParaRPr lang="it-IT"/>
          </a:p>
        </p:txBody>
      </p:sp>
    </p:spTree>
    <p:extLst>
      <p:ext uri="{BB962C8B-B14F-4D97-AF65-F5344CB8AC3E}">
        <p14:creationId xmlns:p14="http://schemas.microsoft.com/office/powerpoint/2010/main" val="1892254314"/>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EE80A4FC-5E7A-4084-8C71-4CB874ED88C5}" type="slidenum">
              <a:rPr lang="it-IT"/>
              <a:pPr>
                <a:defRPr/>
              </a:pPr>
              <a:t>‹N›</a:t>
            </a:fld>
            <a:endParaRPr lang="it-IT"/>
          </a:p>
        </p:txBody>
      </p:sp>
    </p:spTree>
    <p:extLst>
      <p:ext uri="{BB962C8B-B14F-4D97-AF65-F5344CB8AC3E}">
        <p14:creationId xmlns:p14="http://schemas.microsoft.com/office/powerpoint/2010/main" val="270520902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EA2415E9-2E84-4DF0-8FA6-C93B08DCBA6F}" type="slidenum">
              <a:rPr lang="it-IT"/>
              <a:pPr>
                <a:defRPr/>
              </a:pPr>
              <a:t>‹N›</a:t>
            </a:fld>
            <a:endParaRPr lang="it-IT"/>
          </a:p>
        </p:txBody>
      </p:sp>
    </p:spTree>
    <p:extLst>
      <p:ext uri="{BB962C8B-B14F-4D97-AF65-F5344CB8AC3E}">
        <p14:creationId xmlns:p14="http://schemas.microsoft.com/office/powerpoint/2010/main" val="834827875"/>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Layout Uniacque- titolo">
    <p:bg>
      <p:bgPr>
        <a:blipFill dpi="0" rotWithShape="1">
          <a:blip r:embed="rId2" cstate="print">
            <a:alphaModFix amt="20000"/>
            <a:lum/>
          </a:blip>
          <a:srcRect/>
          <a:stretch>
            <a:fillRect l="-3000" r="-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6237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7D13CD16-52D5-40C6-B331-469D81AAD883}" type="slidenum">
              <a:rPr lang="it-IT"/>
              <a:pPr>
                <a:defRPr/>
              </a:pPr>
              <a:t>‹N›</a:t>
            </a:fld>
            <a:endParaRPr lang="it-IT"/>
          </a:p>
        </p:txBody>
      </p:sp>
    </p:spTree>
    <p:extLst>
      <p:ext uri="{BB962C8B-B14F-4D97-AF65-F5344CB8AC3E}">
        <p14:creationId xmlns:p14="http://schemas.microsoft.com/office/powerpoint/2010/main" val="274974296"/>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DF2CDA4E-5399-437F-83AA-F726C56F3809}" type="slidenum">
              <a:rPr lang="it-IT"/>
              <a:pPr>
                <a:defRPr/>
              </a:pPr>
              <a:t>‹N›</a:t>
            </a:fld>
            <a:endParaRPr lang="it-IT"/>
          </a:p>
        </p:txBody>
      </p:sp>
    </p:spTree>
    <p:extLst>
      <p:ext uri="{BB962C8B-B14F-4D97-AF65-F5344CB8AC3E}">
        <p14:creationId xmlns:p14="http://schemas.microsoft.com/office/powerpoint/2010/main" val="1288496906"/>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7935FD49-990C-44D9-A3C5-2B1D35A1EA68}" type="slidenum">
              <a:rPr lang="it-IT"/>
              <a:pPr>
                <a:defRPr/>
              </a:pPr>
              <a:t>‹N›</a:t>
            </a:fld>
            <a:endParaRPr lang="it-IT"/>
          </a:p>
        </p:txBody>
      </p:sp>
    </p:spTree>
    <p:extLst>
      <p:ext uri="{BB962C8B-B14F-4D97-AF65-F5344CB8AC3E}">
        <p14:creationId xmlns:p14="http://schemas.microsoft.com/office/powerpoint/2010/main" val="3811875004"/>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05AFFD4E-F20D-451F-A388-F67969F09AF8}" type="slidenum">
              <a:rPr lang="it-IT"/>
              <a:pPr>
                <a:defRPr/>
              </a:pPr>
              <a:t>‹N›</a:t>
            </a:fld>
            <a:endParaRPr lang="it-IT"/>
          </a:p>
        </p:txBody>
      </p:sp>
    </p:spTree>
    <p:extLst>
      <p:ext uri="{BB962C8B-B14F-4D97-AF65-F5344CB8AC3E}">
        <p14:creationId xmlns:p14="http://schemas.microsoft.com/office/powerpoint/2010/main" val="378761956"/>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D94E1F6B-8266-4FCF-A49A-A887734EEAA0}" type="slidenum">
              <a:rPr lang="it-IT"/>
              <a:pPr>
                <a:defRPr/>
              </a:pPr>
              <a:t>‹N›</a:t>
            </a:fld>
            <a:endParaRPr lang="it-IT"/>
          </a:p>
        </p:txBody>
      </p:sp>
    </p:spTree>
    <p:extLst>
      <p:ext uri="{BB962C8B-B14F-4D97-AF65-F5344CB8AC3E}">
        <p14:creationId xmlns:p14="http://schemas.microsoft.com/office/powerpoint/2010/main" val="1512998873"/>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2" name="Picture 3" descr="C:\Documents and Settings\enrico.cagnoni\Desktop\Immagine.JPG"/>
          <p:cNvPicPr>
            <a:picLocks noChangeAspect="1" noChangeArrowheads="1"/>
          </p:cNvPicPr>
          <p:nvPr userDrawn="1"/>
        </p:nvPicPr>
        <p:blipFill>
          <a:blip r:embed="rId2">
            <a:extLst>
              <a:ext uri="{28A0092B-C50C-407E-A947-70E740481C1C}">
                <a14:useLocalDpi xmlns:a14="http://schemas.microsoft.com/office/drawing/2010/main" val="0"/>
              </a:ext>
            </a:extLst>
          </a:blip>
          <a:srcRect r="990"/>
          <a:stretch>
            <a:fillRect/>
          </a:stretch>
        </p:blipFill>
        <p:spPr bwMode="auto">
          <a:xfrm>
            <a:off x="0" y="827088"/>
            <a:ext cx="91440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Connettore 1 2"/>
          <p:cNvCxnSpPr/>
          <p:nvPr userDrawn="1"/>
        </p:nvCxnSpPr>
        <p:spPr>
          <a:xfrm>
            <a:off x="0" y="6162675"/>
            <a:ext cx="9144000" cy="0"/>
          </a:xfrm>
          <a:prstGeom prst="line">
            <a:avLst/>
          </a:prstGeom>
          <a:ln>
            <a:solidFill>
              <a:srgbClr val="349C1C"/>
            </a:solidFill>
          </a:ln>
        </p:spPr>
        <p:style>
          <a:lnRef idx="3">
            <a:schemeClr val="accent6"/>
          </a:lnRef>
          <a:fillRef idx="0">
            <a:schemeClr val="accent6"/>
          </a:fillRef>
          <a:effectRef idx="2">
            <a:schemeClr val="accent6"/>
          </a:effectRef>
          <a:fontRef idx="minor">
            <a:schemeClr val="tx1"/>
          </a:fontRef>
        </p:style>
      </p:cxnSp>
      <p:pic>
        <p:nvPicPr>
          <p:cNvPr id="4" name="Picture 4"/>
          <p:cNvPicPr>
            <a:picLocks noChangeAspect="1" noChangeArrowheads="1"/>
          </p:cNvPicPr>
          <p:nvPr userDrawn="1"/>
        </p:nvPicPr>
        <p:blipFill>
          <a:blip r:embed="rId3">
            <a:extLst>
              <a:ext uri="{28A0092B-C50C-407E-A947-70E740481C1C}">
                <a14:useLocalDpi xmlns:a14="http://schemas.microsoft.com/office/drawing/2010/main" val="0"/>
              </a:ext>
            </a:extLst>
          </a:blip>
          <a:srcRect l="25208"/>
          <a:stretch>
            <a:fillRect/>
          </a:stretch>
        </p:blipFill>
        <p:spPr bwMode="auto">
          <a:xfrm>
            <a:off x="136525" y="6243638"/>
            <a:ext cx="2147888"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6"/>
          <p:cNvSpPr>
            <a:spLocks noGrp="1" noChangeArrowheads="1"/>
          </p:cNvSpPr>
          <p:nvPr>
            <p:ph type="sldNum" sz="quarter" idx="10"/>
          </p:nvPr>
        </p:nvSpPr>
        <p:spPr/>
        <p:txBody>
          <a:bodyPr/>
          <a:lstStyle>
            <a:lvl1pPr>
              <a:defRPr>
                <a:solidFill>
                  <a:srgbClr val="0000CC"/>
                </a:solidFill>
              </a:defRPr>
            </a:lvl1pPr>
          </a:lstStyle>
          <a:p>
            <a:pPr>
              <a:defRPr/>
            </a:pPr>
            <a:fld id="{855D62C3-4129-4C9D-8F11-CF3A0669BFAD}" type="slidenum">
              <a:rPr lang="it-IT"/>
              <a:pPr>
                <a:defRPr/>
              </a:pPr>
              <a:t>‹N›</a:t>
            </a:fld>
            <a:endParaRPr lang="it-IT"/>
          </a:p>
        </p:txBody>
      </p:sp>
    </p:spTree>
    <p:extLst>
      <p:ext uri="{BB962C8B-B14F-4D97-AF65-F5344CB8AC3E}">
        <p14:creationId xmlns:p14="http://schemas.microsoft.com/office/powerpoint/2010/main" val="4183394392"/>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7912C25A-AE66-42E5-AF91-FF9E646D9DC8}" type="slidenum">
              <a:rPr lang="it-IT"/>
              <a:pPr>
                <a:defRPr/>
              </a:pPr>
              <a:t>‹N›</a:t>
            </a:fld>
            <a:endParaRPr lang="it-IT"/>
          </a:p>
        </p:txBody>
      </p:sp>
    </p:spTree>
    <p:extLst>
      <p:ext uri="{BB962C8B-B14F-4D97-AF65-F5344CB8AC3E}">
        <p14:creationId xmlns:p14="http://schemas.microsoft.com/office/powerpoint/2010/main" val="857927525"/>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50539A00-902C-4059-AD1B-DA6A1DE4C28B}" type="slidenum">
              <a:rPr lang="it-IT"/>
              <a:pPr>
                <a:defRPr/>
              </a:pPr>
              <a:t>‹N›</a:t>
            </a:fld>
            <a:endParaRPr lang="it-IT"/>
          </a:p>
        </p:txBody>
      </p:sp>
    </p:spTree>
    <p:extLst>
      <p:ext uri="{BB962C8B-B14F-4D97-AF65-F5344CB8AC3E}">
        <p14:creationId xmlns:p14="http://schemas.microsoft.com/office/powerpoint/2010/main" val="188715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it-IT"/>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F6A48425-6642-403A-A15A-7FE0CCD34F59}"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773" r:id="rId1"/>
    <p:sldLayoutId id="2147483764" r:id="rId2"/>
    <p:sldLayoutId id="2147483765" r:id="rId3"/>
    <p:sldLayoutId id="2147483766" r:id="rId4"/>
    <p:sldLayoutId id="2147483767" r:id="rId5"/>
    <p:sldLayoutId id="2147483768" r:id="rId6"/>
    <p:sldLayoutId id="2147483774" r:id="rId7"/>
    <p:sldLayoutId id="2147483769" r:id="rId8"/>
    <p:sldLayoutId id="2147483770" r:id="rId9"/>
    <p:sldLayoutId id="2147483771" r:id="rId10"/>
    <p:sldLayoutId id="2147483772" r:id="rId11"/>
  </p:sldLayoutIdLst>
  <p:transition spd="slow">
    <p:wipe/>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t>Fare clic per modificare lo stile del titolo</a:t>
            </a:r>
          </a:p>
        </p:txBody>
      </p:sp>
      <p:sp>
        <p:nvSpPr>
          <p:cNvPr id="2051"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defRPr>
            </a:lvl1pPr>
          </a:lstStyle>
          <a:p>
            <a:pPr>
              <a:defRPr/>
            </a:pPr>
            <a:fld id="{2376F46C-6DDB-4F73-BE10-45131ADB9F9F}" type="datetimeFigureOut">
              <a:rPr lang="it-IT"/>
              <a:pPr>
                <a:defRPr/>
              </a:pPr>
              <a:t>24/10/2019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defRPr>
            </a:lvl1pPr>
          </a:lstStyle>
          <a:p>
            <a:pPr>
              <a:defRPr/>
            </a:pPr>
            <a:fld id="{424DF209-4369-48C6-83DE-FB6F3DEA47F9}"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776"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pPr>
              <a:defRPr/>
            </a:pPr>
            <a:fld id="{4BDA01B9-065F-4B3E-892C-2F3037A8C233}" type="slidenum">
              <a:rPr lang="it-IT" smtClean="0"/>
              <a:pPr>
                <a:defRPr/>
              </a:pPr>
              <a:t>1</a:t>
            </a:fld>
            <a:endParaRPr lang="it-IT" dirty="0"/>
          </a:p>
        </p:txBody>
      </p:sp>
      <p:sp>
        <p:nvSpPr>
          <p:cNvPr id="4" name="Text Box 10"/>
          <p:cNvSpPr txBox="1">
            <a:spLocks noChangeArrowheads="1"/>
          </p:cNvSpPr>
          <p:nvPr/>
        </p:nvSpPr>
        <p:spPr bwMode="auto">
          <a:xfrm>
            <a:off x="683461" y="4149100"/>
            <a:ext cx="759689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r" eaLnBrk="1" hangingPunct="1"/>
            <a:r>
              <a:rPr lang="it-IT" altLang="it-IT" b="1" dirty="0">
                <a:latin typeface="Graphite Light" pitchFamily="66" charset="0"/>
              </a:rPr>
              <a:t>Ing. Matteo </a:t>
            </a:r>
            <a:r>
              <a:rPr lang="it-IT" altLang="it-IT" b="1" dirty="0" smtClean="0">
                <a:latin typeface="Graphite Light" pitchFamily="66" charset="0"/>
              </a:rPr>
              <a:t>Salmaso – Responsabile Servizio Depurazione Uniacque S.p.A.</a:t>
            </a:r>
          </a:p>
        </p:txBody>
      </p:sp>
      <p:sp>
        <p:nvSpPr>
          <p:cNvPr id="5" name="Text Box 15">
            <a:extLst>
              <a:ext uri="{FF2B5EF4-FFF2-40B4-BE49-F238E27FC236}">
                <a16:creationId xmlns:lc="http://schemas.openxmlformats.org/drawingml/2006/lockedCanvas" xmlns:a16="http://schemas.microsoft.com/office/drawing/2014/main" xmlns="" id="{F756FA52-EA1E-4B87-8DE4-31DDB3EF7CA6}"/>
              </a:ext>
            </a:extLst>
          </p:cNvPr>
          <p:cNvSpPr txBox="1">
            <a:spLocks noChangeArrowheads="1"/>
          </p:cNvSpPr>
          <p:nvPr/>
        </p:nvSpPr>
        <p:spPr bwMode="auto">
          <a:xfrm>
            <a:off x="683460" y="2708900"/>
            <a:ext cx="7596892" cy="707886"/>
          </a:xfrm>
          <a:prstGeom prst="rect">
            <a:avLst/>
          </a:prstGeom>
          <a:noFill/>
          <a:ln w="19050"/>
        </p:spPr>
        <p:style>
          <a:lnRef idx="2">
            <a:schemeClr val="accent1"/>
          </a:lnRef>
          <a:fillRef idx="1">
            <a:schemeClr val="lt1"/>
          </a:fillRef>
          <a:effectRef idx="0">
            <a:schemeClr val="accent1"/>
          </a:effectRef>
          <a:fontRef idx="minor">
            <a:schemeClr val="dk1"/>
          </a:fontRef>
        </p:style>
        <p:txBody>
          <a:bodyPr wrap="square" rtlCol="0" anchor="ctr">
            <a:spAutoFit/>
          </a:bodyPr>
          <a:lstStyle>
            <a:defPPr>
              <a:defRPr lang="it-IT"/>
            </a:defPPr>
            <a:lvl1pPr algn="r" eaLnBrk="0" hangingPunct="0">
              <a:defRPr sz="2000" b="1">
                <a:latin typeface="Verdana" panose="020B0604030504040204" pitchFamily="34" charset="0"/>
                <a:ea typeface="Verdana" panose="020B0604030504040204" pitchFamily="34" charset="0"/>
              </a:defRPr>
            </a:lvl1pPr>
            <a:lvl2pPr marL="639763" indent="-182563" eaLnBrk="0" hangingPunct="0"/>
            <a:lvl3pPr marL="1279525" indent="-365125" eaLnBrk="0" hangingPunct="0"/>
            <a:lvl4pPr marL="1919288" indent="-547688" eaLnBrk="0" hangingPunct="0"/>
            <a:lvl5pPr marL="2559050" indent="-730250" eaLnBrk="0" hangingPunct="0"/>
          </a:lstStyle>
          <a:p>
            <a:pPr algn="ctr"/>
            <a:r>
              <a:rPr lang="it-IT" dirty="0"/>
              <a:t>PUNTO DI VISTA DEI GESTORI, COSTI E DIFFICOLTA’ </a:t>
            </a:r>
          </a:p>
        </p:txBody>
      </p:sp>
      <p:sp>
        <p:nvSpPr>
          <p:cNvPr id="8" name="CasellaDiTesto 8">
            <a:extLst>
              <a:ext uri="{FF2B5EF4-FFF2-40B4-BE49-F238E27FC236}">
                <a16:creationId xmlns:lc="http://schemas.openxmlformats.org/drawingml/2006/lockedCanvas" xmlns:a16="http://schemas.microsoft.com/office/drawing/2014/main" xmlns="" id="{C4B98BD3-30C8-4F78-8557-C7451B98FA4E}"/>
              </a:ext>
            </a:extLst>
          </p:cNvPr>
          <p:cNvSpPr txBox="1"/>
          <p:nvPr/>
        </p:nvSpPr>
        <p:spPr>
          <a:xfrm>
            <a:off x="683460" y="1628750"/>
            <a:ext cx="7596892" cy="707886"/>
          </a:xfrm>
          <a:prstGeom prst="rect">
            <a:avLst/>
          </a:prstGeom>
          <a:noFill/>
          <a:ln w="19050"/>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it-IT"/>
            </a:defPPr>
            <a:lvl1pPr algn="l" rtl="0" eaLnBrk="0" fontAlgn="base" hangingPunct="0">
              <a:spcBef>
                <a:spcPct val="0"/>
              </a:spcBef>
              <a:spcAft>
                <a:spcPct val="0"/>
              </a:spcAft>
              <a:defRPr kern="1200">
                <a:solidFill>
                  <a:schemeClr val="dk1"/>
                </a:solidFill>
                <a:latin typeface="+mn-lt"/>
                <a:ea typeface="+mn-ea"/>
                <a:cs typeface="+mn-cs"/>
              </a:defRPr>
            </a:lvl1pPr>
            <a:lvl2pPr marL="639763" indent="-182563" algn="l" rtl="0" eaLnBrk="0" fontAlgn="base" hangingPunct="0">
              <a:spcBef>
                <a:spcPct val="0"/>
              </a:spcBef>
              <a:spcAft>
                <a:spcPct val="0"/>
              </a:spcAft>
              <a:defRPr kern="1200">
                <a:solidFill>
                  <a:schemeClr val="dk1"/>
                </a:solidFill>
                <a:latin typeface="+mn-lt"/>
                <a:ea typeface="+mn-ea"/>
                <a:cs typeface="+mn-cs"/>
              </a:defRPr>
            </a:lvl2pPr>
            <a:lvl3pPr marL="1279525" indent="-365125" algn="l" rtl="0" eaLnBrk="0" fontAlgn="base" hangingPunct="0">
              <a:spcBef>
                <a:spcPct val="0"/>
              </a:spcBef>
              <a:spcAft>
                <a:spcPct val="0"/>
              </a:spcAft>
              <a:defRPr kern="1200">
                <a:solidFill>
                  <a:schemeClr val="dk1"/>
                </a:solidFill>
                <a:latin typeface="+mn-lt"/>
                <a:ea typeface="+mn-ea"/>
                <a:cs typeface="+mn-cs"/>
              </a:defRPr>
            </a:lvl3pPr>
            <a:lvl4pPr marL="1919288" indent="-547688" algn="l" rtl="0" eaLnBrk="0" fontAlgn="base" hangingPunct="0">
              <a:spcBef>
                <a:spcPct val="0"/>
              </a:spcBef>
              <a:spcAft>
                <a:spcPct val="0"/>
              </a:spcAft>
              <a:defRPr kern="1200">
                <a:solidFill>
                  <a:schemeClr val="dk1"/>
                </a:solidFill>
                <a:latin typeface="+mn-lt"/>
                <a:ea typeface="+mn-ea"/>
                <a:cs typeface="+mn-cs"/>
              </a:defRPr>
            </a:lvl4pPr>
            <a:lvl5pPr marL="2559050" indent="-730250" algn="l" rtl="0" eaLnBrk="0" fontAlgn="base" hangingPunct="0">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r"/>
            <a:r>
              <a:rPr lang="it-IT" sz="2000" b="1" dirty="0">
                <a:latin typeface="Verdana" panose="020B0604030504040204" pitchFamily="34" charset="0"/>
                <a:ea typeface="Verdana" panose="020B0604030504040204" pitchFamily="34" charset="0"/>
              </a:rPr>
              <a:t>IX Convegno di </a:t>
            </a:r>
            <a:r>
              <a:rPr lang="it-IT" sz="2000" b="1" dirty="0" smtClean="0">
                <a:latin typeface="Verdana" panose="020B0604030504040204" pitchFamily="34" charset="0"/>
                <a:ea typeface="Verdana" panose="020B0604030504040204" pitchFamily="34" charset="0"/>
              </a:rPr>
              <a:t>approfondimento </a:t>
            </a:r>
          </a:p>
          <a:p>
            <a:pPr algn="r"/>
            <a:r>
              <a:rPr lang="it-IT" sz="2000" dirty="0" smtClean="0">
                <a:latin typeface="Verdana" panose="020B0604030504040204" pitchFamily="34" charset="0"/>
                <a:ea typeface="Verdana" panose="020B0604030504040204" pitchFamily="34" charset="0"/>
              </a:rPr>
              <a:t>25 </a:t>
            </a:r>
            <a:r>
              <a:rPr lang="it-IT" sz="2000" dirty="0">
                <a:latin typeface="Verdana" panose="020B0604030504040204" pitchFamily="34" charset="0"/>
                <a:ea typeface="Verdana" panose="020B0604030504040204" pitchFamily="34" charset="0"/>
              </a:rPr>
              <a:t>Ottobre 2019</a:t>
            </a:r>
            <a:endParaRPr lang="it-IT" sz="2000" b="1" dirty="0">
              <a:latin typeface="Verdana" panose="020B0604030504040204" pitchFamily="34" charset="0"/>
              <a:ea typeface="Verdana" panose="020B0604030504040204" pitchFamily="34" charset="0"/>
            </a:endParaRPr>
          </a:p>
        </p:txBody>
      </p:sp>
      <p:pic>
        <p:nvPicPr>
          <p:cNvPr id="9" name="Immagine 8">
            <a:extLst>
              <a:ext uri="{FF2B5EF4-FFF2-40B4-BE49-F238E27FC236}">
                <a16:creationId xmlns:lc="http://schemas.openxmlformats.org/drawingml/2006/lockedCanvas" xmlns:a16="http://schemas.microsoft.com/office/drawing/2014/main" xmlns="" id="{58270D49-6A6F-4A31-8571-941BC42A293B}"/>
              </a:ext>
            </a:extLst>
          </p:cNvPr>
          <p:cNvPicPr>
            <a:picLocks noChangeAspect="1"/>
          </p:cNvPicPr>
          <p:nvPr/>
        </p:nvPicPr>
        <p:blipFill>
          <a:blip r:embed="rId2"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5687992" y="341454"/>
            <a:ext cx="2592360" cy="688770"/>
          </a:xfrm>
          <a:prstGeom prst="rect">
            <a:avLst/>
          </a:prstGeom>
        </p:spPr>
      </p:pic>
      <p:pic>
        <p:nvPicPr>
          <p:cNvPr id="10" name="Picture 20" descr="C:\Users\Seam\Desktop\logo_comonext1.gif">
            <a:extLst>
              <a:ext uri="{FF2B5EF4-FFF2-40B4-BE49-F238E27FC236}">
                <a16:creationId xmlns:lc="http://schemas.openxmlformats.org/drawingml/2006/lockedCanvas" xmlns:a16="http://schemas.microsoft.com/office/drawing/2014/main" xmlns="" id="{31CDF6D3-26C4-4C60-BC79-DD320D1368C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3460" y="323532"/>
            <a:ext cx="1445899" cy="80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EVOLUZIONE NORMATIVA</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10</a:t>
            </a:fld>
            <a:endParaRPr lang="it-IT" dirty="0"/>
          </a:p>
        </p:txBody>
      </p:sp>
      <p:sp>
        <p:nvSpPr>
          <p:cNvPr id="6" name="Segnaposto contenuto 2"/>
          <p:cNvSpPr txBox="1">
            <a:spLocks/>
          </p:cNvSpPr>
          <p:nvPr/>
        </p:nvSpPr>
        <p:spPr>
          <a:xfrm>
            <a:off x="457200" y="1052670"/>
            <a:ext cx="8229600" cy="507349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FontTx/>
              <a:buChar char="-"/>
            </a:pPr>
            <a:endParaRPr lang="it-IT" sz="1600" b="1" u="sng" kern="0" dirty="0" smtClean="0">
              <a:latin typeface="Century Gothic" panose="020B0502020202020204" pitchFamily="34" charset="0"/>
            </a:endParaRPr>
          </a:p>
          <a:p>
            <a:pPr marL="0" indent="0" algn="just">
              <a:buNone/>
            </a:pPr>
            <a:r>
              <a:rPr lang="it-IT" sz="1600" b="1" u="sng" kern="0" dirty="0" smtClean="0">
                <a:latin typeface="Century Gothic" panose="020B0502020202020204" pitchFamily="34" charset="0"/>
              </a:rPr>
              <a:t>DATA: 17/6/2019</a:t>
            </a:r>
          </a:p>
          <a:p>
            <a:pPr marL="0" indent="0" algn="just">
              <a:buNone/>
            </a:pPr>
            <a:r>
              <a:rPr lang="it-IT" sz="1600" b="1" u="sng" kern="0" dirty="0" smtClean="0">
                <a:latin typeface="Century Gothic" panose="020B0502020202020204" pitchFamily="34" charset="0"/>
              </a:rPr>
              <a:t>DELIBERAZIONE n XI/1777 Regione Lombardia:</a:t>
            </a:r>
            <a:r>
              <a:rPr lang="it-IT" sz="1600" kern="0" dirty="0" smtClean="0">
                <a:latin typeface="Century Gothic" panose="020B0502020202020204" pitchFamily="34" charset="0"/>
              </a:rPr>
              <a:t> </a:t>
            </a:r>
            <a:r>
              <a:rPr lang="it-IT" sz="1600" kern="0" dirty="0">
                <a:latin typeface="Century Gothic" panose="020B0502020202020204" pitchFamily="34" charset="0"/>
              </a:rPr>
              <a:t>REVISIONE DELLA D.G.R. 1 LUGLIO 2014, N. X/2031 RELATIVAMENTE AI FANGHI AMMISSIBILI </a:t>
            </a:r>
            <a:r>
              <a:rPr lang="it-IT" sz="1600" kern="0" dirty="0" smtClean="0">
                <a:latin typeface="Century Gothic" panose="020B0502020202020204" pitchFamily="34" charset="0"/>
              </a:rPr>
              <a:t>ALL’UTILIZZO IN </a:t>
            </a:r>
            <a:r>
              <a:rPr lang="it-IT" sz="1600" kern="0" dirty="0" smtClean="0">
                <a:latin typeface="Century Gothic" panose="020B0502020202020204" pitchFamily="34" charset="0"/>
              </a:rPr>
              <a:t>AGRICOLTURA</a:t>
            </a:r>
          </a:p>
          <a:p>
            <a:pPr marL="0" indent="0" algn="just">
              <a:buNone/>
            </a:pPr>
            <a:r>
              <a:rPr lang="it-IT" sz="1600" b="1" u="sng" kern="0" dirty="0" smtClean="0">
                <a:latin typeface="Century Gothic" panose="020B0502020202020204" pitchFamily="34" charset="0"/>
              </a:rPr>
              <a:t>CONTENUTI:</a:t>
            </a:r>
            <a:r>
              <a:rPr lang="it-IT" sz="1600" kern="0" dirty="0">
                <a:latin typeface="Century Gothic" panose="020B0502020202020204" pitchFamily="34" charset="0"/>
              </a:rPr>
              <a:t> la Delibera elimina dall'elenco dei fanghi ammissibili per uso agronomico alcuni </a:t>
            </a:r>
            <a:r>
              <a:rPr lang="it-IT" sz="1600" kern="0" dirty="0" smtClean="0">
                <a:latin typeface="Century Gothic" panose="020B0502020202020204" pitchFamily="34" charset="0"/>
              </a:rPr>
              <a:t>codici EER </a:t>
            </a:r>
            <a:r>
              <a:rPr lang="it-IT" sz="1600" kern="0" dirty="0">
                <a:latin typeface="Century Gothic" panose="020B0502020202020204" pitchFamily="34" charset="0"/>
              </a:rPr>
              <a:t>di origine industriale; tale disposizione entra in vigore dopo 12 mesi dalla pubblicazione della </a:t>
            </a:r>
            <a:r>
              <a:rPr lang="it-IT" sz="1600" kern="0" dirty="0" smtClean="0">
                <a:latin typeface="Century Gothic" panose="020B0502020202020204" pitchFamily="34" charset="0"/>
              </a:rPr>
              <a:t>delibera</a:t>
            </a:r>
          </a:p>
          <a:p>
            <a:pPr marL="0" indent="0" algn="just">
              <a:buNone/>
            </a:pPr>
            <a:r>
              <a:rPr lang="it-IT" sz="1600" b="1" u="sng" kern="0" dirty="0" smtClean="0">
                <a:latin typeface="Century Gothic" panose="020B0502020202020204" pitchFamily="34" charset="0"/>
              </a:rPr>
              <a:t>EFFETTI: </a:t>
            </a:r>
            <a:r>
              <a:rPr lang="it-IT" sz="1600" b="1" kern="0" dirty="0">
                <a:solidFill>
                  <a:srgbClr val="FF0000"/>
                </a:solidFill>
                <a:latin typeface="Century Gothic" panose="020B0502020202020204" pitchFamily="34" charset="0"/>
              </a:rPr>
              <a:t>nessun effetto diretto per i gestori del SII (è confermata la possibilità di conferire 190805 in agricoltura) tuttavia ci si può immaginare un ulteriore maggior ricorso ad incenerimento / discarica / </a:t>
            </a:r>
            <a:r>
              <a:rPr lang="it-IT" sz="1600" b="1" kern="0" dirty="0" smtClean="0">
                <a:solidFill>
                  <a:srgbClr val="FF0000"/>
                </a:solidFill>
                <a:latin typeface="Century Gothic" panose="020B0502020202020204" pitchFamily="34" charset="0"/>
              </a:rPr>
              <a:t>transfrontaliero </a:t>
            </a:r>
            <a:r>
              <a:rPr lang="it-IT" sz="1600" b="1" kern="0" dirty="0">
                <a:solidFill>
                  <a:srgbClr val="FF0000"/>
                </a:solidFill>
                <a:latin typeface="Century Gothic" panose="020B0502020202020204" pitchFamily="34" charset="0"/>
              </a:rPr>
              <a:t>con ulteriore aumento dei prezzi</a:t>
            </a:r>
            <a:endParaRPr lang="it-IT" b="1" kern="0" dirty="0">
              <a:solidFill>
                <a:srgbClr val="FF0000"/>
              </a:solidFill>
            </a:endParaRPr>
          </a:p>
        </p:txBody>
      </p:sp>
    </p:spTree>
    <p:extLst>
      <p:ext uri="{BB962C8B-B14F-4D97-AF65-F5344CB8AC3E}">
        <p14:creationId xmlns:p14="http://schemas.microsoft.com/office/powerpoint/2010/main" val="4068261094"/>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p:cNvPicPr/>
          <p:nvPr/>
        </p:nvPicPr>
        <p:blipFill rotWithShape="1">
          <a:blip r:embed="rId3" cstate="print">
            <a:extLst>
              <a:ext uri="{28A0092B-C50C-407E-A947-70E740481C1C}">
                <a14:useLocalDpi xmlns:a14="http://schemas.microsoft.com/office/drawing/2010/main" val="0"/>
              </a:ext>
            </a:extLst>
          </a:blip>
          <a:srcRect b="6767"/>
          <a:stretch/>
        </p:blipFill>
        <p:spPr bwMode="auto">
          <a:xfrm>
            <a:off x="611449" y="1067049"/>
            <a:ext cx="7548245" cy="1704975"/>
          </a:xfrm>
          <a:prstGeom prst="rect">
            <a:avLst/>
          </a:prstGeom>
          <a:solidFill>
            <a:schemeClr val="lt1"/>
          </a:solidFill>
          <a:ln>
            <a:noFill/>
          </a:ln>
          <a:extLst>
            <a:ext uri="{53640926-AAD7-44D8-BBD7-CCE9431645EC}">
              <a14:shadowObscured xmlns:a14="http://schemas.microsoft.com/office/drawing/2010/main"/>
            </a:ext>
          </a:extLst>
        </p:spPr>
      </p:pic>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DATI E CONTESTO</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11</a:t>
            </a:fld>
            <a:endParaRPr lang="it-IT"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0907" y="2864337"/>
            <a:ext cx="2940993" cy="2940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Tabella 1"/>
          <p:cNvGraphicFramePr>
            <a:graphicFrameLocks noGrp="1"/>
          </p:cNvGraphicFramePr>
          <p:nvPr>
            <p:extLst>
              <p:ext uri="{D42A27DB-BD31-4B8C-83A1-F6EECF244321}">
                <p14:modId xmlns:p14="http://schemas.microsoft.com/office/powerpoint/2010/main" val="4280303930"/>
              </p:ext>
            </p:extLst>
          </p:nvPr>
        </p:nvGraphicFramePr>
        <p:xfrm>
          <a:off x="3707880" y="3481393"/>
          <a:ext cx="4876800" cy="1706880"/>
        </p:xfrm>
        <a:graphic>
          <a:graphicData uri="http://schemas.openxmlformats.org/drawingml/2006/table">
            <a:tbl>
              <a:tblPr/>
              <a:tblGrid>
                <a:gridCol w="1716464"/>
                <a:gridCol w="3160336"/>
              </a:tblGrid>
              <a:tr h="200025">
                <a:tc>
                  <a:txBody>
                    <a:bodyPr/>
                    <a:lstStyle/>
                    <a:p>
                      <a:pPr algn="l" fontAlgn="ctr"/>
                      <a:r>
                        <a:rPr lang="it-IT" sz="1600" b="0" i="0" u="none" strike="noStrike" dirty="0">
                          <a:solidFill>
                            <a:srgbClr val="0A71B3"/>
                          </a:solidFill>
                          <a:effectLst/>
                          <a:latin typeface="Century Gothic" panose="020B0502020202020204" pitchFamily="34" charset="0"/>
                        </a:rPr>
                        <a:t>Comuni serviti</a:t>
                      </a:r>
                    </a:p>
                  </a:txBody>
                  <a:tcPr marL="0" marR="0" marT="0" marB="0" anchor="ctr">
                    <a:lnL>
                      <a:noFill/>
                    </a:lnL>
                    <a:lnR>
                      <a:noFill/>
                    </a:lnR>
                    <a:lnT w="6350" cap="flat" cmpd="sng" algn="ctr">
                      <a:solidFill>
                        <a:srgbClr val="8EA9DB"/>
                      </a:solidFill>
                      <a:prstDash val="solid"/>
                      <a:round/>
                      <a:headEnd type="none" w="med" len="med"/>
                      <a:tailEnd type="none" w="med" len="med"/>
                    </a:lnT>
                    <a:lnB w="12700" cap="flat" cmpd="sng" algn="ctr">
                      <a:solidFill>
                        <a:srgbClr val="EDEDED"/>
                      </a:solidFill>
                      <a:prstDash val="solid"/>
                      <a:round/>
                      <a:headEnd type="none" w="med" len="med"/>
                      <a:tailEnd type="none" w="med" len="med"/>
                    </a:lnB>
                  </a:tcPr>
                </a:tc>
                <a:tc>
                  <a:txBody>
                    <a:bodyPr/>
                    <a:lstStyle/>
                    <a:p>
                      <a:pPr algn="l" fontAlgn="ctr"/>
                      <a:r>
                        <a:rPr lang="it-IT" sz="1600" b="0" i="0" u="none" strike="noStrike">
                          <a:solidFill>
                            <a:srgbClr val="0A71B3"/>
                          </a:solidFill>
                          <a:effectLst/>
                          <a:latin typeface="Century Gothic" panose="020B0502020202020204" pitchFamily="34" charset="0"/>
                        </a:rPr>
                        <a:t>961</a:t>
                      </a:r>
                    </a:p>
                  </a:txBody>
                  <a:tcPr marL="0" marR="0" marT="0" marB="0" anchor="ctr">
                    <a:lnL>
                      <a:noFill/>
                    </a:lnL>
                    <a:lnR>
                      <a:noFill/>
                    </a:lnR>
                    <a:lnT w="6350" cap="flat" cmpd="sng" algn="ctr">
                      <a:solidFill>
                        <a:srgbClr val="8EA9DB"/>
                      </a:solidFill>
                      <a:prstDash val="solid"/>
                      <a:round/>
                      <a:headEnd type="none" w="med" len="med"/>
                      <a:tailEnd type="none" w="med" len="med"/>
                    </a:lnT>
                    <a:lnB w="12700" cap="flat" cmpd="sng" algn="ctr">
                      <a:solidFill>
                        <a:srgbClr val="EDEDED"/>
                      </a:solidFill>
                      <a:prstDash val="solid"/>
                      <a:round/>
                      <a:headEnd type="none" w="med" len="med"/>
                      <a:tailEnd type="none" w="med" len="med"/>
                    </a:lnB>
                  </a:tcPr>
                </a:tc>
              </a:tr>
              <a:tr h="200025">
                <a:tc>
                  <a:txBody>
                    <a:bodyPr/>
                    <a:lstStyle/>
                    <a:p>
                      <a:pPr algn="l" fontAlgn="ctr"/>
                      <a:r>
                        <a:rPr lang="it-IT" sz="1600" b="0" i="0" u="none" strike="noStrike">
                          <a:solidFill>
                            <a:srgbClr val="424242"/>
                          </a:solidFill>
                          <a:effectLst/>
                          <a:latin typeface="Century Gothic" panose="020B0502020202020204" pitchFamily="34" charset="0"/>
                        </a:rPr>
                        <a:t>Popolazione</a:t>
                      </a:r>
                    </a:p>
                  </a:txBody>
                  <a:tcPr marL="0" marR="0" marT="0" marB="0" anchor="ctr">
                    <a:lnL>
                      <a:noFill/>
                    </a:lnL>
                    <a:lnR>
                      <a:noFill/>
                    </a:lnR>
                    <a:lnT w="12700" cap="flat" cmpd="sng" algn="ctr">
                      <a:solidFill>
                        <a:srgbClr val="EDEDED"/>
                      </a:solidFill>
                      <a:prstDash val="solid"/>
                      <a:round/>
                      <a:headEnd type="none" w="med" len="med"/>
                      <a:tailEnd type="none" w="med" len="med"/>
                    </a:lnT>
                    <a:lnB w="12700" cap="flat" cmpd="sng" algn="ctr">
                      <a:solidFill>
                        <a:srgbClr val="EDEDED"/>
                      </a:solidFill>
                      <a:prstDash val="solid"/>
                      <a:round/>
                      <a:headEnd type="none" w="med" len="med"/>
                      <a:tailEnd type="none" w="med" len="med"/>
                    </a:lnB>
                    <a:solidFill>
                      <a:srgbClr val="D9E1F2"/>
                    </a:solidFill>
                  </a:tcPr>
                </a:tc>
                <a:tc>
                  <a:txBody>
                    <a:bodyPr/>
                    <a:lstStyle/>
                    <a:p>
                      <a:pPr algn="l" fontAlgn="ctr"/>
                      <a:r>
                        <a:rPr lang="it-IT" sz="1600" b="0" i="0" u="none" strike="noStrike">
                          <a:solidFill>
                            <a:srgbClr val="424242"/>
                          </a:solidFill>
                          <a:effectLst/>
                          <a:latin typeface="Century Gothic" panose="020B0502020202020204" pitchFamily="34" charset="0"/>
                        </a:rPr>
                        <a:t>5 milioni 900 mila</a:t>
                      </a:r>
                    </a:p>
                  </a:txBody>
                  <a:tcPr marL="0" marR="0" marT="0" marB="0" anchor="ctr">
                    <a:lnL>
                      <a:noFill/>
                    </a:lnL>
                    <a:lnR>
                      <a:noFill/>
                    </a:lnR>
                    <a:lnT w="12700" cap="flat" cmpd="sng" algn="ctr">
                      <a:solidFill>
                        <a:srgbClr val="EDEDED"/>
                      </a:solidFill>
                      <a:prstDash val="solid"/>
                      <a:round/>
                      <a:headEnd type="none" w="med" len="med"/>
                      <a:tailEnd type="none" w="med" len="med"/>
                    </a:lnT>
                    <a:lnB w="12700" cap="flat" cmpd="sng" algn="ctr">
                      <a:solidFill>
                        <a:srgbClr val="EDEDED"/>
                      </a:solidFill>
                      <a:prstDash val="solid"/>
                      <a:round/>
                      <a:headEnd type="none" w="med" len="med"/>
                      <a:tailEnd type="none" w="med" len="med"/>
                    </a:lnB>
                    <a:solidFill>
                      <a:srgbClr val="D9E1F2"/>
                    </a:solidFill>
                  </a:tcPr>
                </a:tc>
              </a:tr>
              <a:tr h="200025">
                <a:tc>
                  <a:txBody>
                    <a:bodyPr/>
                    <a:lstStyle/>
                    <a:p>
                      <a:pPr algn="l" fontAlgn="ctr"/>
                      <a:r>
                        <a:rPr lang="it-IT" sz="1600" b="0" i="0" u="none" strike="noStrike" dirty="0">
                          <a:solidFill>
                            <a:srgbClr val="424242"/>
                          </a:solidFill>
                          <a:effectLst/>
                          <a:latin typeface="Century Gothic" panose="020B0502020202020204" pitchFamily="34" charset="0"/>
                        </a:rPr>
                        <a:t>Acqua erogata</a:t>
                      </a:r>
                    </a:p>
                  </a:txBody>
                  <a:tcPr marL="0" marR="0" marT="0" marB="0" anchor="ctr">
                    <a:lnL>
                      <a:noFill/>
                    </a:lnL>
                    <a:lnR>
                      <a:noFill/>
                    </a:lnR>
                    <a:lnT w="12700" cap="flat" cmpd="sng" algn="ctr">
                      <a:solidFill>
                        <a:srgbClr val="EDEDED"/>
                      </a:solidFill>
                      <a:prstDash val="solid"/>
                      <a:round/>
                      <a:headEnd type="none" w="med" len="med"/>
                      <a:tailEnd type="none" w="med" len="med"/>
                    </a:lnT>
                    <a:lnB w="12700" cap="flat" cmpd="sng" algn="ctr">
                      <a:solidFill>
                        <a:srgbClr val="EDEDED"/>
                      </a:solidFill>
                      <a:prstDash val="solid"/>
                      <a:round/>
                      <a:headEnd type="none" w="med" len="med"/>
                      <a:tailEnd type="none" w="med" len="med"/>
                    </a:lnB>
                  </a:tcPr>
                </a:tc>
                <a:tc>
                  <a:txBody>
                    <a:bodyPr/>
                    <a:lstStyle/>
                    <a:p>
                      <a:pPr algn="l" fontAlgn="ctr"/>
                      <a:r>
                        <a:rPr lang="it-IT" sz="1600" b="0" i="0" u="none" strike="noStrike">
                          <a:solidFill>
                            <a:srgbClr val="424242"/>
                          </a:solidFill>
                          <a:effectLst/>
                          <a:latin typeface="Century Gothic" panose="020B0502020202020204" pitchFamily="34" charset="0"/>
                        </a:rPr>
                        <a:t>&gt; 550 milioni mc/a</a:t>
                      </a:r>
                    </a:p>
                  </a:txBody>
                  <a:tcPr marL="0" marR="0" marT="0" marB="0" anchor="ctr">
                    <a:lnL>
                      <a:noFill/>
                    </a:lnL>
                    <a:lnR>
                      <a:noFill/>
                    </a:lnR>
                    <a:lnT w="12700" cap="flat" cmpd="sng" algn="ctr">
                      <a:solidFill>
                        <a:srgbClr val="EDEDED"/>
                      </a:solidFill>
                      <a:prstDash val="solid"/>
                      <a:round/>
                      <a:headEnd type="none" w="med" len="med"/>
                      <a:tailEnd type="none" w="med" len="med"/>
                    </a:lnT>
                    <a:lnB w="12700" cap="flat" cmpd="sng" algn="ctr">
                      <a:solidFill>
                        <a:srgbClr val="EDEDED"/>
                      </a:solidFill>
                      <a:prstDash val="solid"/>
                      <a:round/>
                      <a:headEnd type="none" w="med" len="med"/>
                      <a:tailEnd type="none" w="med" len="med"/>
                    </a:lnB>
                  </a:tcPr>
                </a:tc>
              </a:tr>
              <a:tr h="200025">
                <a:tc>
                  <a:txBody>
                    <a:bodyPr/>
                    <a:lstStyle/>
                    <a:p>
                      <a:pPr algn="l" fontAlgn="ctr"/>
                      <a:r>
                        <a:rPr lang="it-IT" sz="1600" b="0" i="0" u="none" strike="noStrike">
                          <a:solidFill>
                            <a:srgbClr val="424242"/>
                          </a:solidFill>
                          <a:effectLst/>
                          <a:latin typeface="Century Gothic" panose="020B0502020202020204" pitchFamily="34" charset="0"/>
                        </a:rPr>
                        <a:t>Km rete idrica</a:t>
                      </a:r>
                    </a:p>
                  </a:txBody>
                  <a:tcPr marL="0" marR="0" marT="0" marB="0" anchor="ctr">
                    <a:lnL>
                      <a:noFill/>
                    </a:lnL>
                    <a:lnR>
                      <a:noFill/>
                    </a:lnR>
                    <a:lnT w="12700" cap="flat" cmpd="sng" algn="ctr">
                      <a:solidFill>
                        <a:srgbClr val="EDEDED"/>
                      </a:solidFill>
                      <a:prstDash val="solid"/>
                      <a:round/>
                      <a:headEnd type="none" w="med" len="med"/>
                      <a:tailEnd type="none" w="med" len="med"/>
                    </a:lnT>
                    <a:lnB w="12700" cap="flat" cmpd="sng" algn="ctr">
                      <a:solidFill>
                        <a:srgbClr val="EDEDED"/>
                      </a:solidFill>
                      <a:prstDash val="solid"/>
                      <a:round/>
                      <a:headEnd type="none" w="med" len="med"/>
                      <a:tailEnd type="none" w="med" len="med"/>
                    </a:lnB>
                    <a:solidFill>
                      <a:srgbClr val="D9E1F2"/>
                    </a:solidFill>
                  </a:tcPr>
                </a:tc>
                <a:tc>
                  <a:txBody>
                    <a:bodyPr/>
                    <a:lstStyle/>
                    <a:p>
                      <a:pPr algn="l" fontAlgn="ctr"/>
                      <a:r>
                        <a:rPr lang="it-IT" sz="1600" b="0" i="0" u="none" strike="noStrike" dirty="0">
                          <a:solidFill>
                            <a:srgbClr val="424242"/>
                          </a:solidFill>
                          <a:effectLst/>
                          <a:latin typeface="Century Gothic" panose="020B0502020202020204" pitchFamily="34" charset="0"/>
                        </a:rPr>
                        <a:t>28.500</a:t>
                      </a:r>
                    </a:p>
                  </a:txBody>
                  <a:tcPr marL="0" marR="0" marT="0" marB="0" anchor="ctr">
                    <a:lnL>
                      <a:noFill/>
                    </a:lnL>
                    <a:lnR>
                      <a:noFill/>
                    </a:lnR>
                    <a:lnT w="12700" cap="flat" cmpd="sng" algn="ctr">
                      <a:solidFill>
                        <a:srgbClr val="EDEDED"/>
                      </a:solidFill>
                      <a:prstDash val="solid"/>
                      <a:round/>
                      <a:headEnd type="none" w="med" len="med"/>
                      <a:tailEnd type="none" w="med" len="med"/>
                    </a:lnT>
                    <a:lnB w="12700" cap="flat" cmpd="sng" algn="ctr">
                      <a:solidFill>
                        <a:srgbClr val="EDEDED"/>
                      </a:solidFill>
                      <a:prstDash val="solid"/>
                      <a:round/>
                      <a:headEnd type="none" w="med" len="med"/>
                      <a:tailEnd type="none" w="med" len="med"/>
                    </a:lnB>
                    <a:solidFill>
                      <a:srgbClr val="D9E1F2"/>
                    </a:solidFill>
                  </a:tcPr>
                </a:tc>
              </a:tr>
              <a:tr h="200025">
                <a:tc>
                  <a:txBody>
                    <a:bodyPr/>
                    <a:lstStyle/>
                    <a:p>
                      <a:pPr algn="l" fontAlgn="ctr"/>
                      <a:r>
                        <a:rPr lang="it-IT" sz="1600" b="0" i="0" u="none" strike="noStrike">
                          <a:solidFill>
                            <a:srgbClr val="424242"/>
                          </a:solidFill>
                          <a:effectLst/>
                          <a:latin typeface="Century Gothic" panose="020B0502020202020204" pitchFamily="34" charset="0"/>
                        </a:rPr>
                        <a:t>Km fognatura</a:t>
                      </a:r>
                    </a:p>
                  </a:txBody>
                  <a:tcPr marL="0" marR="0" marT="0" marB="0" anchor="ctr">
                    <a:lnL>
                      <a:noFill/>
                    </a:lnL>
                    <a:lnR>
                      <a:noFill/>
                    </a:lnR>
                    <a:lnT w="12700" cap="flat" cmpd="sng" algn="ctr">
                      <a:solidFill>
                        <a:srgbClr val="EDEDED"/>
                      </a:solidFill>
                      <a:prstDash val="solid"/>
                      <a:round/>
                      <a:headEnd type="none" w="med" len="med"/>
                      <a:tailEnd type="none" w="med" len="med"/>
                    </a:lnT>
                    <a:lnB w="12700" cap="flat" cmpd="sng" algn="ctr">
                      <a:solidFill>
                        <a:srgbClr val="EDEDED"/>
                      </a:solidFill>
                      <a:prstDash val="solid"/>
                      <a:round/>
                      <a:headEnd type="none" w="med" len="med"/>
                      <a:tailEnd type="none" w="med" len="med"/>
                    </a:lnB>
                  </a:tcPr>
                </a:tc>
                <a:tc>
                  <a:txBody>
                    <a:bodyPr/>
                    <a:lstStyle/>
                    <a:p>
                      <a:pPr algn="l" fontAlgn="ctr"/>
                      <a:r>
                        <a:rPr lang="it-IT" sz="1600" b="0" i="0" u="none" strike="noStrike">
                          <a:solidFill>
                            <a:srgbClr val="424242"/>
                          </a:solidFill>
                          <a:effectLst/>
                          <a:latin typeface="Century Gothic" panose="020B0502020202020204" pitchFamily="34" charset="0"/>
                        </a:rPr>
                        <a:t>23.500</a:t>
                      </a:r>
                    </a:p>
                  </a:txBody>
                  <a:tcPr marL="0" marR="0" marT="0" marB="0" anchor="ctr">
                    <a:lnL>
                      <a:noFill/>
                    </a:lnL>
                    <a:lnR>
                      <a:noFill/>
                    </a:lnR>
                    <a:lnT w="12700" cap="flat" cmpd="sng" algn="ctr">
                      <a:solidFill>
                        <a:srgbClr val="EDEDED"/>
                      </a:solidFill>
                      <a:prstDash val="solid"/>
                      <a:round/>
                      <a:headEnd type="none" w="med" len="med"/>
                      <a:tailEnd type="none" w="med" len="med"/>
                    </a:lnT>
                    <a:lnB w="12700" cap="flat" cmpd="sng" algn="ctr">
                      <a:solidFill>
                        <a:srgbClr val="EDEDED"/>
                      </a:solidFill>
                      <a:prstDash val="solid"/>
                      <a:round/>
                      <a:headEnd type="none" w="med" len="med"/>
                      <a:tailEnd type="none" w="med" len="med"/>
                    </a:lnB>
                  </a:tcPr>
                </a:tc>
              </a:tr>
              <a:tr h="200025">
                <a:tc>
                  <a:txBody>
                    <a:bodyPr/>
                    <a:lstStyle/>
                    <a:p>
                      <a:pPr algn="l" fontAlgn="ctr"/>
                      <a:r>
                        <a:rPr lang="it-IT" sz="1600" b="0" i="0" u="none" strike="noStrike">
                          <a:solidFill>
                            <a:srgbClr val="424242"/>
                          </a:solidFill>
                          <a:effectLst/>
                          <a:latin typeface="Century Gothic" panose="020B0502020202020204" pitchFamily="34" charset="0"/>
                        </a:rPr>
                        <a:t>Pozzi</a:t>
                      </a:r>
                    </a:p>
                  </a:txBody>
                  <a:tcPr marL="0" marR="0" marT="0" marB="0" anchor="ctr">
                    <a:lnL>
                      <a:noFill/>
                    </a:lnL>
                    <a:lnR>
                      <a:noFill/>
                    </a:lnR>
                    <a:lnT w="12700" cap="flat" cmpd="sng" algn="ctr">
                      <a:solidFill>
                        <a:srgbClr val="EDEDED"/>
                      </a:solidFill>
                      <a:prstDash val="solid"/>
                      <a:round/>
                      <a:headEnd type="none" w="med" len="med"/>
                      <a:tailEnd type="none" w="med" len="med"/>
                    </a:lnT>
                    <a:lnB w="12700" cap="flat" cmpd="sng" algn="ctr">
                      <a:solidFill>
                        <a:srgbClr val="EDEDED"/>
                      </a:solidFill>
                      <a:prstDash val="solid"/>
                      <a:round/>
                      <a:headEnd type="none" w="med" len="med"/>
                      <a:tailEnd type="none" w="med" len="med"/>
                    </a:lnB>
                    <a:solidFill>
                      <a:srgbClr val="D9E1F2"/>
                    </a:solidFill>
                  </a:tcPr>
                </a:tc>
                <a:tc>
                  <a:txBody>
                    <a:bodyPr/>
                    <a:lstStyle/>
                    <a:p>
                      <a:pPr algn="l" fontAlgn="ctr"/>
                      <a:r>
                        <a:rPr lang="it-IT" sz="1600" b="0" i="0" u="none" strike="noStrike">
                          <a:solidFill>
                            <a:srgbClr val="424242"/>
                          </a:solidFill>
                          <a:effectLst/>
                          <a:latin typeface="Century Gothic" panose="020B0502020202020204" pitchFamily="34" charset="0"/>
                        </a:rPr>
                        <a:t>2.300</a:t>
                      </a:r>
                    </a:p>
                  </a:txBody>
                  <a:tcPr marL="0" marR="0" marT="0" marB="0" anchor="ctr">
                    <a:lnL>
                      <a:noFill/>
                    </a:lnL>
                    <a:lnR>
                      <a:noFill/>
                    </a:lnR>
                    <a:lnT w="12700" cap="flat" cmpd="sng" algn="ctr">
                      <a:solidFill>
                        <a:srgbClr val="EDEDED"/>
                      </a:solidFill>
                      <a:prstDash val="solid"/>
                      <a:round/>
                      <a:headEnd type="none" w="med" len="med"/>
                      <a:tailEnd type="none" w="med" len="med"/>
                    </a:lnT>
                    <a:lnB w="12700" cap="flat" cmpd="sng" algn="ctr">
                      <a:solidFill>
                        <a:srgbClr val="EDEDED"/>
                      </a:solidFill>
                      <a:prstDash val="solid"/>
                      <a:round/>
                      <a:headEnd type="none" w="med" len="med"/>
                      <a:tailEnd type="none" w="med" len="med"/>
                    </a:lnB>
                    <a:solidFill>
                      <a:srgbClr val="D9E1F2"/>
                    </a:solidFill>
                  </a:tcPr>
                </a:tc>
              </a:tr>
              <a:tr h="190500">
                <a:tc>
                  <a:txBody>
                    <a:bodyPr/>
                    <a:lstStyle/>
                    <a:p>
                      <a:pPr algn="l" fontAlgn="ctr"/>
                      <a:r>
                        <a:rPr lang="it-IT" sz="1600" b="0" i="0" u="none" strike="noStrike">
                          <a:solidFill>
                            <a:srgbClr val="424242"/>
                          </a:solidFill>
                          <a:effectLst/>
                          <a:latin typeface="Century Gothic" panose="020B0502020202020204" pitchFamily="34" charset="0"/>
                        </a:rPr>
                        <a:t>Depuratori</a:t>
                      </a:r>
                    </a:p>
                  </a:txBody>
                  <a:tcPr marL="0" marR="0" marT="0" marB="0" anchor="ctr">
                    <a:lnL>
                      <a:noFill/>
                    </a:lnL>
                    <a:lnR>
                      <a:noFill/>
                    </a:lnR>
                    <a:lnT w="12700" cap="flat" cmpd="sng" algn="ctr">
                      <a:solidFill>
                        <a:srgbClr val="EDEDED"/>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1600" b="0" i="0" u="none" strike="noStrike" dirty="0" smtClean="0">
                          <a:solidFill>
                            <a:srgbClr val="424242"/>
                          </a:solidFill>
                          <a:effectLst/>
                          <a:latin typeface="Century Gothic" panose="020B0502020202020204" pitchFamily="34" charset="0"/>
                        </a:rPr>
                        <a:t>427</a:t>
                      </a:r>
                      <a:endParaRPr lang="it-IT" sz="1600" b="0" i="0" u="none" strike="noStrike" dirty="0">
                        <a:solidFill>
                          <a:srgbClr val="424242"/>
                        </a:solidFill>
                        <a:effectLst/>
                        <a:latin typeface="Century Gothic" panose="020B0502020202020204" pitchFamily="34" charset="0"/>
                      </a:endParaRPr>
                    </a:p>
                  </a:txBody>
                  <a:tcPr marL="0" marR="0" marT="0" marB="0" anchor="ctr">
                    <a:lnL>
                      <a:noFill/>
                    </a:lnL>
                    <a:lnR>
                      <a:noFill/>
                    </a:lnR>
                    <a:lnT w="12700" cap="flat" cmpd="sng" algn="ctr">
                      <a:solidFill>
                        <a:srgbClr val="EDEDED"/>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87690531"/>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DATI E CONTESTO</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12</a:t>
            </a:fld>
            <a:endParaRPr lang="it-IT" dirty="0"/>
          </a:p>
        </p:txBody>
      </p:sp>
      <p:sp>
        <p:nvSpPr>
          <p:cNvPr id="6" name="Segnaposto contenuto 2"/>
          <p:cNvSpPr txBox="1">
            <a:spLocks/>
          </p:cNvSpPr>
          <p:nvPr/>
        </p:nvSpPr>
        <p:spPr>
          <a:xfrm>
            <a:off x="457200" y="1628750"/>
            <a:ext cx="8229600" cy="432060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None/>
            </a:pPr>
            <a:endParaRPr lang="it-IT" sz="1600" b="1" u="sng" kern="0" dirty="0" smtClean="0">
              <a:latin typeface="Century Gothic" panose="020B0502020202020204" pitchFamily="34" charset="0"/>
            </a:endParaRPr>
          </a:p>
          <a:p>
            <a:pPr algn="just">
              <a:buFontTx/>
              <a:buChar char="-"/>
            </a:pPr>
            <a:r>
              <a:rPr lang="it-IT" sz="1600" b="1" u="sng" kern="0" dirty="0" smtClean="0">
                <a:latin typeface="Century Gothic" panose="020B0502020202020204" pitchFamily="34" charset="0"/>
              </a:rPr>
              <a:t>427 </a:t>
            </a:r>
            <a:r>
              <a:rPr lang="it-IT" sz="1600" b="1" u="sng" kern="0" dirty="0">
                <a:latin typeface="Century Gothic" panose="020B0502020202020204" pitchFamily="34" charset="0"/>
              </a:rPr>
              <a:t>impianti di depurazione, di cui:</a:t>
            </a:r>
          </a:p>
          <a:p>
            <a:pPr lvl="1" algn="just">
              <a:buFontTx/>
              <a:buChar char="-"/>
            </a:pPr>
            <a:r>
              <a:rPr lang="it-IT" sz="1600" kern="0" dirty="0">
                <a:latin typeface="Century Gothic" panose="020B0502020202020204" pitchFamily="34" charset="0"/>
              </a:rPr>
              <a:t>282 impianti minori con produzione di fango liquido (conferito ad impianti centralizzati ex art. 110 </a:t>
            </a:r>
            <a:r>
              <a:rPr lang="it-IT" sz="1600" kern="0" dirty="0" err="1">
                <a:latin typeface="Century Gothic" panose="020B0502020202020204" pitchFamily="34" charset="0"/>
              </a:rPr>
              <a:t>DLg</a:t>
            </a:r>
            <a:r>
              <a:rPr lang="it-IT" sz="1600" kern="0" dirty="0">
                <a:latin typeface="Century Gothic" panose="020B0502020202020204" pitchFamily="34" charset="0"/>
              </a:rPr>
              <a:t> 152/06)</a:t>
            </a:r>
          </a:p>
          <a:p>
            <a:pPr lvl="1" algn="just">
              <a:buFontTx/>
              <a:buChar char="-"/>
            </a:pPr>
            <a:r>
              <a:rPr lang="it-IT" sz="1600" kern="0" dirty="0">
                <a:latin typeface="Century Gothic" panose="020B0502020202020204" pitchFamily="34" charset="0"/>
              </a:rPr>
              <a:t>145 impianti con produzione di fango disidratato / essiccato, tra cui gli impianti autorizzati a ricevere fango liquido dagli impianti </a:t>
            </a:r>
            <a:r>
              <a:rPr lang="it-IT" sz="1600" kern="0" dirty="0" smtClean="0">
                <a:latin typeface="Century Gothic" panose="020B0502020202020204" pitchFamily="34" charset="0"/>
              </a:rPr>
              <a:t>minori</a:t>
            </a:r>
            <a:endParaRPr lang="it-IT" sz="1600" b="1" u="sng" kern="0" dirty="0" smtClean="0">
              <a:latin typeface="Century Gothic" panose="020B0502020202020204" pitchFamily="34" charset="0"/>
            </a:endParaRPr>
          </a:p>
          <a:p>
            <a:pPr algn="just">
              <a:buFontTx/>
              <a:buChar char="-"/>
            </a:pPr>
            <a:r>
              <a:rPr lang="it-IT" sz="1600" b="1" u="sng" kern="0" dirty="0" smtClean="0">
                <a:latin typeface="Century Gothic" panose="020B0502020202020204" pitchFamily="34" charset="0"/>
              </a:rPr>
              <a:t>Produzione annua complessiva: </a:t>
            </a:r>
          </a:p>
          <a:p>
            <a:pPr lvl="1" algn="just">
              <a:buFontTx/>
              <a:buChar char="-"/>
            </a:pPr>
            <a:r>
              <a:rPr lang="it-IT" sz="1600" kern="0" dirty="0" smtClean="0">
                <a:latin typeface="Century Gothic" panose="020B0502020202020204" pitchFamily="34" charset="0"/>
              </a:rPr>
              <a:t>188.300 ton /anno di fango, di cui</a:t>
            </a:r>
          </a:p>
          <a:p>
            <a:pPr lvl="2" algn="just"/>
            <a:r>
              <a:rPr lang="it-IT" sz="1400" kern="0" dirty="0" smtClean="0">
                <a:latin typeface="Century Gothic" panose="020B0502020202020204" pitchFamily="34" charset="0"/>
              </a:rPr>
              <a:t>180.000 ton / anno di fango disidratato con tenore di secco medio pari al 22,5% </a:t>
            </a:r>
          </a:p>
          <a:p>
            <a:pPr lvl="2" algn="just"/>
            <a:r>
              <a:rPr lang="it-IT" sz="1400" kern="0" dirty="0">
                <a:latin typeface="Century Gothic" panose="020B0502020202020204" pitchFamily="34" charset="0"/>
              </a:rPr>
              <a:t>8.300 </a:t>
            </a:r>
            <a:r>
              <a:rPr lang="it-IT" sz="1400" kern="0" dirty="0" smtClean="0">
                <a:latin typeface="Century Gothic" panose="020B0502020202020204" pitchFamily="34" charset="0"/>
              </a:rPr>
              <a:t>ton/anno di fango </a:t>
            </a:r>
            <a:r>
              <a:rPr lang="it-IT" sz="1400" kern="0" dirty="0" err="1" smtClean="0">
                <a:latin typeface="Century Gothic" panose="020B0502020202020204" pitchFamily="34" charset="0"/>
              </a:rPr>
              <a:t>essicato</a:t>
            </a:r>
            <a:r>
              <a:rPr lang="it-IT" sz="1400" kern="0" dirty="0" smtClean="0">
                <a:latin typeface="Century Gothic" panose="020B0502020202020204" pitchFamily="34" charset="0"/>
              </a:rPr>
              <a:t> (da nr 2 impianti: Monza e San Giuliano Ovest) e con tenore di secco medio pari a 91,3%</a:t>
            </a:r>
          </a:p>
          <a:p>
            <a:pPr lvl="1" algn="just"/>
            <a:r>
              <a:rPr lang="it-IT" sz="1600" kern="0" dirty="0" smtClean="0">
                <a:latin typeface="Century Gothic" panose="020B0502020202020204" pitchFamily="34" charset="0"/>
              </a:rPr>
              <a:t>48.100 ton / anno di </a:t>
            </a:r>
            <a:r>
              <a:rPr lang="it-IT" sz="1600" kern="0" dirty="0" err="1" smtClean="0">
                <a:latin typeface="Century Gothic" panose="020B0502020202020204" pitchFamily="34" charset="0"/>
              </a:rPr>
              <a:t>s.s.</a:t>
            </a:r>
            <a:endParaRPr lang="it-IT" sz="1600" kern="0" dirty="0" smtClean="0">
              <a:latin typeface="Century Gothic" panose="020B0502020202020204" pitchFamily="34" charset="0"/>
            </a:endParaRPr>
          </a:p>
          <a:p>
            <a:pPr lvl="1" algn="just">
              <a:buFontTx/>
              <a:buChar char="-"/>
            </a:pPr>
            <a:r>
              <a:rPr lang="it-IT" sz="1600" kern="0" dirty="0">
                <a:latin typeface="Century Gothic" panose="020B0502020202020204" pitchFamily="34" charset="0"/>
              </a:rPr>
              <a:t>153.100 ton / anno di fango destinato a recupero agronomico, pari a circa il 70% dei fanghi prodotti a livello regionale (totale: 220.000 ton) da Gestori del Servizio Idrico Integrato</a:t>
            </a:r>
          </a:p>
          <a:p>
            <a:pPr marL="0" indent="0" algn="ctr">
              <a:buFontTx/>
              <a:buNone/>
            </a:pPr>
            <a:endParaRPr lang="it-IT" kern="0" dirty="0"/>
          </a:p>
        </p:txBody>
      </p:sp>
    </p:spTree>
    <p:extLst>
      <p:ext uri="{BB962C8B-B14F-4D97-AF65-F5344CB8AC3E}">
        <p14:creationId xmlns:p14="http://schemas.microsoft.com/office/powerpoint/2010/main" val="1461217628"/>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ATTUALI CRITICITA’</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13</a:t>
            </a:fld>
            <a:endParaRPr lang="it-IT" dirty="0"/>
          </a:p>
        </p:txBody>
      </p:sp>
      <p:graphicFrame>
        <p:nvGraphicFramePr>
          <p:cNvPr id="7" name="Grafico 6"/>
          <p:cNvGraphicFramePr>
            <a:graphicFrameLocks/>
          </p:cNvGraphicFramePr>
          <p:nvPr>
            <p:extLst>
              <p:ext uri="{D42A27DB-BD31-4B8C-83A1-F6EECF244321}">
                <p14:modId xmlns:p14="http://schemas.microsoft.com/office/powerpoint/2010/main" val="2123815568"/>
              </p:ext>
            </p:extLst>
          </p:nvPr>
        </p:nvGraphicFramePr>
        <p:xfrm>
          <a:off x="179474" y="1196690"/>
          <a:ext cx="4392526" cy="26654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Grafico 9" title="Ripartizione Destini - Ante Sentenza"/>
          <p:cNvGraphicFramePr>
            <a:graphicFrameLocks/>
          </p:cNvGraphicFramePr>
          <p:nvPr>
            <p:extLst>
              <p:ext uri="{D42A27DB-BD31-4B8C-83A1-F6EECF244321}">
                <p14:modId xmlns:p14="http://schemas.microsoft.com/office/powerpoint/2010/main" val="3573706055"/>
              </p:ext>
            </p:extLst>
          </p:nvPr>
        </p:nvGraphicFramePr>
        <p:xfrm>
          <a:off x="-396690" y="1052670"/>
          <a:ext cx="6408890" cy="3240450"/>
        </p:xfrm>
        <a:graphic>
          <a:graphicData uri="http://schemas.openxmlformats.org/drawingml/2006/chart">
            <c:chart xmlns:c="http://schemas.openxmlformats.org/drawingml/2006/chart" xmlns:r="http://schemas.openxmlformats.org/officeDocument/2006/relationships" r:id="rId4"/>
          </a:graphicData>
        </a:graphic>
      </p:graphicFrame>
      <p:sp>
        <p:nvSpPr>
          <p:cNvPr id="2" name="CasellaDiTesto 1"/>
          <p:cNvSpPr txBox="1"/>
          <p:nvPr/>
        </p:nvSpPr>
        <p:spPr>
          <a:xfrm>
            <a:off x="1088682" y="4160141"/>
            <a:ext cx="3456480" cy="276999"/>
          </a:xfrm>
          <a:prstGeom prst="rect">
            <a:avLst/>
          </a:prstGeom>
          <a:noFill/>
        </p:spPr>
        <p:txBody>
          <a:bodyPr wrap="square" rtlCol="0">
            <a:spAutoFit/>
          </a:bodyPr>
          <a:lstStyle/>
          <a:p>
            <a:r>
              <a:rPr lang="it-IT" sz="1200" dirty="0" smtClean="0">
                <a:solidFill>
                  <a:srgbClr val="FF0000"/>
                </a:solidFill>
              </a:rPr>
              <a:t>RIPARTIZIONE DESTINI  - ANTE SENTENZA TAR</a:t>
            </a:r>
            <a:endParaRPr lang="it-IT" sz="1200" dirty="0">
              <a:solidFill>
                <a:srgbClr val="FF0000"/>
              </a:solidFill>
            </a:endParaRPr>
          </a:p>
        </p:txBody>
      </p:sp>
      <p:sp>
        <p:nvSpPr>
          <p:cNvPr id="13" name="CasellaDiTesto 12"/>
          <p:cNvSpPr txBox="1"/>
          <p:nvPr/>
        </p:nvSpPr>
        <p:spPr>
          <a:xfrm>
            <a:off x="5508130" y="2199309"/>
            <a:ext cx="3456480" cy="276999"/>
          </a:xfrm>
          <a:prstGeom prst="rect">
            <a:avLst/>
          </a:prstGeom>
          <a:noFill/>
        </p:spPr>
        <p:txBody>
          <a:bodyPr wrap="square" rtlCol="0">
            <a:spAutoFit/>
          </a:bodyPr>
          <a:lstStyle/>
          <a:p>
            <a:r>
              <a:rPr lang="it-IT" sz="1200" dirty="0" smtClean="0">
                <a:solidFill>
                  <a:srgbClr val="FF0000"/>
                </a:solidFill>
              </a:rPr>
              <a:t>RIPARTIZIONE DESTINI  - POST SENTENZA TAR</a:t>
            </a:r>
            <a:endParaRPr lang="it-IT" sz="1200" dirty="0">
              <a:solidFill>
                <a:srgbClr val="FF0000"/>
              </a:solidFill>
            </a:endParaRPr>
          </a:p>
        </p:txBody>
      </p:sp>
      <p:graphicFrame>
        <p:nvGraphicFramePr>
          <p:cNvPr id="14" name="Grafico 13"/>
          <p:cNvGraphicFramePr>
            <a:graphicFrameLocks/>
          </p:cNvGraphicFramePr>
          <p:nvPr>
            <p:extLst>
              <p:ext uri="{D42A27DB-BD31-4B8C-83A1-F6EECF244321}">
                <p14:modId xmlns:p14="http://schemas.microsoft.com/office/powerpoint/2010/main" val="3789872244"/>
              </p:ext>
            </p:extLst>
          </p:nvPr>
        </p:nvGraphicFramePr>
        <p:xfrm>
          <a:off x="4545162" y="2636890"/>
          <a:ext cx="5211558" cy="335569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534379197"/>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ATTUALI CRITICITA’</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14</a:t>
            </a:fld>
            <a:endParaRPr lang="it-IT" dirty="0"/>
          </a:p>
        </p:txBody>
      </p:sp>
      <p:sp>
        <p:nvSpPr>
          <p:cNvPr id="6" name="Segnaposto contenuto 2"/>
          <p:cNvSpPr txBox="1">
            <a:spLocks/>
          </p:cNvSpPr>
          <p:nvPr/>
        </p:nvSpPr>
        <p:spPr>
          <a:xfrm>
            <a:off x="457200" y="1196690"/>
            <a:ext cx="8229600" cy="460864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FontTx/>
              <a:buChar char="-"/>
            </a:pPr>
            <a:endParaRPr lang="it-IT" sz="1600" b="1" u="sng" kern="0" dirty="0" smtClean="0">
              <a:latin typeface="Century Gothic" panose="020B0502020202020204" pitchFamily="34" charset="0"/>
            </a:endParaRPr>
          </a:p>
          <a:p>
            <a:pPr algn="just">
              <a:buFontTx/>
              <a:buChar char="-"/>
            </a:pPr>
            <a:endParaRPr lang="it-IT" sz="1600" b="1" u="sng" kern="0" dirty="0" smtClean="0">
              <a:latin typeface="Century Gothic" panose="020B0502020202020204" pitchFamily="34" charset="0"/>
            </a:endParaRPr>
          </a:p>
          <a:p>
            <a:pPr algn="just"/>
            <a:r>
              <a:rPr lang="it-IT" sz="1600" b="1" u="sng" kern="0" dirty="0" smtClean="0">
                <a:latin typeface="Century Gothic" panose="020B0502020202020204" pitchFamily="34" charset="0"/>
              </a:rPr>
              <a:t>Aumento dei costi di recupero / smaltimento fanghi</a:t>
            </a:r>
          </a:p>
          <a:p>
            <a:pPr lvl="1" algn="just"/>
            <a:r>
              <a:rPr lang="it-IT" sz="1400" kern="0" dirty="0">
                <a:latin typeface="Century Gothic" panose="020B0502020202020204" pitchFamily="34" charset="0"/>
              </a:rPr>
              <a:t>Di circa il 70% per il fango idoneo al recupero agronomico (da 88-107 a 150-177 euro/ton)</a:t>
            </a:r>
          </a:p>
          <a:p>
            <a:pPr lvl="1" algn="just"/>
            <a:r>
              <a:rPr lang="it-IT" sz="1400" kern="0" dirty="0">
                <a:latin typeface="Century Gothic" panose="020B0502020202020204" pitchFamily="34" charset="0"/>
              </a:rPr>
              <a:t>Di circa il 50% per il fango non idoneo al recupero agronomico (da 120-150 a 160-243 euro/ton)</a:t>
            </a:r>
          </a:p>
          <a:p>
            <a:pPr algn="just"/>
            <a:r>
              <a:rPr lang="it-IT" sz="1600" b="1" u="sng" kern="0" dirty="0" smtClean="0">
                <a:latin typeface="Century Gothic" panose="020B0502020202020204" pitchFamily="34" charset="0"/>
              </a:rPr>
              <a:t>Effetti negativi sulla classe del macro Indicatore M5 </a:t>
            </a:r>
            <a:r>
              <a:rPr lang="it-IT" sz="1600" kern="0" dirty="0" smtClean="0">
                <a:latin typeface="Century Gothic" panose="020B0502020202020204" pitchFamily="34" charset="0"/>
              </a:rPr>
              <a:t>– Smaltimento fanghi in discarica riportato nell’RQTI dell’ARERA</a:t>
            </a:r>
          </a:p>
          <a:p>
            <a:pPr algn="just"/>
            <a:r>
              <a:rPr lang="it-IT" sz="1600" b="1" u="sng" kern="0" dirty="0">
                <a:latin typeface="Century Gothic" panose="020B0502020202020204" pitchFamily="34" charset="0"/>
              </a:rPr>
              <a:t>Mancata garanzia della continuità del servizio:</a:t>
            </a:r>
            <a:r>
              <a:rPr lang="it-IT" sz="1600" kern="0" dirty="0">
                <a:latin typeface="Century Gothic" panose="020B0502020202020204" pitchFamily="34" charset="0"/>
              </a:rPr>
              <a:t> gare deserte, sempre maggior ricorso a contratti di tipo privatistico con vincoli limitati o nulli sulla continuità del </a:t>
            </a:r>
            <a:r>
              <a:rPr lang="it-IT" sz="1600" kern="0" dirty="0" smtClean="0">
                <a:latin typeface="Century Gothic" panose="020B0502020202020204" pitchFamily="34" charset="0"/>
              </a:rPr>
              <a:t>servizio</a:t>
            </a:r>
            <a:endParaRPr lang="it-IT" sz="1600" b="1" u="sng" kern="0" dirty="0" smtClean="0">
              <a:latin typeface="Century Gothic" panose="020B0502020202020204" pitchFamily="34" charset="0"/>
            </a:endParaRPr>
          </a:p>
          <a:p>
            <a:pPr algn="just"/>
            <a:r>
              <a:rPr lang="it-IT" sz="1600" b="1" u="sng" kern="0" dirty="0" smtClean="0">
                <a:latin typeface="Century Gothic" panose="020B0502020202020204" pitchFamily="34" charset="0"/>
              </a:rPr>
              <a:t>Rischio </a:t>
            </a:r>
            <a:r>
              <a:rPr lang="it-IT" sz="1600" b="1" u="sng" kern="0" dirty="0">
                <a:latin typeface="Century Gothic" panose="020B0502020202020204" pitchFamily="34" charset="0"/>
              </a:rPr>
              <a:t>compromissione  qualità effluente finale,</a:t>
            </a:r>
            <a:r>
              <a:rPr lang="it-IT" sz="1600" b="1" kern="0" dirty="0">
                <a:latin typeface="Century Gothic" panose="020B0502020202020204" pitchFamily="34" charset="0"/>
              </a:rPr>
              <a:t> </a:t>
            </a:r>
            <a:r>
              <a:rPr lang="it-IT" sz="1600" kern="0" dirty="0">
                <a:latin typeface="Century Gothic" panose="020B0502020202020204" pitchFamily="34" charset="0"/>
              </a:rPr>
              <a:t>con impatti di carattere ambientale e di conseguenza sul macro Indicatore M6 – Qualità dell’acqua </a:t>
            </a:r>
            <a:r>
              <a:rPr lang="it-IT" sz="1600" kern="0" dirty="0" smtClean="0">
                <a:latin typeface="Century Gothic" panose="020B0502020202020204" pitchFamily="34" charset="0"/>
              </a:rPr>
              <a:t>depurata</a:t>
            </a:r>
          </a:p>
          <a:p>
            <a:pPr algn="just"/>
            <a:r>
              <a:rPr lang="it-IT" sz="1600" b="1" u="sng" kern="0" dirty="0" smtClean="0">
                <a:latin typeface="Century Gothic" panose="020B0502020202020204" pitchFamily="34" charset="0"/>
              </a:rPr>
              <a:t>Potenziale </a:t>
            </a:r>
            <a:r>
              <a:rPr lang="it-IT" sz="1600" b="1" u="sng" kern="0" dirty="0" smtClean="0">
                <a:latin typeface="Century Gothic" panose="020B0502020202020204" pitchFamily="34" charset="0"/>
              </a:rPr>
              <a:t>rischio di molestie </a:t>
            </a:r>
            <a:r>
              <a:rPr lang="it-IT" sz="1600" b="1" u="sng" kern="0" dirty="0" smtClean="0">
                <a:latin typeface="Century Gothic" panose="020B0502020202020204" pitchFamily="34" charset="0"/>
              </a:rPr>
              <a:t>olfattive,</a:t>
            </a:r>
            <a:r>
              <a:rPr lang="it-IT" sz="1600" b="1" kern="0" dirty="0" smtClean="0">
                <a:latin typeface="Century Gothic" panose="020B0502020202020204" pitchFamily="34" charset="0"/>
              </a:rPr>
              <a:t> </a:t>
            </a:r>
            <a:r>
              <a:rPr lang="it-IT" sz="1600" kern="0" dirty="0" smtClean="0">
                <a:latin typeface="Century Gothic" panose="020B0502020202020204" pitchFamily="34" charset="0"/>
              </a:rPr>
              <a:t>a seguito di stoccaggio fanghi sugli impianti</a:t>
            </a:r>
            <a:endParaRPr lang="it-IT" sz="1600" b="1" kern="0" dirty="0" smtClean="0">
              <a:latin typeface="Century Gothic" panose="020B0502020202020204" pitchFamily="34" charset="0"/>
            </a:endParaRPr>
          </a:p>
          <a:p>
            <a:pPr algn="just"/>
            <a:endParaRPr lang="it-IT" sz="1600" u="sng" kern="0" dirty="0">
              <a:latin typeface="Century Gothic" panose="020B0502020202020204" pitchFamily="34" charset="0"/>
            </a:endParaRPr>
          </a:p>
          <a:p>
            <a:pPr marL="0" indent="0" algn="ctr">
              <a:buFontTx/>
              <a:buNone/>
            </a:pPr>
            <a:endParaRPr lang="it-IT" kern="0" dirty="0" smtClean="0"/>
          </a:p>
          <a:p>
            <a:pPr marL="0" indent="0" algn="ctr">
              <a:buFontTx/>
              <a:buNone/>
            </a:pPr>
            <a:endParaRPr lang="it-IT" kern="0" dirty="0"/>
          </a:p>
        </p:txBody>
      </p:sp>
    </p:spTree>
    <p:extLst>
      <p:ext uri="{BB962C8B-B14F-4D97-AF65-F5344CB8AC3E}">
        <p14:creationId xmlns:p14="http://schemas.microsoft.com/office/powerpoint/2010/main" val="4171633606"/>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SFIDE PER IL FUTURO</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15</a:t>
            </a:fld>
            <a:endParaRPr lang="it-IT" dirty="0"/>
          </a:p>
        </p:txBody>
      </p:sp>
      <p:sp>
        <p:nvSpPr>
          <p:cNvPr id="6" name="Segnaposto contenuto 2"/>
          <p:cNvSpPr txBox="1">
            <a:spLocks/>
          </p:cNvSpPr>
          <p:nvPr/>
        </p:nvSpPr>
        <p:spPr>
          <a:xfrm>
            <a:off x="457200" y="1196690"/>
            <a:ext cx="8229600" cy="460864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FontTx/>
              <a:buChar char="-"/>
            </a:pPr>
            <a:endParaRPr lang="it-IT" sz="1600" b="1" u="sng" kern="0" dirty="0" smtClean="0">
              <a:latin typeface="Century Gothic" panose="020B0502020202020204" pitchFamily="34" charset="0"/>
            </a:endParaRPr>
          </a:p>
          <a:p>
            <a:pPr algn="just">
              <a:buFontTx/>
              <a:buChar char="-"/>
            </a:pPr>
            <a:endParaRPr lang="it-IT" sz="1600" b="1" u="sng" kern="0" dirty="0" smtClean="0">
              <a:latin typeface="Century Gothic" panose="020B0502020202020204" pitchFamily="34" charset="0"/>
            </a:endParaRPr>
          </a:p>
          <a:p>
            <a:pPr marL="0" indent="0" algn="just">
              <a:buNone/>
            </a:pPr>
            <a:r>
              <a:rPr lang="it-IT" sz="1600" b="1" u="sng" kern="0" dirty="0" smtClean="0">
                <a:latin typeface="Century Gothic" panose="020B0502020202020204" pitchFamily="34" charset="0"/>
              </a:rPr>
              <a:t>1. </a:t>
            </a:r>
            <a:r>
              <a:rPr lang="it-IT" sz="1600" b="1" u="sng" kern="0" dirty="0">
                <a:latin typeface="Century Gothic" panose="020B0502020202020204" pitchFamily="34" charset="0"/>
              </a:rPr>
              <a:t>BEST AVAILABLE </a:t>
            </a:r>
            <a:r>
              <a:rPr lang="it-IT" sz="1600" b="1" u="sng" kern="0" dirty="0" smtClean="0">
                <a:latin typeface="Century Gothic" panose="020B0502020202020204" pitchFamily="34" charset="0"/>
              </a:rPr>
              <a:t>TECHNIQUES</a:t>
            </a:r>
            <a:r>
              <a:rPr lang="it-IT" sz="1600" b="1" kern="0" dirty="0" smtClean="0">
                <a:latin typeface="Century Gothic" panose="020B0502020202020204" pitchFamily="34" charset="0"/>
              </a:rPr>
              <a:t> </a:t>
            </a:r>
            <a:r>
              <a:rPr lang="it-IT" sz="1600" kern="0" dirty="0" smtClean="0">
                <a:latin typeface="Century Gothic" panose="020B0502020202020204" pitchFamily="34" charset="0"/>
              </a:rPr>
              <a:t>applicate </a:t>
            </a:r>
            <a:r>
              <a:rPr lang="it-IT" sz="1600" kern="0" dirty="0" smtClean="0">
                <a:latin typeface="Century Gothic" panose="020B0502020202020204" pitchFamily="34" charset="0"/>
              </a:rPr>
              <a:t>alla </a:t>
            </a:r>
            <a:r>
              <a:rPr lang="it-IT" sz="1600" b="1" kern="0" dirty="0" smtClean="0">
                <a:solidFill>
                  <a:srgbClr val="FF0000"/>
                </a:solidFill>
                <a:latin typeface="Century Gothic" panose="020B0502020202020204" pitchFamily="34" charset="0"/>
              </a:rPr>
              <a:t>LINEA ACQUE</a:t>
            </a:r>
            <a:r>
              <a:rPr lang="it-IT" sz="1600" kern="0" dirty="0" smtClean="0">
                <a:latin typeface="Century Gothic" panose="020B0502020202020204" pitchFamily="34" charset="0"/>
              </a:rPr>
              <a:t> dei depuratori, finalizzate alla riduzione del quantitativo di sostanza secca da inviare alla linea fanghi</a:t>
            </a:r>
          </a:p>
          <a:p>
            <a:pPr lvl="1" algn="just"/>
            <a:r>
              <a:rPr lang="it-IT" sz="1600" b="1" kern="0" dirty="0" smtClean="0">
                <a:latin typeface="Century Gothic" panose="020B0502020202020204" pitchFamily="34" charset="0"/>
              </a:rPr>
              <a:t>Obiettivo ambizioso, anche in relazione </a:t>
            </a:r>
          </a:p>
          <a:p>
            <a:pPr lvl="2" algn="just"/>
            <a:r>
              <a:rPr lang="it-IT" sz="1400" kern="0" dirty="0">
                <a:latin typeface="Century Gothic" panose="020B0502020202020204" pitchFamily="34" charset="0"/>
              </a:rPr>
              <a:t>a</a:t>
            </a:r>
            <a:r>
              <a:rPr lang="it-IT" sz="1400" kern="0" dirty="0" smtClean="0">
                <a:latin typeface="Century Gothic" panose="020B0502020202020204" pitchFamily="34" charset="0"/>
              </a:rPr>
              <a:t>i limiti allo scarico più stringenti introdotti dal 1/1/2017 e al conseguenti adeguamenti impiantistici</a:t>
            </a:r>
          </a:p>
          <a:p>
            <a:pPr lvl="2" algn="just"/>
            <a:r>
              <a:rPr lang="it-IT" sz="1400" kern="0" dirty="0" smtClean="0">
                <a:latin typeface="Century Gothic" panose="020B0502020202020204" pitchFamily="34" charset="0"/>
              </a:rPr>
              <a:t>ai continui e programmati interventi di eliminazione dei Terminali Non Depurati </a:t>
            </a:r>
          </a:p>
          <a:p>
            <a:pPr lvl="1" algn="just"/>
            <a:r>
              <a:rPr lang="it-IT" sz="1600" b="1" kern="0" dirty="0" smtClean="0">
                <a:latin typeface="Century Gothic" panose="020B0502020202020204" pitchFamily="34" charset="0"/>
              </a:rPr>
              <a:t>Possibili tecnologie:</a:t>
            </a:r>
          </a:p>
          <a:p>
            <a:pPr lvl="2" algn="just"/>
            <a:r>
              <a:rPr lang="it-IT" sz="1400" u="sng" kern="0" dirty="0" smtClean="0">
                <a:latin typeface="Century Gothic" panose="020B0502020202020204" pitchFamily="34" charset="0"/>
              </a:rPr>
              <a:t>SW avanzati di controllo del processo </a:t>
            </a:r>
            <a:r>
              <a:rPr lang="it-IT" sz="1400" kern="0" dirty="0" smtClean="0">
                <a:latin typeface="Century Gothic" panose="020B0502020202020204" pitchFamily="34" charset="0"/>
              </a:rPr>
              <a:t>applicati al comparto biologico (cicli alternati, aerazione pulsata) , ricircoli fanghi, dosaggio defosfatante  </a:t>
            </a:r>
            <a:r>
              <a:rPr lang="it-IT" sz="1400" kern="0" dirty="0" smtClean="0">
                <a:latin typeface="Century Gothic" panose="020B0502020202020204" pitchFamily="34" charset="0"/>
                <a:sym typeface="Wingdings" panose="05000000000000000000" pitchFamily="2" charset="2"/>
              </a:rPr>
              <a:t> riduzione produzione fanghi biologici e chimici, fino al 20-30%;  referenze: 28 impianti in Regione Lombardia per una potenzialità complessiva di oltre 3.000.000 A.E.</a:t>
            </a:r>
          </a:p>
          <a:p>
            <a:pPr lvl="2" algn="just"/>
            <a:r>
              <a:rPr lang="it-IT" sz="1400" u="sng" kern="0" dirty="0" err="1" smtClean="0">
                <a:latin typeface="Century Gothic" panose="020B0502020202020204" pitchFamily="34" charset="0"/>
                <a:sym typeface="Wingdings" panose="05000000000000000000" pitchFamily="2" charset="2"/>
              </a:rPr>
              <a:t>Ozonolisi</a:t>
            </a:r>
            <a:r>
              <a:rPr lang="it-IT" sz="1400" u="sng" kern="0" dirty="0" smtClean="0">
                <a:latin typeface="Century Gothic" panose="020B0502020202020204" pitchFamily="34" charset="0"/>
                <a:sym typeface="Wingdings" panose="05000000000000000000" pitchFamily="2" charset="2"/>
              </a:rPr>
              <a:t> fanghi aerobici</a:t>
            </a:r>
            <a:r>
              <a:rPr lang="it-IT" sz="1400" u="sng" kern="0" dirty="0">
                <a:latin typeface="Century Gothic" panose="020B0502020202020204" pitchFamily="34" charset="0"/>
                <a:sym typeface="Wingdings" panose="05000000000000000000" pitchFamily="2" charset="2"/>
              </a:rPr>
              <a:t> </a:t>
            </a:r>
            <a:r>
              <a:rPr lang="it-IT" sz="1400" kern="0" dirty="0">
                <a:latin typeface="Century Gothic" panose="020B0502020202020204" pitchFamily="34" charset="0"/>
                <a:sym typeface="Wingdings" panose="05000000000000000000" pitchFamily="2" charset="2"/>
              </a:rPr>
              <a:t> riduzione produzione fanghi biologici e chimici, fino al </a:t>
            </a:r>
            <a:r>
              <a:rPr lang="it-IT" sz="1400" kern="0" dirty="0" smtClean="0">
                <a:latin typeface="Century Gothic" panose="020B0502020202020204" pitchFamily="34" charset="0"/>
                <a:sym typeface="Wingdings" panose="05000000000000000000" pitchFamily="2" charset="2"/>
              </a:rPr>
              <a:t>30-40</a:t>
            </a:r>
            <a:r>
              <a:rPr lang="it-IT" sz="1400" kern="0" dirty="0">
                <a:latin typeface="Century Gothic" panose="020B0502020202020204" pitchFamily="34" charset="0"/>
                <a:sym typeface="Wingdings" panose="05000000000000000000" pitchFamily="2" charset="2"/>
              </a:rPr>
              <a:t>%; </a:t>
            </a:r>
            <a:r>
              <a:rPr lang="it-IT" sz="1400" kern="0" dirty="0" smtClean="0">
                <a:latin typeface="Century Gothic" panose="020B0502020202020204" pitchFamily="34" charset="0"/>
                <a:sym typeface="Wingdings" panose="05000000000000000000" pitchFamily="2" charset="2"/>
              </a:rPr>
              <a:t>poche applicazioni in Italia, ma sempre maggiore interesse da parte dei gestori; tempi di </a:t>
            </a:r>
            <a:r>
              <a:rPr lang="it-IT" sz="1400" kern="0" dirty="0" err="1" smtClean="0">
                <a:latin typeface="Century Gothic" panose="020B0502020202020204" pitchFamily="34" charset="0"/>
                <a:sym typeface="Wingdings" panose="05000000000000000000" pitchFamily="2" charset="2"/>
              </a:rPr>
              <a:t>pay</a:t>
            </a:r>
            <a:r>
              <a:rPr lang="it-IT" sz="1400" kern="0" dirty="0" smtClean="0">
                <a:latin typeface="Century Gothic" panose="020B0502020202020204" pitchFamily="34" charset="0"/>
                <a:sym typeface="Wingdings" panose="05000000000000000000" pitchFamily="2" charset="2"/>
              </a:rPr>
              <a:t>-back pari a circa 1,5 – 2 anni</a:t>
            </a:r>
          </a:p>
          <a:p>
            <a:pPr lvl="2" algn="just"/>
            <a:endParaRPr lang="it-IT" sz="1200" b="1" kern="0" dirty="0" smtClean="0">
              <a:latin typeface="Century Gothic" panose="020B0502020202020204" pitchFamily="34" charset="0"/>
            </a:endParaRPr>
          </a:p>
          <a:p>
            <a:pPr algn="just"/>
            <a:endParaRPr lang="it-IT" sz="1600" u="sng" kern="0" dirty="0">
              <a:latin typeface="Century Gothic" panose="020B0502020202020204" pitchFamily="34" charset="0"/>
            </a:endParaRPr>
          </a:p>
          <a:p>
            <a:pPr marL="0" indent="0" algn="ctr">
              <a:buFontTx/>
              <a:buNone/>
            </a:pPr>
            <a:endParaRPr lang="it-IT" kern="0" dirty="0" smtClean="0"/>
          </a:p>
          <a:p>
            <a:pPr marL="0" indent="0" algn="ctr">
              <a:buFontTx/>
              <a:buNone/>
            </a:pPr>
            <a:endParaRPr lang="it-IT" kern="0" dirty="0"/>
          </a:p>
        </p:txBody>
      </p:sp>
    </p:spTree>
    <p:extLst>
      <p:ext uri="{BB962C8B-B14F-4D97-AF65-F5344CB8AC3E}">
        <p14:creationId xmlns:p14="http://schemas.microsoft.com/office/powerpoint/2010/main" val="3852520131"/>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SFIDE PER IL FUTURO</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16</a:t>
            </a:fld>
            <a:endParaRPr lang="it-IT" dirty="0"/>
          </a:p>
        </p:txBody>
      </p:sp>
      <p:sp>
        <p:nvSpPr>
          <p:cNvPr id="6" name="Segnaposto contenuto 2"/>
          <p:cNvSpPr txBox="1">
            <a:spLocks/>
          </p:cNvSpPr>
          <p:nvPr/>
        </p:nvSpPr>
        <p:spPr>
          <a:xfrm>
            <a:off x="457200" y="1196690"/>
            <a:ext cx="8229600" cy="460864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FontTx/>
              <a:buChar char="-"/>
            </a:pPr>
            <a:endParaRPr lang="it-IT" sz="1600" b="1" u="sng" kern="0" dirty="0" smtClean="0">
              <a:latin typeface="Century Gothic" panose="020B0502020202020204" pitchFamily="34" charset="0"/>
            </a:endParaRPr>
          </a:p>
          <a:p>
            <a:pPr algn="just">
              <a:buFontTx/>
              <a:buChar char="-"/>
            </a:pPr>
            <a:endParaRPr lang="it-IT" sz="1600" b="1" u="sng" kern="0" dirty="0" smtClean="0">
              <a:latin typeface="Century Gothic" panose="020B0502020202020204" pitchFamily="34" charset="0"/>
            </a:endParaRPr>
          </a:p>
          <a:p>
            <a:pPr marL="0" indent="0" algn="just">
              <a:buNone/>
            </a:pPr>
            <a:r>
              <a:rPr lang="it-IT" sz="1600" b="1" u="sng" kern="0" dirty="0">
                <a:latin typeface="Century Gothic" panose="020B0502020202020204" pitchFamily="34" charset="0"/>
              </a:rPr>
              <a:t>2</a:t>
            </a:r>
            <a:r>
              <a:rPr lang="it-IT" sz="1600" b="1" u="sng" kern="0" dirty="0" smtClean="0">
                <a:latin typeface="Century Gothic" panose="020B0502020202020204" pitchFamily="34" charset="0"/>
              </a:rPr>
              <a:t>. </a:t>
            </a:r>
            <a:r>
              <a:rPr lang="it-IT" sz="1600" b="1" u="sng" dirty="0"/>
              <a:t>BEST AVAILABLE TECHNIQUES</a:t>
            </a:r>
            <a:r>
              <a:rPr lang="it-IT" sz="1600" b="1" dirty="0"/>
              <a:t> </a:t>
            </a:r>
            <a:r>
              <a:rPr lang="it-IT" sz="1600" kern="0" dirty="0" smtClean="0">
                <a:latin typeface="Century Gothic" panose="020B0502020202020204" pitchFamily="34" charset="0"/>
              </a:rPr>
              <a:t>applicate </a:t>
            </a:r>
            <a:r>
              <a:rPr lang="it-IT" sz="1600" kern="0" dirty="0" smtClean="0">
                <a:latin typeface="Century Gothic" panose="020B0502020202020204" pitchFamily="34" charset="0"/>
              </a:rPr>
              <a:t>alla </a:t>
            </a:r>
            <a:r>
              <a:rPr lang="it-IT" sz="1600" b="1" kern="0" dirty="0" smtClean="0">
                <a:solidFill>
                  <a:srgbClr val="FF0000"/>
                </a:solidFill>
                <a:latin typeface="Century Gothic" panose="020B0502020202020204" pitchFamily="34" charset="0"/>
              </a:rPr>
              <a:t>LINEA FANGHI</a:t>
            </a:r>
            <a:r>
              <a:rPr lang="it-IT" sz="1600" kern="0" dirty="0" smtClean="0">
                <a:latin typeface="Century Gothic" panose="020B0502020202020204" pitchFamily="34" charset="0"/>
              </a:rPr>
              <a:t> dei depuratori, finalizzate alla riduzione del quantitativo di sostanza secca da inviare allo smaltimento finale</a:t>
            </a:r>
          </a:p>
          <a:p>
            <a:pPr lvl="1" algn="just"/>
            <a:r>
              <a:rPr lang="it-IT" sz="1600" b="1" kern="0" dirty="0" smtClean="0">
                <a:latin typeface="Century Gothic" panose="020B0502020202020204" pitchFamily="34" charset="0"/>
              </a:rPr>
              <a:t>Possibili tecnologie e sperimentazioni in corso:</a:t>
            </a:r>
          </a:p>
          <a:p>
            <a:pPr lvl="2" algn="just"/>
            <a:r>
              <a:rPr lang="it-IT" sz="1400" u="sng" kern="0" dirty="0" smtClean="0">
                <a:latin typeface="Century Gothic" panose="020B0502020202020204" pitchFamily="34" charset="0"/>
              </a:rPr>
              <a:t>potenziamento sezioni di disidratazione </a:t>
            </a:r>
            <a:r>
              <a:rPr lang="it-IT" sz="1400" kern="0" dirty="0" smtClean="0">
                <a:latin typeface="Century Gothic" panose="020B0502020202020204" pitchFamily="34" charset="0"/>
              </a:rPr>
              <a:t>con centrifughe o disidratazione elettro - assistita (tenore secco fino al 30-40%)</a:t>
            </a:r>
          </a:p>
          <a:p>
            <a:pPr lvl="2" algn="just"/>
            <a:r>
              <a:rPr lang="it-IT" sz="1400" u="sng" kern="0" dirty="0" smtClean="0">
                <a:latin typeface="Century Gothic" panose="020B0502020202020204" pitchFamily="34" charset="0"/>
              </a:rPr>
              <a:t>adeguamento / potenziamento delle sezioni anaerobiche</a:t>
            </a:r>
          </a:p>
          <a:p>
            <a:pPr lvl="2" algn="just"/>
            <a:r>
              <a:rPr lang="it-IT" sz="1400" u="sng" kern="0" dirty="0" err="1">
                <a:latin typeface="Century Gothic" panose="020B0502020202020204" pitchFamily="34" charset="0"/>
                <a:sym typeface="Wingdings" panose="05000000000000000000" pitchFamily="2" charset="2"/>
              </a:rPr>
              <a:t>o</a:t>
            </a:r>
            <a:r>
              <a:rPr lang="it-IT" sz="1400" u="sng" kern="0" dirty="0" err="1" smtClean="0">
                <a:latin typeface="Century Gothic" panose="020B0502020202020204" pitchFamily="34" charset="0"/>
                <a:sym typeface="Wingdings" panose="05000000000000000000" pitchFamily="2" charset="2"/>
              </a:rPr>
              <a:t>zonolisi</a:t>
            </a:r>
            <a:r>
              <a:rPr lang="it-IT" sz="1400" u="sng" kern="0" dirty="0" smtClean="0">
                <a:latin typeface="Century Gothic" panose="020B0502020202020204" pitchFamily="34" charset="0"/>
                <a:sym typeface="Wingdings" panose="05000000000000000000" pitchFamily="2" charset="2"/>
              </a:rPr>
              <a:t> fanghi di supero</a:t>
            </a:r>
          </a:p>
          <a:p>
            <a:pPr lvl="2" algn="just"/>
            <a:r>
              <a:rPr lang="it-IT" sz="1400" u="sng" kern="0" dirty="0">
                <a:latin typeface="Century Gothic" panose="020B0502020202020204" pitchFamily="34" charset="0"/>
                <a:sym typeface="Wingdings" panose="05000000000000000000" pitchFamily="2" charset="2"/>
              </a:rPr>
              <a:t>co-digestione di </a:t>
            </a:r>
            <a:r>
              <a:rPr lang="it-IT" sz="1400" u="sng" kern="0" dirty="0" err="1">
                <a:latin typeface="Century Gothic" panose="020B0502020202020204" pitchFamily="34" charset="0"/>
                <a:sym typeface="Wingdings" panose="05000000000000000000" pitchFamily="2" charset="2"/>
              </a:rPr>
              <a:t>microalghe</a:t>
            </a:r>
            <a:r>
              <a:rPr lang="it-IT" sz="1400" u="sng" kern="0" dirty="0">
                <a:latin typeface="Century Gothic" panose="020B0502020202020204" pitchFamily="34" charset="0"/>
                <a:sym typeface="Wingdings" panose="05000000000000000000" pitchFamily="2" charset="2"/>
              </a:rPr>
              <a:t> / FORSU  / </a:t>
            </a:r>
            <a:r>
              <a:rPr lang="it-IT" sz="1400" u="sng" kern="0" dirty="0" smtClean="0">
                <a:latin typeface="Century Gothic" panose="020B0502020202020204" pitchFamily="34" charset="0"/>
                <a:sym typeface="Wingdings" panose="05000000000000000000" pitchFamily="2" charset="2"/>
              </a:rPr>
              <a:t>fanghi</a:t>
            </a:r>
          </a:p>
          <a:p>
            <a:pPr lvl="2" algn="just"/>
            <a:r>
              <a:rPr lang="it-IT" sz="1400" u="sng" kern="0" dirty="0">
                <a:latin typeface="Century Gothic" panose="020B0502020202020204" pitchFamily="34" charset="0"/>
                <a:sym typeface="Wingdings" panose="05000000000000000000" pitchFamily="2" charset="2"/>
              </a:rPr>
              <a:t>d</a:t>
            </a:r>
            <a:r>
              <a:rPr lang="it-IT" sz="1400" u="sng" kern="0" dirty="0" smtClean="0">
                <a:latin typeface="Century Gothic" panose="020B0502020202020204" pitchFamily="34" charset="0"/>
                <a:sym typeface="Wingdings" panose="05000000000000000000" pitchFamily="2" charset="2"/>
              </a:rPr>
              <a:t>igestione aerobica con ossigeno puro</a:t>
            </a:r>
          </a:p>
          <a:p>
            <a:pPr lvl="2" algn="just"/>
            <a:r>
              <a:rPr lang="it-IT" sz="1400" u="sng" kern="0" dirty="0" smtClean="0">
                <a:latin typeface="Century Gothic" panose="020B0502020202020204" pitchFamily="34" charset="0"/>
                <a:sym typeface="Wingdings" panose="05000000000000000000" pitchFamily="2" charset="2"/>
              </a:rPr>
              <a:t>essicamento termico / </a:t>
            </a:r>
            <a:r>
              <a:rPr lang="it-IT" sz="1400" u="sng" kern="0" dirty="0" err="1" smtClean="0">
                <a:latin typeface="Century Gothic" panose="020B0502020202020204" pitchFamily="34" charset="0"/>
                <a:sym typeface="Wingdings" panose="05000000000000000000" pitchFamily="2" charset="2"/>
              </a:rPr>
              <a:t>bioessicamento</a:t>
            </a:r>
            <a:r>
              <a:rPr lang="it-IT" sz="1400" u="sng" kern="0" dirty="0" smtClean="0">
                <a:latin typeface="Century Gothic" panose="020B0502020202020204" pitchFamily="34" charset="0"/>
                <a:sym typeface="Wingdings" panose="05000000000000000000" pitchFamily="2" charset="2"/>
              </a:rPr>
              <a:t> dei fanghi</a:t>
            </a:r>
          </a:p>
          <a:p>
            <a:pPr lvl="2" algn="just"/>
            <a:r>
              <a:rPr lang="it-IT" sz="1400" u="sng" kern="0" dirty="0" smtClean="0">
                <a:latin typeface="Century Gothic" panose="020B0502020202020204" pitchFamily="34" charset="0"/>
                <a:sym typeface="Wingdings" panose="05000000000000000000" pitchFamily="2" charset="2"/>
              </a:rPr>
              <a:t>Controllori avanzati di processo applicati al comparto di disidratazione</a:t>
            </a:r>
            <a:endParaRPr lang="it-IT" sz="1200" kern="0" dirty="0" smtClean="0">
              <a:latin typeface="Century Gothic" panose="020B0502020202020204" pitchFamily="34" charset="0"/>
            </a:endParaRPr>
          </a:p>
          <a:p>
            <a:pPr algn="just"/>
            <a:endParaRPr lang="it-IT" sz="1600" u="sng" kern="0" dirty="0">
              <a:latin typeface="Century Gothic" panose="020B0502020202020204" pitchFamily="34" charset="0"/>
            </a:endParaRPr>
          </a:p>
          <a:p>
            <a:pPr marL="0" indent="0" algn="ctr">
              <a:buFontTx/>
              <a:buNone/>
            </a:pPr>
            <a:endParaRPr lang="it-IT" kern="0" dirty="0" smtClean="0"/>
          </a:p>
          <a:p>
            <a:pPr marL="0" indent="0" algn="ctr">
              <a:buFontTx/>
              <a:buNone/>
            </a:pPr>
            <a:endParaRPr lang="it-IT" kern="0" dirty="0"/>
          </a:p>
        </p:txBody>
      </p:sp>
    </p:spTree>
    <p:extLst>
      <p:ext uri="{BB962C8B-B14F-4D97-AF65-F5344CB8AC3E}">
        <p14:creationId xmlns:p14="http://schemas.microsoft.com/office/powerpoint/2010/main" val="2147090734"/>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SFIDE PER IL FUTURO</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17</a:t>
            </a:fld>
            <a:endParaRPr lang="it-IT" dirty="0"/>
          </a:p>
        </p:txBody>
      </p:sp>
      <p:graphicFrame>
        <p:nvGraphicFramePr>
          <p:cNvPr id="5" name="Diagramma 4"/>
          <p:cNvGraphicFramePr/>
          <p:nvPr>
            <p:extLst>
              <p:ext uri="{D42A27DB-BD31-4B8C-83A1-F6EECF244321}">
                <p14:modId xmlns:p14="http://schemas.microsoft.com/office/powerpoint/2010/main" val="3373303821"/>
              </p:ext>
            </p:extLst>
          </p:nvPr>
        </p:nvGraphicFramePr>
        <p:xfrm>
          <a:off x="287405" y="1988800"/>
          <a:ext cx="8569190" cy="4104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Segnaposto contenuto 2"/>
          <p:cNvSpPr txBox="1">
            <a:spLocks/>
          </p:cNvSpPr>
          <p:nvPr/>
        </p:nvSpPr>
        <p:spPr>
          <a:xfrm>
            <a:off x="442483" y="1124680"/>
            <a:ext cx="8229600" cy="86412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None/>
            </a:pPr>
            <a:r>
              <a:rPr lang="it-IT" sz="1600" b="1" u="sng" kern="0" dirty="0" smtClean="0">
                <a:latin typeface="Century Gothic" panose="020B0502020202020204" pitchFamily="34" charset="0"/>
              </a:rPr>
              <a:t>3. ANALISI DI VALUTAZIONE MULTICRITERIA DELLE TECNOLOGIE AD OGGI DISPONIBILI PER L’INDIVIDUAZIONE DI UNA SOLUZIONE DEFINITIVA ALLO SMALTIMENTO</a:t>
            </a:r>
          </a:p>
          <a:p>
            <a:pPr marL="0" indent="0" algn="just">
              <a:buNone/>
            </a:pPr>
            <a:endParaRPr lang="it-IT" sz="1600" b="1" u="sng" kern="0" dirty="0">
              <a:latin typeface="Century Gothic" panose="020B0502020202020204" pitchFamily="34" charset="0"/>
            </a:endParaRPr>
          </a:p>
          <a:p>
            <a:pPr marL="0" indent="0" algn="just">
              <a:buNone/>
            </a:pPr>
            <a:endParaRPr lang="it-IT" sz="1600" u="sng" kern="0" dirty="0">
              <a:latin typeface="Century Gothic" panose="020B0502020202020204" pitchFamily="34" charset="0"/>
            </a:endParaRPr>
          </a:p>
          <a:p>
            <a:pPr marL="0" indent="0" algn="ctr">
              <a:buFontTx/>
              <a:buNone/>
            </a:pPr>
            <a:endParaRPr lang="it-IT" kern="0" dirty="0" smtClean="0"/>
          </a:p>
          <a:p>
            <a:pPr marL="0" indent="0" algn="ctr">
              <a:buFontTx/>
              <a:buNone/>
            </a:pPr>
            <a:endParaRPr lang="it-IT" kern="0" dirty="0"/>
          </a:p>
        </p:txBody>
      </p:sp>
    </p:spTree>
    <p:extLst>
      <p:ext uri="{BB962C8B-B14F-4D97-AF65-F5344CB8AC3E}">
        <p14:creationId xmlns:p14="http://schemas.microsoft.com/office/powerpoint/2010/main" val="2763384764"/>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SFIDE PER IL FUTURO</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18</a:t>
            </a:fld>
            <a:endParaRPr lang="it-IT" dirty="0"/>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9775" y="1609278"/>
            <a:ext cx="5124450" cy="2562225"/>
          </a:xfrm>
          <a:prstGeom prst="rect">
            <a:avLst/>
          </a:prstGeom>
        </p:spPr>
      </p:pic>
      <p:sp>
        <p:nvSpPr>
          <p:cNvPr id="6" name="Rettangolo 5"/>
          <p:cNvSpPr/>
          <p:nvPr/>
        </p:nvSpPr>
        <p:spPr>
          <a:xfrm>
            <a:off x="2339690" y="4293120"/>
            <a:ext cx="4572000" cy="1077218"/>
          </a:xfrm>
          <a:prstGeom prst="rect">
            <a:avLst/>
          </a:prstGeom>
        </p:spPr>
        <p:txBody>
          <a:bodyPr>
            <a:spAutoFit/>
          </a:bodyPr>
          <a:lstStyle/>
          <a:p>
            <a:pPr marL="0" indent="0" algn="ctr">
              <a:buNone/>
            </a:pPr>
            <a:r>
              <a:rPr lang="it-IT" b="1" kern="0" dirty="0" smtClean="0"/>
              <a:t>I Gestori del SII devono giocare un ruolo chiave negli raggiungimento di alcuni dei 17 Obiettivi  dello Sviluppo </a:t>
            </a:r>
            <a:r>
              <a:rPr lang="it-IT" b="1" kern="0" dirty="0"/>
              <a:t>S</a:t>
            </a:r>
            <a:r>
              <a:rPr lang="it-IT" b="1" kern="0" dirty="0" smtClean="0"/>
              <a:t>ostenibile fissati dall’ONU nel 2015</a:t>
            </a:r>
            <a:endParaRPr lang="it-IT" kern="0" dirty="0"/>
          </a:p>
        </p:txBody>
      </p:sp>
    </p:spTree>
    <p:extLst>
      <p:ext uri="{BB962C8B-B14F-4D97-AF65-F5344CB8AC3E}">
        <p14:creationId xmlns:p14="http://schemas.microsoft.com/office/powerpoint/2010/main" val="457472968"/>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pPr>
              <a:defRPr/>
            </a:pPr>
            <a:fld id="{4BDA01B9-065F-4B3E-892C-2F3037A8C233}" type="slidenum">
              <a:rPr lang="it-IT" smtClean="0"/>
              <a:pPr>
                <a:defRPr/>
              </a:pPr>
              <a:t>19</a:t>
            </a:fld>
            <a:endParaRPr lang="it-IT" dirty="0"/>
          </a:p>
        </p:txBody>
      </p:sp>
      <p:pic>
        <p:nvPicPr>
          <p:cNvPr id="9" name="Immagine 8">
            <a:extLst>
              <a:ext uri="{FF2B5EF4-FFF2-40B4-BE49-F238E27FC236}">
                <a16:creationId xmlns:lc="http://schemas.openxmlformats.org/drawingml/2006/lockedCanvas" xmlns:a16="http://schemas.microsoft.com/office/drawing/2014/main" xmlns="" id="{58270D49-6A6F-4A31-8571-941BC42A293B}"/>
              </a:ext>
            </a:extLst>
          </p:cNvPr>
          <p:cNvPicPr>
            <a:picLocks noChangeAspect="1"/>
          </p:cNvPicPr>
          <p:nvPr/>
        </p:nvPicPr>
        <p:blipFill>
          <a:blip r:embed="rId2"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5687992" y="341454"/>
            <a:ext cx="2592360" cy="688770"/>
          </a:xfrm>
          <a:prstGeom prst="rect">
            <a:avLst/>
          </a:prstGeom>
        </p:spPr>
      </p:pic>
      <p:pic>
        <p:nvPicPr>
          <p:cNvPr id="10" name="Picture 20" descr="C:\Users\Seam\Desktop\logo_comonext1.gif">
            <a:extLst>
              <a:ext uri="{FF2B5EF4-FFF2-40B4-BE49-F238E27FC236}">
                <a16:creationId xmlns:lc="http://schemas.openxmlformats.org/drawingml/2006/lockedCanvas" xmlns:a16="http://schemas.microsoft.com/office/drawing/2014/main" xmlns="" id="{31CDF6D3-26C4-4C60-BC79-DD320D1368C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3460" y="323532"/>
            <a:ext cx="1445899" cy="80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79"/>
          <p:cNvSpPr>
            <a:spLocks noChangeArrowheads="1"/>
          </p:cNvSpPr>
          <p:nvPr/>
        </p:nvSpPr>
        <p:spPr bwMode="auto">
          <a:xfrm>
            <a:off x="0" y="1772770"/>
            <a:ext cx="91440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defRPr/>
            </a:pPr>
            <a:r>
              <a:rPr lang="it-IT" altLang="it-IT" sz="5400" b="1" dirty="0" smtClean="0">
                <a:latin typeface="+mj-lt"/>
              </a:rPr>
              <a:t>GRAZIE PER L’ATTENZIONE</a:t>
            </a:r>
            <a:endParaRPr lang="it-IT" altLang="it-IT" sz="3600" b="1" dirty="0">
              <a:latin typeface="+mj-lt"/>
            </a:endParaRPr>
          </a:p>
        </p:txBody>
      </p:sp>
    </p:spTree>
    <p:extLst>
      <p:ext uri="{BB962C8B-B14F-4D97-AF65-F5344CB8AC3E}">
        <p14:creationId xmlns:p14="http://schemas.microsoft.com/office/powerpoint/2010/main" val="27012130"/>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SOMMARIO</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2</a:t>
            </a:fld>
            <a:endParaRPr lang="it-IT" dirty="0"/>
          </a:p>
        </p:txBody>
      </p:sp>
      <p:sp>
        <p:nvSpPr>
          <p:cNvPr id="7" name="Rectangle 7"/>
          <p:cNvSpPr>
            <a:spLocks noChangeArrowheads="1"/>
          </p:cNvSpPr>
          <p:nvPr/>
        </p:nvSpPr>
        <p:spPr bwMode="auto">
          <a:xfrm>
            <a:off x="683461" y="2882991"/>
            <a:ext cx="7921099" cy="13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marL="342900" indent="-342900">
              <a:spcAft>
                <a:spcPts val="600"/>
              </a:spcAft>
              <a:buFont typeface="+mj-lt"/>
              <a:buAutoNum type="arabicPeriod"/>
            </a:pPr>
            <a:r>
              <a:rPr lang="it-IT" altLang="it-IT" b="1" dirty="0"/>
              <a:t>EVOLUZIONE NORMATIVA E RELATIVE CONSEGUENZE </a:t>
            </a:r>
            <a:r>
              <a:rPr lang="it-IT" altLang="it-IT" b="1" dirty="0" smtClean="0"/>
              <a:t>GESTIONALI</a:t>
            </a:r>
          </a:p>
          <a:p>
            <a:pPr marL="342900" indent="-342900">
              <a:spcAft>
                <a:spcPts val="600"/>
              </a:spcAft>
              <a:buFont typeface="+mj-lt"/>
              <a:buAutoNum type="arabicPeriod"/>
            </a:pPr>
            <a:r>
              <a:rPr lang="it-IT" altLang="it-IT" b="1" dirty="0" smtClean="0"/>
              <a:t>ALCUNI DATI</a:t>
            </a:r>
          </a:p>
          <a:p>
            <a:pPr marL="342900" indent="-342900">
              <a:spcAft>
                <a:spcPts val="600"/>
              </a:spcAft>
              <a:buFont typeface="+mj-lt"/>
              <a:buAutoNum type="arabicPeriod"/>
            </a:pPr>
            <a:r>
              <a:rPr lang="it-IT" altLang="it-IT" b="1" dirty="0" smtClean="0"/>
              <a:t>CRITICITA’ ATTUALI</a:t>
            </a:r>
          </a:p>
          <a:p>
            <a:pPr marL="342900" indent="-342900">
              <a:spcAft>
                <a:spcPts val="600"/>
              </a:spcAft>
              <a:buFont typeface="+mj-lt"/>
              <a:buAutoNum type="arabicPeriod"/>
            </a:pPr>
            <a:r>
              <a:rPr lang="it-IT" altLang="it-IT" b="1" dirty="0" smtClean="0"/>
              <a:t>SFIDE PER IL FUTURO</a:t>
            </a:r>
          </a:p>
        </p:txBody>
      </p:sp>
    </p:spTree>
    <p:extLst>
      <p:ext uri="{BB962C8B-B14F-4D97-AF65-F5344CB8AC3E}">
        <p14:creationId xmlns:p14="http://schemas.microsoft.com/office/powerpoint/2010/main" val="1423182316"/>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EVOLUZIONE NORMATIVA</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3</a:t>
            </a:fld>
            <a:endParaRPr lang="it-IT" dirty="0"/>
          </a:p>
        </p:txBody>
      </p:sp>
      <p:sp>
        <p:nvSpPr>
          <p:cNvPr id="6" name="Segnaposto contenuto 2"/>
          <p:cNvSpPr txBox="1">
            <a:spLocks/>
          </p:cNvSpPr>
          <p:nvPr/>
        </p:nvSpPr>
        <p:spPr>
          <a:xfrm>
            <a:off x="457200" y="1052670"/>
            <a:ext cx="8229600" cy="507349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FontTx/>
              <a:buChar char="-"/>
            </a:pPr>
            <a:endParaRPr lang="it-IT" sz="1600" b="1" u="sng" kern="0" dirty="0" smtClean="0">
              <a:latin typeface="Century Gothic" panose="020B0502020202020204" pitchFamily="34" charset="0"/>
            </a:endParaRPr>
          </a:p>
          <a:p>
            <a:pPr marL="0" indent="0" algn="just">
              <a:buNone/>
            </a:pPr>
            <a:r>
              <a:rPr lang="it-IT" sz="1600" b="1" u="sng" kern="0" dirty="0" smtClean="0">
                <a:latin typeface="Century Gothic" panose="020B0502020202020204" pitchFamily="34" charset="0"/>
              </a:rPr>
              <a:t>DATA: 20/07/2018</a:t>
            </a:r>
          </a:p>
          <a:p>
            <a:pPr marL="0" indent="0" algn="just">
              <a:buNone/>
            </a:pPr>
            <a:r>
              <a:rPr lang="it-IT" sz="1600" b="1" u="sng" kern="0" dirty="0" smtClean="0">
                <a:latin typeface="Century Gothic" panose="020B0502020202020204" pitchFamily="34" charset="0"/>
              </a:rPr>
              <a:t>SENTENZA n</a:t>
            </a:r>
            <a:r>
              <a:rPr lang="it-IT" sz="1600" b="1" u="sng" kern="0" dirty="0">
                <a:latin typeface="Century Gothic" panose="020B0502020202020204" pitchFamily="34" charset="0"/>
              </a:rPr>
              <a:t>. 1782/2018 del TAR </a:t>
            </a:r>
            <a:r>
              <a:rPr lang="it-IT" sz="1600" b="1" u="sng" kern="0" dirty="0" smtClean="0">
                <a:latin typeface="Century Gothic" panose="020B0502020202020204" pitchFamily="34" charset="0"/>
              </a:rPr>
              <a:t>Lombardia</a:t>
            </a:r>
          </a:p>
          <a:p>
            <a:pPr marL="0" indent="0" algn="just">
              <a:buNone/>
            </a:pPr>
            <a:r>
              <a:rPr lang="it-IT" sz="1600" b="1" u="sng" kern="0" dirty="0" smtClean="0">
                <a:latin typeface="Century Gothic" panose="020B0502020202020204" pitchFamily="34" charset="0"/>
              </a:rPr>
              <a:t>CONTENUTI:</a:t>
            </a:r>
            <a:r>
              <a:rPr lang="it-IT" sz="1600" kern="0" dirty="0">
                <a:latin typeface="Century Gothic" panose="020B0502020202020204" pitchFamily="34" charset="0"/>
              </a:rPr>
              <a:t> </a:t>
            </a:r>
            <a:r>
              <a:rPr lang="it-IT" sz="1600" kern="0" dirty="0" smtClean="0">
                <a:latin typeface="Century Gothic" panose="020B0502020202020204" pitchFamily="34" charset="0"/>
              </a:rPr>
              <a:t>annulla </a:t>
            </a:r>
            <a:r>
              <a:rPr lang="it-IT" sz="1600" kern="0" dirty="0">
                <a:latin typeface="Century Gothic" panose="020B0502020202020204" pitchFamily="34" charset="0"/>
              </a:rPr>
              <a:t>la </a:t>
            </a:r>
            <a:r>
              <a:rPr lang="it-IT" sz="1600" kern="0" dirty="0" err="1">
                <a:latin typeface="Century Gothic" panose="020B0502020202020204" pitchFamily="34" charset="0"/>
              </a:rPr>
              <a:t>d.g.r</a:t>
            </a:r>
            <a:r>
              <a:rPr lang="it-IT" sz="1600" kern="0" dirty="0">
                <a:latin typeface="Century Gothic" panose="020B0502020202020204" pitchFamily="34" charset="0"/>
              </a:rPr>
              <a:t>. n. X/7076 </a:t>
            </a:r>
            <a:r>
              <a:rPr lang="it-IT" sz="1600" kern="0" dirty="0" smtClean="0">
                <a:latin typeface="Century Gothic" panose="020B0502020202020204" pitchFamily="34" charset="0"/>
              </a:rPr>
              <a:t>dell'11/9/2017 </a:t>
            </a:r>
            <a:r>
              <a:rPr lang="it-IT" sz="1600" kern="0" dirty="0">
                <a:latin typeface="Century Gothic" panose="020B0502020202020204" pitchFamily="34" charset="0"/>
              </a:rPr>
              <a:t>nella parte </a:t>
            </a:r>
            <a:r>
              <a:rPr lang="it-IT" sz="1600" kern="0" dirty="0" smtClean="0">
                <a:latin typeface="Century Gothic" panose="020B0502020202020204" pitchFamily="34" charset="0"/>
              </a:rPr>
              <a:t>relativa ai limiti fissati per idrocarburi e fenoli </a:t>
            </a:r>
            <a:r>
              <a:rPr lang="it-IT" sz="1600" kern="0" dirty="0">
                <a:latin typeface="Century Gothic" panose="020B0502020202020204" pitchFamily="34" charset="0"/>
              </a:rPr>
              <a:t>da applicare </a:t>
            </a:r>
            <a:r>
              <a:rPr lang="it-IT" sz="1600" kern="0" dirty="0" smtClean="0">
                <a:latin typeface="Century Gothic" panose="020B0502020202020204" pitchFamily="34" charset="0"/>
              </a:rPr>
              <a:t>allo spandimento </a:t>
            </a:r>
            <a:r>
              <a:rPr lang="it-IT" sz="1600" kern="0" dirty="0">
                <a:latin typeface="Century Gothic" panose="020B0502020202020204" pitchFamily="34" charset="0"/>
              </a:rPr>
              <a:t>dei </a:t>
            </a:r>
            <a:r>
              <a:rPr lang="it-IT" sz="1600" kern="0" dirty="0" smtClean="0">
                <a:latin typeface="Century Gothic" panose="020B0502020202020204" pitchFamily="34" charset="0"/>
              </a:rPr>
              <a:t>fanghi; relativamente </a:t>
            </a:r>
            <a:r>
              <a:rPr lang="it-IT" sz="1600" kern="0" dirty="0">
                <a:latin typeface="Century Gothic" panose="020B0502020202020204" pitchFamily="34" charset="0"/>
              </a:rPr>
              <a:t>ai </a:t>
            </a:r>
            <a:r>
              <a:rPr lang="it-IT" sz="1600" kern="0" dirty="0" smtClean="0">
                <a:latin typeface="Century Gothic" panose="020B0502020202020204" pitchFamily="34" charset="0"/>
              </a:rPr>
              <a:t>tali limiti rimanda </a:t>
            </a:r>
            <a:r>
              <a:rPr lang="it-IT" sz="1600" kern="0" dirty="0">
                <a:latin typeface="Century Gothic" panose="020B0502020202020204" pitchFamily="34" charset="0"/>
              </a:rPr>
              <a:t>alle disposizioni del </a:t>
            </a:r>
            <a:r>
              <a:rPr lang="it-IT" sz="1600" kern="0" dirty="0" err="1" smtClean="0">
                <a:latin typeface="Century Gothic" panose="020B0502020202020204" pitchFamily="34" charset="0"/>
              </a:rPr>
              <a:t>D.Lgs</a:t>
            </a:r>
            <a:r>
              <a:rPr lang="it-IT" sz="1600" kern="0" dirty="0" err="1">
                <a:latin typeface="Century Gothic" panose="020B0502020202020204" pitchFamily="34" charset="0"/>
              </a:rPr>
              <a:t>.</a:t>
            </a:r>
            <a:r>
              <a:rPr lang="it-IT" sz="1600" kern="0" dirty="0">
                <a:latin typeface="Century Gothic" panose="020B0502020202020204" pitchFamily="34" charset="0"/>
              </a:rPr>
              <a:t> 152/06, richiamando esplicitamente i limiti previsti dall’allegato 5 al titolo V della parte </a:t>
            </a:r>
            <a:r>
              <a:rPr lang="it-IT" sz="1600" kern="0" dirty="0" smtClean="0">
                <a:latin typeface="Century Gothic" panose="020B0502020202020204" pitchFamily="34" charset="0"/>
              </a:rPr>
              <a:t>Quarta</a:t>
            </a:r>
            <a:r>
              <a:rPr lang="it-IT" sz="1600" kern="0" dirty="0">
                <a:latin typeface="Century Gothic" panose="020B0502020202020204" pitchFamily="34" charset="0"/>
              </a:rPr>
              <a:t> </a:t>
            </a:r>
            <a:r>
              <a:rPr lang="it-IT" sz="1600" kern="0" dirty="0" smtClean="0">
                <a:solidFill>
                  <a:srgbClr val="FF0000"/>
                </a:solidFill>
                <a:latin typeface="Century Gothic" panose="020B0502020202020204" pitchFamily="34" charset="0"/>
              </a:rPr>
              <a:t>(CSC)</a:t>
            </a:r>
          </a:p>
          <a:p>
            <a:pPr marL="0" indent="0" algn="just">
              <a:buNone/>
            </a:pPr>
            <a:r>
              <a:rPr lang="it-IT" sz="1600" b="1" u="sng" kern="0" dirty="0" smtClean="0">
                <a:latin typeface="Century Gothic" panose="020B0502020202020204" pitchFamily="34" charset="0"/>
              </a:rPr>
              <a:t>EFFETTI:</a:t>
            </a:r>
            <a:r>
              <a:rPr lang="it-IT" sz="1600" b="1" kern="0" dirty="0" smtClean="0">
                <a:latin typeface="Century Gothic" panose="020B0502020202020204" pitchFamily="34" charset="0"/>
              </a:rPr>
              <a:t> </a:t>
            </a:r>
            <a:r>
              <a:rPr lang="it-IT" sz="1600" kern="0" dirty="0" smtClean="0">
                <a:latin typeface="Century Gothic" panose="020B0502020202020204" pitchFamily="34" charset="0"/>
              </a:rPr>
              <a:t>la </a:t>
            </a:r>
            <a:r>
              <a:rPr lang="it-IT" sz="1600" kern="0" dirty="0">
                <a:latin typeface="Century Gothic" panose="020B0502020202020204" pitchFamily="34" charset="0"/>
              </a:rPr>
              <a:t>maggioranza degli impianti di trattamento fanghi blocca con effetto immediato il ritiro di fanghi di depurazione, sia per i fanghi destinati al recupero in agricoltura (soggetti </a:t>
            </a:r>
            <a:r>
              <a:rPr lang="it-IT" sz="1600" kern="0" dirty="0" smtClean="0">
                <a:latin typeface="Century Gothic" panose="020B0502020202020204" pitchFamily="34" charset="0"/>
              </a:rPr>
              <a:t>al </a:t>
            </a:r>
            <a:r>
              <a:rPr lang="it-IT" sz="1600" kern="0" dirty="0" err="1" smtClean="0">
                <a:latin typeface="Century Gothic" panose="020B0502020202020204" pitchFamily="34" charset="0"/>
              </a:rPr>
              <a:t>D.L</a:t>
            </a:r>
            <a:r>
              <a:rPr lang="it-IT" sz="1600" kern="0" dirty="0" err="1" smtClean="0">
                <a:latin typeface="Century Gothic" panose="020B0502020202020204" pitchFamily="34" charset="0"/>
              </a:rPr>
              <a:t>gs.</a:t>
            </a:r>
            <a:r>
              <a:rPr lang="it-IT" sz="1600" kern="0" dirty="0" smtClean="0">
                <a:latin typeface="Century Gothic" panose="020B0502020202020204" pitchFamily="34" charset="0"/>
              </a:rPr>
              <a:t> </a:t>
            </a:r>
            <a:r>
              <a:rPr lang="it-IT" sz="1600" kern="0" dirty="0">
                <a:latin typeface="Century Gothic" panose="020B0502020202020204" pitchFamily="34" charset="0"/>
              </a:rPr>
              <a:t>99/92 e richiamati espressamente nella sentenza del TAR) sia per i fanghi destinati alla produzione di gessi di defecazione e compost </a:t>
            </a:r>
            <a:r>
              <a:rPr lang="it-IT" sz="1600" kern="0" dirty="0" smtClean="0">
                <a:latin typeface="Century Gothic" panose="020B0502020202020204" pitchFamily="34" charset="0"/>
              </a:rPr>
              <a:t>(</a:t>
            </a:r>
            <a:r>
              <a:rPr lang="it-IT" sz="1600" kern="0" dirty="0" smtClean="0">
                <a:latin typeface="Century Gothic" panose="020B0502020202020204" pitchFamily="34" charset="0"/>
              </a:rPr>
              <a:t>soggetti a</a:t>
            </a:r>
            <a:r>
              <a:rPr lang="it-IT" sz="1600" kern="0" dirty="0" smtClean="0">
                <a:latin typeface="Century Gothic" panose="020B0502020202020204" pitchFamily="34" charset="0"/>
              </a:rPr>
              <a:t>l </a:t>
            </a:r>
            <a:r>
              <a:rPr lang="it-IT" sz="1600" kern="0" dirty="0" err="1" smtClean="0">
                <a:latin typeface="Century Gothic" panose="020B0502020202020204" pitchFamily="34" charset="0"/>
              </a:rPr>
              <a:t>D.Lgs.</a:t>
            </a:r>
            <a:r>
              <a:rPr lang="it-IT" sz="1600" kern="0" dirty="0" smtClean="0">
                <a:latin typeface="Century Gothic" panose="020B0502020202020204" pitchFamily="34" charset="0"/>
              </a:rPr>
              <a:t> 75/2010</a:t>
            </a:r>
            <a:r>
              <a:rPr lang="it-IT" sz="1600" kern="0" dirty="0" smtClean="0">
                <a:latin typeface="Century Gothic" panose="020B0502020202020204" pitchFamily="34" charset="0"/>
              </a:rPr>
              <a:t>); per </a:t>
            </a:r>
            <a:r>
              <a:rPr lang="it-IT" sz="1600" kern="0" dirty="0">
                <a:latin typeface="Century Gothic" panose="020B0502020202020204" pitchFamily="34" charset="0"/>
              </a:rPr>
              <a:t>far fronte all'emergenza, i gestori del SII:</a:t>
            </a:r>
          </a:p>
          <a:p>
            <a:pPr algn="just"/>
            <a:r>
              <a:rPr lang="it-IT" sz="1600" kern="0" dirty="0" smtClean="0">
                <a:latin typeface="Century Gothic" panose="020B0502020202020204" pitchFamily="34" charset="0"/>
              </a:rPr>
              <a:t>cercano </a:t>
            </a:r>
            <a:r>
              <a:rPr lang="it-IT" sz="1600" kern="0" dirty="0">
                <a:latin typeface="Century Gothic" panose="020B0502020202020204" pitchFamily="34" charset="0"/>
              </a:rPr>
              <a:t>di attivare contratti di tipo privatistico con termovalorizzatori (che tuttavia hanno un potenziale di ricevimento residuo molto limitato) e/o conferimento transfrontalieri (pratiche autorizzative molto lunghe</a:t>
            </a:r>
            <a:r>
              <a:rPr lang="it-IT" sz="1600" kern="0" dirty="0" smtClean="0">
                <a:latin typeface="Century Gothic" panose="020B0502020202020204" pitchFamily="34" charset="0"/>
              </a:rPr>
              <a:t>)</a:t>
            </a:r>
          </a:p>
          <a:p>
            <a:pPr algn="just"/>
            <a:r>
              <a:rPr lang="it-IT" sz="1600" kern="0" dirty="0" smtClean="0">
                <a:latin typeface="Century Gothic" panose="020B0502020202020204" pitchFamily="34" charset="0"/>
              </a:rPr>
              <a:t>stoccano </a:t>
            </a:r>
            <a:r>
              <a:rPr lang="it-IT" sz="1600" kern="0" dirty="0">
                <a:latin typeface="Century Gothic" panose="020B0502020202020204" pitchFamily="34" charset="0"/>
              </a:rPr>
              <a:t>i fanghi, ove possibile, nei volumi tecnici degli impianti </a:t>
            </a:r>
            <a:endParaRPr lang="it-IT" sz="1600" kern="0" dirty="0" smtClean="0">
              <a:latin typeface="Century Gothic" panose="020B0502020202020204" pitchFamily="34" charset="0"/>
            </a:endParaRPr>
          </a:p>
          <a:p>
            <a:pPr algn="just"/>
            <a:r>
              <a:rPr lang="it-IT" sz="1600" kern="0" dirty="0" smtClean="0">
                <a:latin typeface="Century Gothic" panose="020B0502020202020204" pitchFamily="34" charset="0"/>
              </a:rPr>
              <a:t>interpellano </a:t>
            </a:r>
            <a:r>
              <a:rPr lang="it-IT" sz="1600" kern="0" dirty="0">
                <a:latin typeface="Century Gothic" panose="020B0502020202020204" pitchFamily="34" charset="0"/>
              </a:rPr>
              <a:t>le rispettive Prefetture</a:t>
            </a:r>
          </a:p>
          <a:p>
            <a:pPr marL="0" indent="0" algn="just">
              <a:buNone/>
            </a:pPr>
            <a:r>
              <a:rPr lang="it-IT" sz="1600" b="1" kern="0" dirty="0" smtClean="0">
                <a:solidFill>
                  <a:srgbClr val="FF0000"/>
                </a:solidFill>
                <a:latin typeface="Century Gothic" panose="020B0502020202020204" pitchFamily="34" charset="0"/>
              </a:rPr>
              <a:t>RISCHIO </a:t>
            </a:r>
            <a:r>
              <a:rPr lang="it-IT" sz="1600" b="1" kern="0" dirty="0" smtClean="0">
                <a:solidFill>
                  <a:srgbClr val="FF0000"/>
                </a:solidFill>
                <a:latin typeface="Century Gothic" panose="020B0502020202020204" pitchFamily="34" charset="0"/>
              </a:rPr>
              <a:t>ELEVATO DI INQUINAMENTO AMBIENTALE PER CONTAMINAZIONE DA FANGHI DELL’EFFLUENTE DEPURATO</a:t>
            </a:r>
            <a:endParaRPr lang="it-IT" sz="1600" b="1" kern="0" dirty="0">
              <a:solidFill>
                <a:srgbClr val="FF0000"/>
              </a:solidFill>
              <a:latin typeface="Century Gothic" panose="020B0502020202020204" pitchFamily="34" charset="0"/>
            </a:endParaRPr>
          </a:p>
          <a:p>
            <a:pPr marL="0" indent="0" algn="ctr">
              <a:buFontTx/>
              <a:buNone/>
            </a:pPr>
            <a:endParaRPr lang="it-IT" kern="0" dirty="0"/>
          </a:p>
        </p:txBody>
      </p:sp>
    </p:spTree>
    <p:extLst>
      <p:ext uri="{BB962C8B-B14F-4D97-AF65-F5344CB8AC3E}">
        <p14:creationId xmlns:p14="http://schemas.microsoft.com/office/powerpoint/2010/main" val="3818893973"/>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EVOLUZIONE NORMATIVA</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4</a:t>
            </a:fld>
            <a:endParaRPr lang="it-IT" dirty="0"/>
          </a:p>
        </p:txBody>
      </p:sp>
      <p:sp>
        <p:nvSpPr>
          <p:cNvPr id="6" name="Segnaposto contenuto 2"/>
          <p:cNvSpPr txBox="1">
            <a:spLocks/>
          </p:cNvSpPr>
          <p:nvPr/>
        </p:nvSpPr>
        <p:spPr>
          <a:xfrm>
            <a:off x="457200" y="1052670"/>
            <a:ext cx="8229600" cy="507349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FontTx/>
              <a:buChar char="-"/>
            </a:pPr>
            <a:endParaRPr lang="it-IT" sz="1600" b="1" u="sng" kern="0" dirty="0" smtClean="0">
              <a:latin typeface="Century Gothic" panose="020B0502020202020204" pitchFamily="34" charset="0"/>
            </a:endParaRPr>
          </a:p>
          <a:p>
            <a:pPr marL="0" indent="0" algn="just">
              <a:buNone/>
            </a:pPr>
            <a:r>
              <a:rPr lang="it-IT" sz="1600" b="1" u="sng" kern="0" dirty="0" smtClean="0">
                <a:latin typeface="Century Gothic" panose="020B0502020202020204" pitchFamily="34" charset="0"/>
              </a:rPr>
              <a:t>DATA: 7/8/2018</a:t>
            </a:r>
          </a:p>
          <a:p>
            <a:pPr marL="0" indent="0" algn="just">
              <a:buNone/>
            </a:pPr>
            <a:r>
              <a:rPr lang="it-IT" sz="1600" b="1" u="sng" kern="0" dirty="0" smtClean="0">
                <a:latin typeface="Century Gothic" panose="020B0502020202020204" pitchFamily="34" charset="0"/>
              </a:rPr>
              <a:t>DECRETO nr </a:t>
            </a:r>
            <a:r>
              <a:rPr lang="it-IT" sz="1600" b="1" u="sng" kern="0" dirty="0">
                <a:latin typeface="Century Gothic" panose="020B0502020202020204" pitchFamily="34" charset="0"/>
              </a:rPr>
              <a:t>94 Regione </a:t>
            </a:r>
            <a:r>
              <a:rPr lang="it-IT" sz="1600" b="1" u="sng" kern="0" dirty="0" smtClean="0">
                <a:latin typeface="Century Gothic" panose="020B0502020202020204" pitchFamily="34" charset="0"/>
              </a:rPr>
              <a:t>Lombardia:</a:t>
            </a:r>
            <a:r>
              <a:rPr lang="it-IT" sz="1600" kern="0" dirty="0" smtClean="0">
                <a:latin typeface="Century Gothic" panose="020B0502020202020204" pitchFamily="34" charset="0"/>
              </a:rPr>
              <a:t> </a:t>
            </a:r>
            <a:r>
              <a:rPr lang="it-IT" sz="1600" kern="0" dirty="0">
                <a:latin typeface="Century Gothic" panose="020B0502020202020204" pitchFamily="34" charset="0"/>
              </a:rPr>
              <a:t>ORDINANZA CONTINGIBILE ED URGENTE PER RICORSO TEMPORANEO A SPECIALI FORME DI GESTIONE DEI FANGHI PRODOTTI DAL TRATTAMENTO DELLE ACQUE REFLUE URBANE CODICE ERR 190805 PER EVITARE L’INTERRUZIONE DEL PUBBLICO SERVIZIO DI DEPURAZIONE.</a:t>
            </a:r>
          </a:p>
          <a:p>
            <a:pPr marL="0" indent="0" algn="just">
              <a:buNone/>
            </a:pPr>
            <a:r>
              <a:rPr lang="it-IT" sz="1600" b="1" u="sng" kern="0" dirty="0" smtClean="0">
                <a:latin typeface="Century Gothic" panose="020B0502020202020204" pitchFamily="34" charset="0"/>
              </a:rPr>
              <a:t>CONTENUTI:</a:t>
            </a:r>
            <a:r>
              <a:rPr lang="it-IT" sz="1600" kern="0" dirty="0">
                <a:latin typeface="Century Gothic" panose="020B0502020202020204" pitchFamily="34" charset="0"/>
              </a:rPr>
              <a:t> il Decreto prevede per un periodo di 3 mesi una serie di deroghe allo stoccaggio dei rifiuti previsti dalla D.G.R. </a:t>
            </a:r>
            <a:r>
              <a:rPr lang="it-IT" sz="1600" kern="0" dirty="0" smtClean="0">
                <a:latin typeface="Century Gothic" panose="020B0502020202020204" pitchFamily="34" charset="0"/>
              </a:rPr>
              <a:t>X/2031; in particolare, offre la possibilità di  </a:t>
            </a:r>
            <a:r>
              <a:rPr lang="it-IT" sz="1600" kern="0" dirty="0" smtClean="0">
                <a:latin typeface="Century Gothic" panose="020B0502020202020204" pitchFamily="34" charset="0"/>
              </a:rPr>
              <a:t>(a) </a:t>
            </a:r>
            <a:r>
              <a:rPr lang="it-IT" sz="1600" kern="0" dirty="0" smtClean="0">
                <a:latin typeface="Century Gothic" panose="020B0502020202020204" pitchFamily="34" charset="0"/>
              </a:rPr>
              <a:t>stoccare fanghi per un periodo superiore </a:t>
            </a:r>
            <a:r>
              <a:rPr lang="it-IT" sz="1600" kern="0" dirty="0">
                <a:latin typeface="Century Gothic" panose="020B0502020202020204" pitchFamily="34" charset="0"/>
              </a:rPr>
              <a:t>ai 12 </a:t>
            </a:r>
            <a:r>
              <a:rPr lang="it-IT" sz="1600" kern="0" dirty="0" smtClean="0">
                <a:latin typeface="Century Gothic" panose="020B0502020202020204" pitchFamily="34" charset="0"/>
              </a:rPr>
              <a:t>mesi presso impianti di trattamento </a:t>
            </a:r>
            <a:r>
              <a:rPr lang="it-IT" sz="1600" kern="0" dirty="0" smtClean="0">
                <a:latin typeface="Century Gothic" panose="020B0502020202020204" pitchFamily="34" charset="0"/>
              </a:rPr>
              <a:t>(b) </a:t>
            </a:r>
            <a:r>
              <a:rPr lang="it-IT" sz="1600" kern="0" dirty="0" smtClean="0">
                <a:latin typeface="Century Gothic" panose="020B0502020202020204" pitchFamily="34" charset="0"/>
              </a:rPr>
              <a:t>utilizzare serbatoi </a:t>
            </a:r>
            <a:r>
              <a:rPr lang="it-IT" sz="1600" kern="0" dirty="0">
                <a:latin typeface="Century Gothic" panose="020B0502020202020204" pitchFamily="34" charset="0"/>
              </a:rPr>
              <a:t>destinati alle operazioni R12 e R13 anche per stoccaggio fanghi con operazioni </a:t>
            </a:r>
            <a:r>
              <a:rPr lang="it-IT" sz="1600" kern="0" dirty="0" smtClean="0">
                <a:latin typeface="Century Gothic" panose="020B0502020202020204" pitchFamily="34" charset="0"/>
              </a:rPr>
              <a:t>D15 (</a:t>
            </a:r>
            <a:r>
              <a:rPr lang="it-IT" sz="1600" kern="0" dirty="0" smtClean="0">
                <a:latin typeface="Century Gothic" panose="020B0502020202020204" pitchFamily="34" charset="0"/>
              </a:rPr>
              <a:t>c) superare </a:t>
            </a:r>
            <a:r>
              <a:rPr lang="it-IT" sz="1600" kern="0" dirty="0">
                <a:latin typeface="Century Gothic" panose="020B0502020202020204" pitchFamily="34" charset="0"/>
              </a:rPr>
              <a:t>le soglie consentite di </a:t>
            </a:r>
            <a:r>
              <a:rPr lang="it-IT" sz="1600" kern="0" dirty="0" smtClean="0">
                <a:latin typeface="Century Gothic" panose="020B0502020202020204" pitchFamily="34" charset="0"/>
              </a:rPr>
              <a:t>stoccaggio (d) </a:t>
            </a:r>
            <a:r>
              <a:rPr lang="it-IT" sz="1600" kern="0" dirty="0" smtClean="0">
                <a:latin typeface="Century Gothic" panose="020B0502020202020204" pitchFamily="34" charset="0"/>
              </a:rPr>
              <a:t>stoccare </a:t>
            </a:r>
            <a:r>
              <a:rPr lang="it-IT" sz="1600" kern="0" dirty="0">
                <a:latin typeface="Century Gothic" panose="020B0502020202020204" pitchFamily="34" charset="0"/>
              </a:rPr>
              <a:t>i rifiuti in deposito temporaneo presso gli impianti per un periodo superiore ai 3 </a:t>
            </a:r>
            <a:r>
              <a:rPr lang="it-IT" sz="1600" kern="0" dirty="0" smtClean="0">
                <a:latin typeface="Century Gothic" panose="020B0502020202020204" pitchFamily="34" charset="0"/>
              </a:rPr>
              <a:t>mesi</a:t>
            </a:r>
          </a:p>
          <a:p>
            <a:pPr marL="0" indent="0" algn="just">
              <a:buNone/>
            </a:pPr>
            <a:r>
              <a:rPr lang="it-IT" sz="1600" b="1" kern="0" dirty="0" smtClean="0">
                <a:latin typeface="Century Gothic" panose="020B0502020202020204" pitchFamily="34" charset="0"/>
              </a:rPr>
              <a:t>EFFETTI: </a:t>
            </a:r>
            <a:r>
              <a:rPr lang="it-IT" sz="1600" b="1" kern="0" dirty="0" smtClean="0">
                <a:solidFill>
                  <a:srgbClr val="FF0000"/>
                </a:solidFill>
                <a:latin typeface="Century Gothic" panose="020B0502020202020204" pitchFamily="34" charset="0"/>
              </a:rPr>
              <a:t>I </a:t>
            </a:r>
            <a:r>
              <a:rPr lang="it-IT" sz="1600" b="1" kern="0" dirty="0">
                <a:solidFill>
                  <a:srgbClr val="FF0000"/>
                </a:solidFill>
                <a:latin typeface="Century Gothic" panose="020B0502020202020204" pitchFamily="34" charset="0"/>
              </a:rPr>
              <a:t>gestori del SII </a:t>
            </a:r>
            <a:r>
              <a:rPr lang="it-IT" sz="1600" b="1" kern="0" dirty="0" smtClean="0">
                <a:solidFill>
                  <a:srgbClr val="FF0000"/>
                </a:solidFill>
                <a:latin typeface="Century Gothic" panose="020B0502020202020204" pitchFamily="34" charset="0"/>
              </a:rPr>
              <a:t> (a) attivano </a:t>
            </a:r>
            <a:r>
              <a:rPr lang="it-IT" sz="1600" b="1" kern="0" dirty="0">
                <a:solidFill>
                  <a:srgbClr val="FF0000"/>
                </a:solidFill>
                <a:latin typeface="Century Gothic" panose="020B0502020202020204" pitchFamily="34" charset="0"/>
              </a:rPr>
              <a:t>contratti di tipo privatistico con </a:t>
            </a:r>
            <a:r>
              <a:rPr lang="it-IT" sz="1600" b="1" kern="0" dirty="0" smtClean="0">
                <a:solidFill>
                  <a:srgbClr val="FF0000"/>
                </a:solidFill>
                <a:latin typeface="Century Gothic" panose="020B0502020202020204" pitchFamily="34" charset="0"/>
              </a:rPr>
              <a:t>sito </a:t>
            </a:r>
            <a:r>
              <a:rPr lang="it-IT" sz="1600" b="1" kern="0" dirty="0">
                <a:solidFill>
                  <a:srgbClr val="FF0000"/>
                </a:solidFill>
                <a:latin typeface="Century Gothic" panose="020B0502020202020204" pitchFamily="34" charset="0"/>
              </a:rPr>
              <a:t>Corteolona </a:t>
            </a:r>
            <a:r>
              <a:rPr lang="it-IT" sz="1600" b="1" kern="0" dirty="0" smtClean="0">
                <a:solidFill>
                  <a:srgbClr val="FF0000"/>
                </a:solidFill>
                <a:latin typeface="Century Gothic" panose="020B0502020202020204" pitchFamily="34" charset="0"/>
              </a:rPr>
              <a:t>(b) stoccano </a:t>
            </a:r>
            <a:r>
              <a:rPr lang="it-IT" sz="1600" b="1" kern="0" dirty="0">
                <a:solidFill>
                  <a:srgbClr val="FF0000"/>
                </a:solidFill>
                <a:latin typeface="Century Gothic" panose="020B0502020202020204" pitchFamily="34" charset="0"/>
              </a:rPr>
              <a:t>fango presso gli impianti di depurazione, in cassoni o in volumi tecnici disponibili, in attesa di un chiarimento normativo</a:t>
            </a:r>
            <a:endParaRPr lang="it-IT" b="1" kern="0" dirty="0">
              <a:solidFill>
                <a:srgbClr val="FF0000"/>
              </a:solidFill>
            </a:endParaRPr>
          </a:p>
        </p:txBody>
      </p:sp>
    </p:spTree>
    <p:extLst>
      <p:ext uri="{BB962C8B-B14F-4D97-AF65-F5344CB8AC3E}">
        <p14:creationId xmlns:p14="http://schemas.microsoft.com/office/powerpoint/2010/main" val="2333687343"/>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EVOLUZIONE NORMATIVA</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5</a:t>
            </a:fld>
            <a:endParaRPr lang="it-IT" dirty="0"/>
          </a:p>
        </p:txBody>
      </p:sp>
      <p:sp>
        <p:nvSpPr>
          <p:cNvPr id="6" name="Segnaposto contenuto 2"/>
          <p:cNvSpPr txBox="1">
            <a:spLocks/>
          </p:cNvSpPr>
          <p:nvPr/>
        </p:nvSpPr>
        <p:spPr>
          <a:xfrm>
            <a:off x="457200" y="1052670"/>
            <a:ext cx="8229600" cy="507349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FontTx/>
              <a:buChar char="-"/>
            </a:pPr>
            <a:endParaRPr lang="it-IT" sz="1600" b="1" u="sng" kern="0" dirty="0" smtClean="0">
              <a:latin typeface="Century Gothic" panose="020B0502020202020204" pitchFamily="34" charset="0"/>
            </a:endParaRPr>
          </a:p>
          <a:p>
            <a:pPr marL="0" indent="0" algn="just">
              <a:buNone/>
            </a:pPr>
            <a:r>
              <a:rPr lang="it-IT" sz="1600" b="1" u="sng" kern="0" dirty="0" smtClean="0">
                <a:latin typeface="Century Gothic" panose="020B0502020202020204" pitchFamily="34" charset="0"/>
              </a:rPr>
              <a:t>DATA: 16/8/2018</a:t>
            </a:r>
          </a:p>
          <a:p>
            <a:pPr marL="0" indent="0" algn="just">
              <a:buNone/>
            </a:pPr>
            <a:r>
              <a:rPr lang="it-IT" sz="1600" b="1" u="sng" kern="0" dirty="0" smtClean="0">
                <a:latin typeface="Century Gothic" panose="020B0502020202020204" pitchFamily="34" charset="0"/>
              </a:rPr>
              <a:t>CHIARIMENTO Regione Lombardia:</a:t>
            </a:r>
            <a:r>
              <a:rPr lang="it-IT" sz="1600" b="1" kern="0" dirty="0" smtClean="0">
                <a:latin typeface="Century Gothic" panose="020B0502020202020204" pitchFamily="34" charset="0"/>
              </a:rPr>
              <a:t> </a:t>
            </a:r>
            <a:r>
              <a:rPr lang="it-IT" sz="1600" kern="0" dirty="0" smtClean="0">
                <a:latin typeface="Century Gothic" panose="020B0502020202020204" pitchFamily="34" charset="0"/>
              </a:rPr>
              <a:t>in </a:t>
            </a:r>
            <a:r>
              <a:rPr lang="it-IT" sz="1600" kern="0" dirty="0">
                <a:latin typeface="Century Gothic" panose="020B0502020202020204" pitchFamily="34" charset="0"/>
              </a:rPr>
              <a:t>merito all'applicazione dei criteri localizzativi all'incenerimento di fanghi </a:t>
            </a:r>
            <a:r>
              <a:rPr lang="it-IT" sz="1600" kern="0" dirty="0" smtClean="0">
                <a:latin typeface="Century Gothic" panose="020B0502020202020204" pitchFamily="34" charset="0"/>
              </a:rPr>
              <a:t>da depurazione </a:t>
            </a:r>
            <a:r>
              <a:rPr lang="it-IT" sz="1600" kern="0" dirty="0">
                <a:latin typeface="Century Gothic" panose="020B0502020202020204" pitchFamily="34" charset="0"/>
              </a:rPr>
              <a:t>presso i </a:t>
            </a:r>
            <a:r>
              <a:rPr lang="it-IT" sz="1600" kern="0" dirty="0" smtClean="0">
                <a:latin typeface="Century Gothic" panose="020B0502020202020204" pitchFamily="34" charset="0"/>
              </a:rPr>
              <a:t>depuratori</a:t>
            </a:r>
          </a:p>
          <a:p>
            <a:pPr marL="0" indent="0" algn="just">
              <a:buNone/>
            </a:pPr>
            <a:r>
              <a:rPr lang="it-IT" sz="1600" b="1" u="sng" kern="0" dirty="0" smtClean="0">
                <a:latin typeface="Century Gothic" panose="020B0502020202020204" pitchFamily="34" charset="0"/>
              </a:rPr>
              <a:t>CONTENUTI:</a:t>
            </a:r>
            <a:r>
              <a:rPr lang="it-IT" sz="1600" kern="0" dirty="0">
                <a:latin typeface="Century Gothic" panose="020B0502020202020204" pitchFamily="34" charset="0"/>
              </a:rPr>
              <a:t> gli impianti di recupero energetico autorizzati al trattamento esclusivo dei fanghi da depurazione all’interno di depuratori non sono da assoggettare ai criteri localizzativi</a:t>
            </a:r>
            <a:r>
              <a:rPr lang="it-IT" sz="1600" kern="0" dirty="0" smtClean="0">
                <a:latin typeface="Century Gothic" panose="020B0502020202020204" pitchFamily="34" charset="0"/>
              </a:rPr>
              <a:t>.</a:t>
            </a:r>
          </a:p>
          <a:p>
            <a:pPr marL="0" indent="0" algn="just">
              <a:buNone/>
            </a:pPr>
            <a:r>
              <a:rPr lang="it-IT" sz="1600" b="1" u="sng" kern="0" dirty="0" smtClean="0">
                <a:latin typeface="Century Gothic" panose="020B0502020202020204" pitchFamily="34" charset="0"/>
              </a:rPr>
              <a:t>EFFETTI:</a:t>
            </a:r>
            <a:r>
              <a:rPr lang="it-IT" sz="1600" b="1" kern="0" dirty="0" smtClean="0">
                <a:latin typeface="Century Gothic" panose="020B0502020202020204" pitchFamily="34" charset="0"/>
              </a:rPr>
              <a:t> </a:t>
            </a:r>
            <a:r>
              <a:rPr lang="it-IT" sz="1600" kern="0" dirty="0" smtClean="0">
                <a:latin typeface="Century Gothic" panose="020B0502020202020204" pitchFamily="34" charset="0"/>
              </a:rPr>
              <a:t>nessun </a:t>
            </a:r>
            <a:r>
              <a:rPr lang="it-IT" sz="1600" kern="0" dirty="0">
                <a:latin typeface="Century Gothic" panose="020B0502020202020204" pitchFamily="34" charset="0"/>
              </a:rPr>
              <a:t>effetto immediato, </a:t>
            </a:r>
            <a:r>
              <a:rPr lang="it-IT" sz="1600" b="1" kern="0" dirty="0" smtClean="0">
                <a:solidFill>
                  <a:srgbClr val="FF0000"/>
                </a:solidFill>
                <a:latin typeface="Century Gothic" panose="020B0502020202020204" pitchFamily="34" charset="0"/>
              </a:rPr>
              <a:t>chiarimento fondamentale ai </a:t>
            </a:r>
            <a:r>
              <a:rPr lang="it-IT" sz="1600" b="1" kern="0" dirty="0">
                <a:solidFill>
                  <a:srgbClr val="FF0000"/>
                </a:solidFill>
                <a:latin typeface="Century Gothic" panose="020B0502020202020204" pitchFamily="34" charset="0"/>
              </a:rPr>
              <a:t>fini di una possibile progettazione  di un inceneritore al servizio esclusivo di fanghi da depurazione</a:t>
            </a:r>
            <a:endParaRPr lang="it-IT" b="1" kern="0" dirty="0">
              <a:solidFill>
                <a:srgbClr val="FF0000"/>
              </a:solidFill>
            </a:endParaRPr>
          </a:p>
        </p:txBody>
      </p:sp>
    </p:spTree>
    <p:extLst>
      <p:ext uri="{BB962C8B-B14F-4D97-AF65-F5344CB8AC3E}">
        <p14:creationId xmlns:p14="http://schemas.microsoft.com/office/powerpoint/2010/main" val="2167659411"/>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EVOLUZIONE NORMATIVA</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6</a:t>
            </a:fld>
            <a:endParaRPr lang="it-IT" dirty="0"/>
          </a:p>
        </p:txBody>
      </p:sp>
      <p:sp>
        <p:nvSpPr>
          <p:cNvPr id="6" name="Segnaposto contenuto 2"/>
          <p:cNvSpPr txBox="1">
            <a:spLocks/>
          </p:cNvSpPr>
          <p:nvPr/>
        </p:nvSpPr>
        <p:spPr>
          <a:xfrm>
            <a:off x="457200" y="1052670"/>
            <a:ext cx="8229600" cy="507349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FontTx/>
              <a:buChar char="-"/>
            </a:pPr>
            <a:endParaRPr lang="it-IT" sz="1600" b="1" u="sng" kern="0" dirty="0" smtClean="0">
              <a:latin typeface="Century Gothic" panose="020B0502020202020204" pitchFamily="34" charset="0"/>
            </a:endParaRPr>
          </a:p>
          <a:p>
            <a:pPr marL="0" indent="0" algn="just">
              <a:buNone/>
            </a:pPr>
            <a:r>
              <a:rPr lang="it-IT" sz="1600" b="1" u="sng" kern="0" dirty="0" smtClean="0">
                <a:latin typeface="Century Gothic" panose="020B0502020202020204" pitchFamily="34" charset="0"/>
              </a:rPr>
              <a:t>DATA: 21/9/2018</a:t>
            </a:r>
          </a:p>
          <a:p>
            <a:pPr marL="0" indent="0" algn="just">
              <a:buNone/>
            </a:pPr>
            <a:r>
              <a:rPr lang="it-IT" sz="1600" b="1" u="sng" kern="0" dirty="0" smtClean="0">
                <a:latin typeface="Century Gothic" panose="020B0502020202020204" pitchFamily="34" charset="0"/>
              </a:rPr>
              <a:t>CHIARIMENTO</a:t>
            </a:r>
            <a:r>
              <a:rPr lang="it-IT" sz="1600" b="1" u="sng" kern="0" dirty="0" smtClean="0">
                <a:latin typeface="Century Gothic" panose="020B0502020202020204" pitchFamily="34" charset="0"/>
              </a:rPr>
              <a:t> </a:t>
            </a:r>
            <a:r>
              <a:rPr lang="it-IT" sz="1600" b="1" u="sng" kern="0" dirty="0" smtClean="0">
                <a:latin typeface="Century Gothic" panose="020B0502020202020204" pitchFamily="34" charset="0"/>
              </a:rPr>
              <a:t>Regione Lombardia:</a:t>
            </a:r>
            <a:r>
              <a:rPr lang="it-IT" sz="1600" b="1" kern="0" dirty="0" smtClean="0">
                <a:latin typeface="Century Gothic" panose="020B0502020202020204" pitchFamily="34" charset="0"/>
              </a:rPr>
              <a:t> </a:t>
            </a:r>
            <a:r>
              <a:rPr lang="it-IT" sz="1600" kern="0" dirty="0" smtClean="0">
                <a:latin typeface="Century Gothic" panose="020B0502020202020204" pitchFamily="34" charset="0"/>
              </a:rPr>
              <a:t>in </a:t>
            </a:r>
            <a:r>
              <a:rPr lang="it-IT" sz="1600" kern="0" dirty="0">
                <a:latin typeface="Century Gothic" panose="020B0502020202020204" pitchFamily="34" charset="0"/>
              </a:rPr>
              <a:t>merito all'utilizzo in agricoltura mediante miscelazione col terreno di sostanze avente effetto ammendante, concimante, correttivo o fitosanitario e rispetto dei parametri previsti dalla Tabella 1, colonna A, allegato 5, Titolo V, Parte IV del </a:t>
            </a:r>
            <a:r>
              <a:rPr lang="it-IT" sz="1600" kern="0" dirty="0" err="1">
                <a:latin typeface="Century Gothic" panose="020B0502020202020204" pitchFamily="34" charset="0"/>
              </a:rPr>
              <a:t>Dlgs</a:t>
            </a:r>
            <a:r>
              <a:rPr lang="it-IT" sz="1600" kern="0" dirty="0">
                <a:latin typeface="Century Gothic" panose="020B0502020202020204" pitchFamily="34" charset="0"/>
              </a:rPr>
              <a:t> 152/2006, in relazione a quanto statuito dalla sentenza TAR Lombardia n 1782 del 20 luglio </a:t>
            </a:r>
            <a:r>
              <a:rPr lang="it-IT" sz="1600" kern="0" dirty="0" smtClean="0">
                <a:latin typeface="Century Gothic" panose="020B0502020202020204" pitchFamily="34" charset="0"/>
              </a:rPr>
              <a:t>2018</a:t>
            </a:r>
          </a:p>
          <a:p>
            <a:pPr marL="0" indent="0" algn="just">
              <a:buNone/>
            </a:pPr>
            <a:r>
              <a:rPr lang="it-IT" sz="1600" b="1" u="sng" kern="0" dirty="0" smtClean="0">
                <a:latin typeface="Century Gothic" panose="020B0502020202020204" pitchFamily="34" charset="0"/>
              </a:rPr>
              <a:t>CONTENUTI:</a:t>
            </a:r>
            <a:r>
              <a:rPr lang="it-IT" sz="1600" kern="0" dirty="0">
                <a:latin typeface="Century Gothic" panose="020B0502020202020204" pitchFamily="34" charset="0"/>
              </a:rPr>
              <a:t> Regione Lombardia chiarisce che per l'utilizzo di gessi e compost si debba applicare unicamente la </a:t>
            </a:r>
            <a:r>
              <a:rPr lang="it-IT" sz="1600" kern="0" dirty="0" smtClean="0">
                <a:latin typeface="Century Gothic" panose="020B0502020202020204" pitchFamily="34" charset="0"/>
              </a:rPr>
              <a:t>normativa </a:t>
            </a:r>
            <a:r>
              <a:rPr lang="it-IT" sz="1600" kern="0" dirty="0">
                <a:latin typeface="Century Gothic" panose="020B0502020202020204" pitchFamily="34" charset="0"/>
              </a:rPr>
              <a:t>di settore </a:t>
            </a:r>
            <a:r>
              <a:rPr lang="it-IT" sz="1600" kern="0" dirty="0" smtClean="0">
                <a:latin typeface="Century Gothic" panose="020B0502020202020204" pitchFamily="34" charset="0"/>
              </a:rPr>
              <a:t>(</a:t>
            </a:r>
            <a:r>
              <a:rPr lang="it-IT" sz="1600" kern="0" dirty="0" smtClean="0">
                <a:latin typeface="Century Gothic" panose="020B0502020202020204" pitchFamily="34" charset="0"/>
              </a:rPr>
              <a:t>D.</a:t>
            </a:r>
            <a:r>
              <a:rPr lang="it-IT" sz="1600" kern="0" dirty="0" smtClean="0">
                <a:latin typeface="Century Gothic" panose="020B0502020202020204" pitchFamily="34" charset="0"/>
              </a:rPr>
              <a:t>lgs. </a:t>
            </a:r>
            <a:r>
              <a:rPr lang="it-IT" sz="1600" kern="0" dirty="0">
                <a:latin typeface="Century Gothic" panose="020B0502020202020204" pitchFamily="34" charset="0"/>
              </a:rPr>
              <a:t>75/2010) e che la verifica di conformità di tali prodotti vada effettuata con i soli criteri stabiliti da tale </a:t>
            </a:r>
            <a:r>
              <a:rPr lang="it-IT" sz="1600" kern="0" dirty="0" smtClean="0">
                <a:latin typeface="Century Gothic" panose="020B0502020202020204" pitchFamily="34" charset="0"/>
              </a:rPr>
              <a:t>normativa</a:t>
            </a:r>
          </a:p>
          <a:p>
            <a:pPr marL="0" indent="0" algn="just">
              <a:buNone/>
            </a:pPr>
            <a:r>
              <a:rPr lang="it-IT" sz="1600" b="1" u="sng" kern="0" dirty="0" smtClean="0">
                <a:latin typeface="Century Gothic" panose="020B0502020202020204" pitchFamily="34" charset="0"/>
              </a:rPr>
              <a:t>EFFETTI:</a:t>
            </a:r>
            <a:r>
              <a:rPr lang="it-IT" sz="1600" b="1" kern="0" dirty="0" smtClean="0">
                <a:latin typeface="Century Gothic" panose="020B0502020202020204" pitchFamily="34" charset="0"/>
              </a:rPr>
              <a:t> </a:t>
            </a:r>
            <a:r>
              <a:rPr lang="it-IT" sz="1600" b="1" kern="0" dirty="0">
                <a:solidFill>
                  <a:srgbClr val="FF0000"/>
                </a:solidFill>
                <a:latin typeface="Century Gothic" panose="020B0502020202020204" pitchFamily="34" charset="0"/>
              </a:rPr>
              <a:t>ripresa dei ritiri fanghi per la quota parte destinata alle linee gessi di defecazione e compost</a:t>
            </a:r>
            <a:endParaRPr lang="it-IT" b="1" kern="0" dirty="0">
              <a:solidFill>
                <a:srgbClr val="FF0000"/>
              </a:solidFill>
            </a:endParaRPr>
          </a:p>
        </p:txBody>
      </p:sp>
    </p:spTree>
    <p:extLst>
      <p:ext uri="{BB962C8B-B14F-4D97-AF65-F5344CB8AC3E}">
        <p14:creationId xmlns:p14="http://schemas.microsoft.com/office/powerpoint/2010/main" val="4192910018"/>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EVOLUZIONE NORMATIVA</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7</a:t>
            </a:fld>
            <a:endParaRPr lang="it-IT" dirty="0"/>
          </a:p>
        </p:txBody>
      </p:sp>
      <p:sp>
        <p:nvSpPr>
          <p:cNvPr id="6" name="Segnaposto contenuto 2"/>
          <p:cNvSpPr txBox="1">
            <a:spLocks/>
          </p:cNvSpPr>
          <p:nvPr/>
        </p:nvSpPr>
        <p:spPr>
          <a:xfrm>
            <a:off x="457200" y="1052670"/>
            <a:ext cx="8229600" cy="507349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FontTx/>
              <a:buChar char="-"/>
            </a:pPr>
            <a:endParaRPr lang="it-IT" sz="1600" b="1" u="sng" kern="0" dirty="0" smtClean="0">
              <a:latin typeface="Century Gothic" panose="020B0502020202020204" pitchFamily="34" charset="0"/>
            </a:endParaRPr>
          </a:p>
          <a:p>
            <a:pPr marL="0" indent="0" algn="just">
              <a:buNone/>
            </a:pPr>
            <a:r>
              <a:rPr lang="it-IT" sz="1600" b="1" u="sng" kern="0" dirty="0" smtClean="0">
                <a:latin typeface="Century Gothic" panose="020B0502020202020204" pitchFamily="34" charset="0"/>
              </a:rPr>
              <a:t>DATA: 28/9/2018</a:t>
            </a:r>
          </a:p>
          <a:p>
            <a:pPr marL="0" indent="0" algn="just">
              <a:buNone/>
            </a:pPr>
            <a:r>
              <a:rPr lang="it-IT" sz="1600" b="1" u="sng" kern="0" dirty="0" smtClean="0">
                <a:latin typeface="Century Gothic" panose="020B0502020202020204" pitchFamily="34" charset="0"/>
              </a:rPr>
              <a:t>DECRETO LEGGE n. 109:</a:t>
            </a:r>
            <a:r>
              <a:rPr lang="it-IT" sz="1600" b="1" kern="0" dirty="0" smtClean="0">
                <a:latin typeface="Century Gothic" panose="020B0502020202020204" pitchFamily="34" charset="0"/>
              </a:rPr>
              <a:t> </a:t>
            </a:r>
            <a:r>
              <a:rPr lang="it-IT" sz="1600" kern="0" dirty="0" smtClean="0">
                <a:latin typeface="Century Gothic" panose="020B0502020202020204" pitchFamily="34" charset="0"/>
              </a:rPr>
              <a:t>Disposizioni </a:t>
            </a:r>
            <a:r>
              <a:rPr lang="it-IT" sz="1600" kern="0" dirty="0">
                <a:latin typeface="Century Gothic" panose="020B0502020202020204" pitchFamily="34" charset="0"/>
              </a:rPr>
              <a:t>urgenti per la </a:t>
            </a:r>
            <a:r>
              <a:rPr lang="it-IT" sz="1600" kern="0" dirty="0" err="1">
                <a:latin typeface="Century Gothic" panose="020B0502020202020204" pitchFamily="34" charset="0"/>
              </a:rPr>
              <a:t>citta'</a:t>
            </a:r>
            <a:r>
              <a:rPr lang="it-IT" sz="1600" kern="0" dirty="0">
                <a:latin typeface="Century Gothic" panose="020B0502020202020204" pitchFamily="34" charset="0"/>
              </a:rPr>
              <a:t> di Genova, la sicurezza della rete nazionale delle infrastrutture e dei trasporti, gli eventi sismici del 2016 e 2017, il lavoro e le altre emergenze. (18G00137) (GU Serie Generale n.226 del 28-09-2018</a:t>
            </a:r>
            <a:r>
              <a:rPr lang="it-IT" sz="1600" kern="0" dirty="0" smtClean="0">
                <a:latin typeface="Century Gothic" panose="020B0502020202020204" pitchFamily="34" charset="0"/>
              </a:rPr>
              <a:t>)</a:t>
            </a:r>
          </a:p>
          <a:p>
            <a:pPr marL="0" indent="0" algn="just">
              <a:buNone/>
            </a:pPr>
            <a:r>
              <a:rPr lang="it-IT" sz="1600" b="1" u="sng" kern="0" dirty="0" smtClean="0">
                <a:latin typeface="Century Gothic" panose="020B0502020202020204" pitchFamily="34" charset="0"/>
              </a:rPr>
              <a:t>CONTENUTI:</a:t>
            </a:r>
            <a:r>
              <a:rPr lang="it-IT" sz="1600" kern="0" dirty="0">
                <a:latin typeface="Century Gothic" panose="020B0502020202020204" pitchFamily="34" charset="0"/>
              </a:rPr>
              <a:t> all'art 41 - Disposizioni urgenti sulla gestione  dei fanghi di depurazione, si dispone che nelle more di una revisione organica della normativa di settore, continuano a valere, ai fini dell'utilizzo in agricoltura dei fanghi di cui all'articolo 2, comma 1, lettera a), del decreto legislativo 27 gennaio 1992, n. 99, i limiti dell'Allegato IB del predetto decreto, fatta eccezione per gli idrocarburi (C10-C40), per i quali il limite </a:t>
            </a:r>
            <a:r>
              <a:rPr lang="it-IT" sz="1600" kern="0" dirty="0" err="1">
                <a:latin typeface="Century Gothic" panose="020B0502020202020204" pitchFamily="34" charset="0"/>
              </a:rPr>
              <a:t>e'</a:t>
            </a:r>
            <a:r>
              <a:rPr lang="it-IT" sz="1600" kern="0" dirty="0">
                <a:latin typeface="Century Gothic" panose="020B0502020202020204" pitchFamily="34" charset="0"/>
              </a:rPr>
              <a:t>: ≤ 1.000 </a:t>
            </a:r>
            <a:r>
              <a:rPr lang="it-IT" sz="1600" kern="0" dirty="0" smtClean="0">
                <a:latin typeface="Century Gothic" panose="020B0502020202020204" pitchFamily="34" charset="0"/>
              </a:rPr>
              <a:t>mg/kg </a:t>
            </a:r>
            <a:r>
              <a:rPr lang="it-IT" sz="1600" kern="0" dirty="0">
                <a:latin typeface="Century Gothic" panose="020B0502020202020204" pitchFamily="34" charset="0"/>
              </a:rPr>
              <a:t>tal </a:t>
            </a:r>
            <a:r>
              <a:rPr lang="it-IT" sz="1600" kern="0" dirty="0" smtClean="0">
                <a:latin typeface="Century Gothic" panose="020B0502020202020204" pitchFamily="34" charset="0"/>
              </a:rPr>
              <a:t>quale. </a:t>
            </a:r>
          </a:p>
          <a:p>
            <a:pPr marL="0" indent="0" algn="just">
              <a:buNone/>
            </a:pPr>
            <a:r>
              <a:rPr lang="it-IT" sz="1600" b="1" u="sng" kern="0" dirty="0" smtClean="0">
                <a:latin typeface="Century Gothic" panose="020B0502020202020204" pitchFamily="34" charset="0"/>
              </a:rPr>
              <a:t>EFFETTI</a:t>
            </a:r>
            <a:r>
              <a:rPr lang="it-IT" sz="1600" b="1" u="sng" kern="0" dirty="0" smtClean="0">
                <a:latin typeface="Century Gothic" panose="020B0502020202020204" pitchFamily="34" charset="0"/>
              </a:rPr>
              <a:t>:</a:t>
            </a:r>
            <a:r>
              <a:rPr lang="it-IT" sz="1600" b="1" kern="0" dirty="0" smtClean="0">
                <a:latin typeface="Century Gothic" panose="020B0502020202020204" pitchFamily="34" charset="0"/>
              </a:rPr>
              <a:t> </a:t>
            </a:r>
            <a:r>
              <a:rPr lang="it-IT" sz="1600" b="1" kern="0" dirty="0">
                <a:solidFill>
                  <a:srgbClr val="FF0000"/>
                </a:solidFill>
                <a:latin typeface="Century Gothic" panose="020B0502020202020204" pitchFamily="34" charset="0"/>
              </a:rPr>
              <a:t>ripresa dei ritiri  dei fanghi destinati al recupero in agricoltura; gli </a:t>
            </a:r>
            <a:r>
              <a:rPr lang="it-IT" sz="1600" b="1" kern="0" dirty="0" smtClean="0">
                <a:solidFill>
                  <a:srgbClr val="FF0000"/>
                </a:solidFill>
                <a:latin typeface="Century Gothic" panose="020B0502020202020204" pitchFamily="34" charset="0"/>
              </a:rPr>
              <a:t>stoccaggi </a:t>
            </a:r>
            <a:r>
              <a:rPr lang="it-IT" sz="1600" b="1" kern="0" dirty="0">
                <a:solidFill>
                  <a:srgbClr val="FF0000"/>
                </a:solidFill>
                <a:latin typeface="Century Gothic" panose="020B0502020202020204" pitchFamily="34" charset="0"/>
              </a:rPr>
              <a:t>presso gli impianti di trattamento sono tuttavia pieni a causa del blocco degli spandimenti nel periodo estivo, pertanto la ripresa dei ritiri è graduale</a:t>
            </a:r>
            <a:endParaRPr lang="it-IT" b="1" kern="0" dirty="0">
              <a:solidFill>
                <a:srgbClr val="FF0000"/>
              </a:solidFill>
            </a:endParaRPr>
          </a:p>
        </p:txBody>
      </p:sp>
    </p:spTree>
    <p:extLst>
      <p:ext uri="{BB962C8B-B14F-4D97-AF65-F5344CB8AC3E}">
        <p14:creationId xmlns:p14="http://schemas.microsoft.com/office/powerpoint/2010/main" val="569431169"/>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EVOLUZIONE NORMATIVA</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8</a:t>
            </a:fld>
            <a:endParaRPr lang="it-IT" dirty="0"/>
          </a:p>
        </p:txBody>
      </p:sp>
      <p:sp>
        <p:nvSpPr>
          <p:cNvPr id="6" name="Segnaposto contenuto 2"/>
          <p:cNvSpPr txBox="1">
            <a:spLocks/>
          </p:cNvSpPr>
          <p:nvPr/>
        </p:nvSpPr>
        <p:spPr>
          <a:xfrm>
            <a:off x="457200" y="1052670"/>
            <a:ext cx="8229600" cy="507349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FontTx/>
              <a:buChar char="-"/>
            </a:pPr>
            <a:endParaRPr lang="it-IT" sz="1600" b="1" u="sng" kern="0" dirty="0" smtClean="0">
              <a:latin typeface="Century Gothic" panose="020B0502020202020204" pitchFamily="34" charset="0"/>
            </a:endParaRPr>
          </a:p>
          <a:p>
            <a:pPr marL="0" indent="0" algn="just">
              <a:buNone/>
            </a:pPr>
            <a:r>
              <a:rPr lang="it-IT" sz="1600" b="1" u="sng" kern="0" dirty="0" smtClean="0">
                <a:latin typeface="Century Gothic" panose="020B0502020202020204" pitchFamily="34" charset="0"/>
              </a:rPr>
              <a:t>DATA: 16/11/2018</a:t>
            </a:r>
          </a:p>
          <a:p>
            <a:pPr marL="0" indent="0" algn="just">
              <a:buNone/>
            </a:pPr>
            <a:r>
              <a:rPr lang="it-IT" sz="1600" b="1" u="sng" kern="0" dirty="0" smtClean="0">
                <a:latin typeface="Century Gothic" panose="020B0502020202020204" pitchFamily="34" charset="0"/>
              </a:rPr>
              <a:t>LEGGE nr 130:</a:t>
            </a:r>
            <a:r>
              <a:rPr lang="it-IT" sz="1600" kern="0" dirty="0" smtClean="0">
                <a:latin typeface="Century Gothic" panose="020B0502020202020204" pitchFamily="34" charset="0"/>
              </a:rPr>
              <a:t> Conversione </a:t>
            </a:r>
            <a:r>
              <a:rPr lang="it-IT" sz="1600" kern="0" dirty="0">
                <a:latin typeface="Century Gothic" panose="020B0502020202020204" pitchFamily="34" charset="0"/>
              </a:rPr>
              <a:t>in legge, con modificazioni, del </a:t>
            </a:r>
            <a:r>
              <a:rPr lang="it-IT" sz="1600" kern="0" dirty="0" smtClean="0">
                <a:latin typeface="Century Gothic" panose="020B0502020202020204" pitchFamily="34" charset="0"/>
              </a:rPr>
              <a:t>decreto </a:t>
            </a:r>
            <a:r>
              <a:rPr lang="it-IT" sz="1600" kern="0" dirty="0">
                <a:latin typeface="Century Gothic" panose="020B0502020202020204" pitchFamily="34" charset="0"/>
              </a:rPr>
              <a:t>legge </a:t>
            </a:r>
            <a:r>
              <a:rPr lang="it-IT" sz="1600" kern="0" dirty="0" smtClean="0">
                <a:latin typeface="Century Gothic" panose="020B0502020202020204" pitchFamily="34" charset="0"/>
              </a:rPr>
              <a:t>del 28 </a:t>
            </a:r>
            <a:r>
              <a:rPr lang="it-IT" sz="1600" kern="0" dirty="0">
                <a:latin typeface="Century Gothic" panose="020B0502020202020204" pitchFamily="34" charset="0"/>
              </a:rPr>
              <a:t>settembre 2018, n. 109, recante </a:t>
            </a:r>
            <a:r>
              <a:rPr lang="it-IT" sz="1600" kern="0" dirty="0" smtClean="0">
                <a:latin typeface="Century Gothic" panose="020B0502020202020204" pitchFamily="34" charset="0"/>
              </a:rPr>
              <a:t>disposizioni urgenti </a:t>
            </a:r>
            <a:r>
              <a:rPr lang="it-IT" sz="1600" kern="0" dirty="0">
                <a:latin typeface="Century Gothic" panose="020B0502020202020204" pitchFamily="34" charset="0"/>
              </a:rPr>
              <a:t>per la città di Genova, la sicurezza della </a:t>
            </a:r>
            <a:r>
              <a:rPr lang="it-IT" sz="1600" kern="0" dirty="0" smtClean="0">
                <a:latin typeface="Century Gothic" panose="020B0502020202020204" pitchFamily="34" charset="0"/>
              </a:rPr>
              <a:t>rete nazionale </a:t>
            </a:r>
            <a:r>
              <a:rPr lang="it-IT" sz="1600" kern="0" dirty="0">
                <a:latin typeface="Century Gothic" panose="020B0502020202020204" pitchFamily="34" charset="0"/>
              </a:rPr>
              <a:t>delle infrastrutture e dei trasporti, gli </a:t>
            </a:r>
            <a:r>
              <a:rPr lang="it-IT" sz="1600" kern="0" dirty="0" smtClean="0">
                <a:latin typeface="Century Gothic" panose="020B0502020202020204" pitchFamily="34" charset="0"/>
              </a:rPr>
              <a:t>eventi sismici </a:t>
            </a:r>
            <a:r>
              <a:rPr lang="it-IT" sz="1600" kern="0" dirty="0">
                <a:latin typeface="Century Gothic" panose="020B0502020202020204" pitchFamily="34" charset="0"/>
              </a:rPr>
              <a:t>del 2016 e 2017, il lavoro e le altre emergenze</a:t>
            </a:r>
            <a:r>
              <a:rPr lang="it-IT" sz="1600" kern="0" dirty="0" smtClean="0">
                <a:latin typeface="Century Gothic" panose="020B0502020202020204" pitchFamily="34" charset="0"/>
              </a:rPr>
              <a:t>.</a:t>
            </a:r>
          </a:p>
          <a:p>
            <a:pPr marL="0" indent="0" algn="just">
              <a:buNone/>
            </a:pPr>
            <a:r>
              <a:rPr lang="it-IT" sz="1600" b="1" u="sng" kern="0" dirty="0" smtClean="0">
                <a:latin typeface="Century Gothic" panose="020B0502020202020204" pitchFamily="34" charset="0"/>
              </a:rPr>
              <a:t>CONTENUTI:</a:t>
            </a:r>
            <a:r>
              <a:rPr lang="it-IT" sz="1600" kern="0" dirty="0">
                <a:latin typeface="Century Gothic" panose="020B0502020202020204" pitchFamily="34" charset="0"/>
              </a:rPr>
              <a:t> all'art 41 - Disposizioni urgenti sulla gestione dei fanghi di depurazione, la legge conferma i limiti su idrocarburi contenuti nella legge </a:t>
            </a:r>
            <a:r>
              <a:rPr lang="it-IT" sz="1600" kern="0" dirty="0" smtClean="0">
                <a:latin typeface="Century Gothic" panose="020B0502020202020204" pitchFamily="34" charset="0"/>
              </a:rPr>
              <a:t>109</a:t>
            </a:r>
            <a:r>
              <a:rPr lang="it-IT" sz="1600" kern="0" dirty="0" smtClean="0">
                <a:latin typeface="Century Gothic" panose="020B0502020202020204" pitchFamily="34" charset="0"/>
              </a:rPr>
              <a:t> </a:t>
            </a:r>
            <a:r>
              <a:rPr lang="it-IT" sz="1600" kern="0" dirty="0">
                <a:latin typeface="Century Gothic" panose="020B0502020202020204" pitchFamily="34" charset="0"/>
              </a:rPr>
              <a:t>del 29/9/2018, tuttavia aggiunge dei limiti su altri parametri: Toluene ≤100 (mg/kg SS</a:t>
            </a:r>
            <a:r>
              <a:rPr lang="it-IT" sz="1600" kern="0" dirty="0" smtClean="0">
                <a:latin typeface="Century Gothic" panose="020B0502020202020204" pitchFamily="34" charset="0"/>
              </a:rPr>
              <a:t>), </a:t>
            </a:r>
            <a:r>
              <a:rPr lang="it-IT" sz="1600" kern="0" dirty="0">
                <a:latin typeface="Century Gothic" panose="020B0502020202020204" pitchFamily="34" charset="0"/>
              </a:rPr>
              <a:t>Selenio ≤10 (mg/kg SS</a:t>
            </a:r>
            <a:r>
              <a:rPr lang="it-IT" sz="1600" kern="0" dirty="0" smtClean="0">
                <a:latin typeface="Century Gothic" panose="020B0502020202020204" pitchFamily="34" charset="0"/>
              </a:rPr>
              <a:t>), </a:t>
            </a:r>
            <a:r>
              <a:rPr lang="it-IT" sz="1600" kern="0" dirty="0">
                <a:latin typeface="Century Gothic" panose="020B0502020202020204" pitchFamily="34" charset="0"/>
              </a:rPr>
              <a:t>Berillio ≤2 (mg/kg SS</a:t>
            </a:r>
            <a:r>
              <a:rPr lang="it-IT" sz="1600" kern="0" dirty="0" smtClean="0">
                <a:latin typeface="Century Gothic" panose="020B0502020202020204" pitchFamily="34" charset="0"/>
              </a:rPr>
              <a:t>), </a:t>
            </a:r>
            <a:r>
              <a:rPr lang="it-IT" sz="1600" kern="0" dirty="0">
                <a:latin typeface="Century Gothic" panose="020B0502020202020204" pitchFamily="34" charset="0"/>
              </a:rPr>
              <a:t>Arsenico &lt;20 (mg/kg </a:t>
            </a:r>
            <a:r>
              <a:rPr lang="it-IT" sz="1600" kern="0" dirty="0" smtClean="0">
                <a:latin typeface="Century Gothic" panose="020B0502020202020204" pitchFamily="34" charset="0"/>
              </a:rPr>
              <a:t>SS), Cromo </a:t>
            </a:r>
            <a:r>
              <a:rPr lang="it-IT" sz="1600" kern="0" dirty="0">
                <a:latin typeface="Century Gothic" panose="020B0502020202020204" pitchFamily="34" charset="0"/>
              </a:rPr>
              <a:t>totale &lt;200 (mg/kg SS) e Cromo VI &lt;2 (mg/</a:t>
            </a:r>
            <a:r>
              <a:rPr lang="it-IT" sz="1600" kern="0" dirty="0" err="1">
                <a:latin typeface="Century Gothic" panose="020B0502020202020204" pitchFamily="34" charset="0"/>
              </a:rPr>
              <a:t>kgSS</a:t>
            </a:r>
            <a:r>
              <a:rPr lang="it-IT" sz="1600" kern="0" dirty="0">
                <a:latin typeface="Century Gothic" panose="020B0502020202020204" pitchFamily="34" charset="0"/>
              </a:rPr>
              <a:t>) </a:t>
            </a:r>
            <a:r>
              <a:rPr lang="it-IT" sz="1600" kern="0" dirty="0" smtClean="0">
                <a:latin typeface="Century Gothic" panose="020B0502020202020204" pitchFamily="34" charset="0"/>
              </a:rPr>
              <a:t>.</a:t>
            </a:r>
          </a:p>
          <a:p>
            <a:pPr marL="0" indent="0" algn="just">
              <a:buNone/>
            </a:pPr>
            <a:r>
              <a:rPr lang="it-IT" sz="1600" b="1" u="sng" kern="0" dirty="0" smtClean="0">
                <a:latin typeface="Century Gothic" panose="020B0502020202020204" pitchFamily="34" charset="0"/>
              </a:rPr>
              <a:t>EFFETTI:</a:t>
            </a:r>
            <a:r>
              <a:rPr lang="it-IT" sz="1600" b="1" kern="0" dirty="0" smtClean="0">
                <a:latin typeface="Century Gothic" panose="020B0502020202020204" pitchFamily="34" charset="0"/>
              </a:rPr>
              <a:t> </a:t>
            </a:r>
            <a:r>
              <a:rPr lang="it-IT" sz="1600" b="1" kern="0" dirty="0">
                <a:solidFill>
                  <a:srgbClr val="FF0000"/>
                </a:solidFill>
                <a:latin typeface="Century Gothic" panose="020B0502020202020204" pitchFamily="34" charset="0"/>
              </a:rPr>
              <a:t>Per effetto dei nuovi limiti introdotti da tale Legge, </a:t>
            </a:r>
            <a:r>
              <a:rPr lang="it-IT" sz="1600" b="1" kern="0" dirty="0" smtClean="0">
                <a:solidFill>
                  <a:srgbClr val="FF0000"/>
                </a:solidFill>
                <a:latin typeface="Century Gothic" panose="020B0502020202020204" pitchFamily="34" charset="0"/>
              </a:rPr>
              <a:t>in particolare su ARSENICO E CROMO TOTALE, circa </a:t>
            </a:r>
            <a:r>
              <a:rPr lang="it-IT" sz="1600" b="1" kern="0" dirty="0">
                <a:solidFill>
                  <a:srgbClr val="FF0000"/>
                </a:solidFill>
                <a:latin typeface="Century Gothic" panose="020B0502020202020204" pitchFamily="34" charset="0"/>
              </a:rPr>
              <a:t>il </a:t>
            </a:r>
            <a:r>
              <a:rPr lang="it-IT" sz="1600" b="1" kern="0" dirty="0" smtClean="0">
                <a:solidFill>
                  <a:srgbClr val="FF0000"/>
                </a:solidFill>
                <a:latin typeface="Century Gothic" panose="020B0502020202020204" pitchFamily="34" charset="0"/>
              </a:rPr>
              <a:t>20</a:t>
            </a:r>
            <a:r>
              <a:rPr lang="it-IT" sz="1600" b="1" kern="0" dirty="0">
                <a:solidFill>
                  <a:srgbClr val="FF0000"/>
                </a:solidFill>
                <a:latin typeface="Century Gothic" panose="020B0502020202020204" pitchFamily="34" charset="0"/>
              </a:rPr>
              <a:t>% dei fanghi prodotti dai gestori del SII che venivano conferiti in agricoltura risultano ora NON CONFORMI e devono trovare altro destino (incenerimento, discarica, transfrontaliero)</a:t>
            </a:r>
            <a:endParaRPr lang="it-IT" b="1" kern="0" dirty="0">
              <a:solidFill>
                <a:srgbClr val="FF0000"/>
              </a:solidFill>
            </a:endParaRPr>
          </a:p>
        </p:txBody>
      </p:sp>
    </p:spTree>
    <p:extLst>
      <p:ext uri="{BB962C8B-B14F-4D97-AF65-F5344CB8AC3E}">
        <p14:creationId xmlns:p14="http://schemas.microsoft.com/office/powerpoint/2010/main" val="231252697"/>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73"/>
          <p:cNvSpPr txBox="1">
            <a:spLocks noChangeArrowheads="1"/>
          </p:cNvSpPr>
          <p:nvPr/>
        </p:nvSpPr>
        <p:spPr bwMode="auto">
          <a:xfrm>
            <a:off x="0" y="188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Century Gothic" pitchFamily="34" charset="0"/>
              </a:defRPr>
            </a:lvl1pPr>
            <a:lvl2pPr marL="742950" indent="-285750" eaLnBrk="0" hangingPunct="0">
              <a:defRPr sz="1600">
                <a:solidFill>
                  <a:schemeClr val="tx1"/>
                </a:solidFill>
                <a:latin typeface="Century Gothic" pitchFamily="34" charset="0"/>
              </a:defRPr>
            </a:lvl2pPr>
            <a:lvl3pPr marL="1143000" indent="-228600" eaLnBrk="0" hangingPunct="0">
              <a:defRPr sz="1600">
                <a:solidFill>
                  <a:schemeClr val="tx1"/>
                </a:solidFill>
                <a:latin typeface="Century Gothic" pitchFamily="34" charset="0"/>
              </a:defRPr>
            </a:lvl3pPr>
            <a:lvl4pPr marL="1600200" indent="-228600" eaLnBrk="0" hangingPunct="0">
              <a:defRPr sz="1600">
                <a:solidFill>
                  <a:schemeClr val="tx1"/>
                </a:solidFill>
                <a:latin typeface="Century Gothic" pitchFamily="34" charset="0"/>
              </a:defRPr>
            </a:lvl4pPr>
            <a:lvl5pPr marL="2057400" indent="-228600" eaLnBrk="0" hangingPunct="0">
              <a:defRPr sz="1600">
                <a:solidFill>
                  <a:schemeClr val="tx1"/>
                </a:solidFill>
                <a:latin typeface="Century Gothic" pitchFamily="34" charset="0"/>
              </a:defRPr>
            </a:lvl5pPr>
            <a:lvl6pPr marL="2514600" indent="-228600" eaLnBrk="0" fontAlgn="base" hangingPunct="0">
              <a:spcBef>
                <a:spcPct val="0"/>
              </a:spcBef>
              <a:spcAft>
                <a:spcPct val="0"/>
              </a:spcAft>
              <a:defRPr sz="1600">
                <a:solidFill>
                  <a:schemeClr val="tx1"/>
                </a:solidFill>
                <a:latin typeface="Century Gothic" pitchFamily="34" charset="0"/>
              </a:defRPr>
            </a:lvl6pPr>
            <a:lvl7pPr marL="2971800" indent="-228600" eaLnBrk="0" fontAlgn="base" hangingPunct="0">
              <a:spcBef>
                <a:spcPct val="0"/>
              </a:spcBef>
              <a:spcAft>
                <a:spcPct val="0"/>
              </a:spcAft>
              <a:defRPr sz="1600">
                <a:solidFill>
                  <a:schemeClr val="tx1"/>
                </a:solidFill>
                <a:latin typeface="Century Gothic" pitchFamily="34" charset="0"/>
              </a:defRPr>
            </a:lvl7pPr>
            <a:lvl8pPr marL="3429000" indent="-228600" eaLnBrk="0" fontAlgn="base" hangingPunct="0">
              <a:spcBef>
                <a:spcPct val="0"/>
              </a:spcBef>
              <a:spcAft>
                <a:spcPct val="0"/>
              </a:spcAft>
              <a:defRPr sz="1600">
                <a:solidFill>
                  <a:schemeClr val="tx1"/>
                </a:solidFill>
                <a:latin typeface="Century Gothic" pitchFamily="34" charset="0"/>
              </a:defRPr>
            </a:lvl8pPr>
            <a:lvl9pPr marL="3886200" indent="-228600" eaLnBrk="0" fontAlgn="base" hangingPunct="0">
              <a:spcBef>
                <a:spcPct val="0"/>
              </a:spcBef>
              <a:spcAft>
                <a:spcPct val="0"/>
              </a:spcAft>
              <a:defRPr sz="1600">
                <a:solidFill>
                  <a:schemeClr val="tx1"/>
                </a:solidFill>
                <a:latin typeface="Century Gothic" pitchFamily="34" charset="0"/>
              </a:defRPr>
            </a:lvl9pPr>
          </a:lstStyle>
          <a:p>
            <a:pPr algn="ctr" eaLnBrk="1" hangingPunct="1">
              <a:spcBef>
                <a:spcPct val="50000"/>
              </a:spcBef>
            </a:pPr>
            <a:r>
              <a:rPr lang="it-IT" altLang="it-IT" sz="2800" b="1" dirty="0" smtClean="0"/>
              <a:t>EVOLUZIONE NORMATIVA</a:t>
            </a:r>
            <a:endParaRPr lang="it-IT" altLang="it-IT" sz="2800" b="1" dirty="0"/>
          </a:p>
        </p:txBody>
      </p:sp>
      <p:sp>
        <p:nvSpPr>
          <p:cNvPr id="3" name="Segnaposto numero diapositiva 2"/>
          <p:cNvSpPr>
            <a:spLocks noGrp="1"/>
          </p:cNvSpPr>
          <p:nvPr>
            <p:ph type="sldNum" sz="quarter" idx="10"/>
          </p:nvPr>
        </p:nvSpPr>
        <p:spPr/>
        <p:txBody>
          <a:bodyPr/>
          <a:lstStyle/>
          <a:p>
            <a:pPr>
              <a:defRPr/>
            </a:pPr>
            <a:fld id="{A30DFD2C-5E7D-4F79-B664-6BF39B86B1BC}" type="slidenum">
              <a:rPr lang="it-IT"/>
              <a:pPr>
                <a:defRPr/>
              </a:pPr>
              <a:t>9</a:t>
            </a:fld>
            <a:endParaRPr lang="it-IT" dirty="0"/>
          </a:p>
        </p:txBody>
      </p:sp>
      <p:sp>
        <p:nvSpPr>
          <p:cNvPr id="6" name="Segnaposto contenuto 2"/>
          <p:cNvSpPr txBox="1">
            <a:spLocks/>
          </p:cNvSpPr>
          <p:nvPr/>
        </p:nvSpPr>
        <p:spPr>
          <a:xfrm>
            <a:off x="457200" y="1052670"/>
            <a:ext cx="8229600" cy="507349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FontTx/>
              <a:buChar char="-"/>
            </a:pPr>
            <a:endParaRPr lang="it-IT" sz="1600" b="1" u="sng" kern="0" dirty="0" smtClean="0">
              <a:latin typeface="Century Gothic" panose="020B0502020202020204" pitchFamily="34" charset="0"/>
            </a:endParaRPr>
          </a:p>
          <a:p>
            <a:pPr marL="0" indent="0" algn="just">
              <a:buNone/>
            </a:pPr>
            <a:r>
              <a:rPr lang="it-IT" sz="1600" b="1" u="sng" kern="0" dirty="0" smtClean="0">
                <a:latin typeface="Century Gothic" panose="020B0502020202020204" pitchFamily="34" charset="0"/>
              </a:rPr>
              <a:t>DATA: 14/5/2019</a:t>
            </a:r>
          </a:p>
          <a:p>
            <a:pPr marL="0" indent="0" algn="just">
              <a:buNone/>
            </a:pPr>
            <a:r>
              <a:rPr lang="it-IT" sz="1600" b="1" u="sng" kern="0" dirty="0" smtClean="0">
                <a:latin typeface="Century Gothic" panose="020B0502020202020204" pitchFamily="34" charset="0"/>
              </a:rPr>
              <a:t>DECRETO nr 6665 Regione Lombardia:</a:t>
            </a:r>
            <a:r>
              <a:rPr lang="it-IT" sz="1600" kern="0" dirty="0" smtClean="0">
                <a:latin typeface="Century Gothic" panose="020B0502020202020204" pitchFamily="34" charset="0"/>
              </a:rPr>
              <a:t> RICOGNIZIONE </a:t>
            </a:r>
            <a:r>
              <a:rPr lang="it-IT" sz="1600" kern="0" dirty="0">
                <a:latin typeface="Century Gothic" panose="020B0502020202020204" pitchFamily="34" charset="0"/>
              </a:rPr>
              <a:t>DEI LIMITI DI CONCENTRAZIONE CARATTERIZZANTI I FANGHI </a:t>
            </a:r>
            <a:r>
              <a:rPr lang="it-IT" sz="1600" kern="0" dirty="0" smtClean="0">
                <a:latin typeface="Century Gothic" panose="020B0502020202020204" pitchFamily="34" charset="0"/>
              </a:rPr>
              <a:t>DI DEPURAZIONE </a:t>
            </a:r>
            <a:r>
              <a:rPr lang="it-IT" sz="1600" kern="0" dirty="0">
                <a:latin typeface="Century Gothic" panose="020B0502020202020204" pitchFamily="34" charset="0"/>
              </a:rPr>
              <a:t>IDONEI PER L' UTILIZZO IN AGRICOLTURA, A SEGUITO DELLE NUOVE DISPOSIZIONI NORMATIVE NAZIONALI DI CUI ALLA LEGGE 16 NOVEMBRE 2018, N. 130 “CONVERSIONE IN LEGGE, CON MODIFICAZIONI, DEL DECRETO LEGGE 28 SETTEMBRE 2018, N. 109, RECANTE DISPOSIZIONI URGENTI PER LA CITTÀ' DI GENOVA, LA SICUREZZA DELLA RETE NAZIONALE DELLE INFRASTRUTTURE E DEI TRASPORTI, GLI EVENTI SISMICI DEL 2016 E 2017, IL LAVORO E LE ALTRE EMERGENZE”.</a:t>
            </a:r>
            <a:endParaRPr lang="it-IT" sz="1600" kern="0" dirty="0" smtClean="0">
              <a:latin typeface="Century Gothic" panose="020B0502020202020204" pitchFamily="34" charset="0"/>
            </a:endParaRPr>
          </a:p>
          <a:p>
            <a:pPr marL="0" indent="0" algn="just">
              <a:buNone/>
            </a:pPr>
            <a:r>
              <a:rPr lang="it-IT" sz="1600" b="1" u="sng" kern="0" dirty="0" smtClean="0">
                <a:latin typeface="Century Gothic" panose="020B0502020202020204" pitchFamily="34" charset="0"/>
              </a:rPr>
              <a:t>CONTENUTI:</a:t>
            </a:r>
            <a:r>
              <a:rPr lang="it-IT" sz="1600" kern="0" dirty="0">
                <a:latin typeface="Century Gothic" panose="020B0502020202020204" pitchFamily="34" charset="0"/>
              </a:rPr>
              <a:t> recepisce i limiti introdotti dalla Legge 130 e modifica di conseguenza la DGR 7076</a:t>
            </a:r>
          </a:p>
          <a:p>
            <a:pPr marL="0" indent="0" algn="just">
              <a:buNone/>
            </a:pPr>
            <a:r>
              <a:rPr lang="it-IT" sz="1600" b="1" u="sng" kern="0" dirty="0" smtClean="0">
                <a:latin typeface="Century Gothic" panose="020B0502020202020204" pitchFamily="34" charset="0"/>
              </a:rPr>
              <a:t>EFFETTI:</a:t>
            </a:r>
            <a:r>
              <a:rPr lang="it-IT" sz="1600" b="1" kern="0" dirty="0" smtClean="0">
                <a:latin typeface="Century Gothic" panose="020B0502020202020204" pitchFamily="34" charset="0"/>
              </a:rPr>
              <a:t> </a:t>
            </a:r>
            <a:r>
              <a:rPr lang="it-IT" sz="1600" b="1" kern="0" dirty="0">
                <a:solidFill>
                  <a:srgbClr val="FF0000"/>
                </a:solidFill>
                <a:latin typeface="Century Gothic" panose="020B0502020202020204" pitchFamily="34" charset="0"/>
              </a:rPr>
              <a:t>di fatto nessun effetto oltre a quello già introdotto dalla Legge 130</a:t>
            </a:r>
            <a:endParaRPr lang="it-IT" b="1" kern="0" dirty="0">
              <a:solidFill>
                <a:srgbClr val="FF0000"/>
              </a:solidFill>
            </a:endParaRPr>
          </a:p>
        </p:txBody>
      </p:sp>
    </p:spTree>
    <p:extLst>
      <p:ext uri="{BB962C8B-B14F-4D97-AF65-F5344CB8AC3E}">
        <p14:creationId xmlns:p14="http://schemas.microsoft.com/office/powerpoint/2010/main" val="3308717840"/>
      </p:ext>
    </p:extLst>
  </p:cSld>
  <p:clrMapOvr>
    <a:masterClrMapping/>
  </p:clrMapOvr>
  <p:transition spd="slow">
    <p:wipe/>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Universo">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7356</TotalTime>
  <Words>2019</Words>
  <Application>Microsoft Office PowerPoint</Application>
  <PresentationFormat>Presentazione su schermo (4:3)</PresentationFormat>
  <Paragraphs>196</Paragraphs>
  <Slides>19</Slides>
  <Notes>17</Notes>
  <HiddenSlides>0</HiddenSlides>
  <MMClips>0</MMClips>
  <ScaleCrop>false</ScaleCrop>
  <HeadingPairs>
    <vt:vector size="4" baseType="variant">
      <vt:variant>
        <vt:lpstr>Tema</vt:lpstr>
      </vt:variant>
      <vt:variant>
        <vt:i4>2</vt:i4>
      </vt:variant>
      <vt:variant>
        <vt:lpstr>Titoli diapositive</vt:lpstr>
      </vt:variant>
      <vt:variant>
        <vt:i4>19</vt:i4>
      </vt:variant>
    </vt:vector>
  </HeadingPairs>
  <TitlesOfParts>
    <vt:vector size="21" baseType="lpstr">
      <vt:lpstr>Struttura predefinita</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servizio idrico integrato: UniAcque</dc:title>
  <dc:creator>Elisabetta Dalto</dc:creator>
  <cp:lastModifiedBy>Matteo Salmaso</cp:lastModifiedBy>
  <cp:revision>575</cp:revision>
  <dcterms:created xsi:type="dcterms:W3CDTF">2009-05-15T08:16:08Z</dcterms:created>
  <dcterms:modified xsi:type="dcterms:W3CDTF">2019-10-24T22:52:06Z</dcterms:modified>
</cp:coreProperties>
</file>